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9"/>
  </p:notesMasterIdLst>
  <p:handoutMasterIdLst>
    <p:handoutMasterId r:id="rId50"/>
  </p:handoutMasterIdLst>
  <p:sldIdLst>
    <p:sldId id="1489" r:id="rId2"/>
    <p:sldId id="1646" r:id="rId3"/>
    <p:sldId id="1518" r:id="rId4"/>
    <p:sldId id="1442" r:id="rId5"/>
    <p:sldId id="1427" r:id="rId6"/>
    <p:sldId id="1490" r:id="rId7"/>
    <p:sldId id="1658" r:id="rId8"/>
    <p:sldId id="1498" r:id="rId9"/>
    <p:sldId id="1491" r:id="rId10"/>
    <p:sldId id="1492" r:id="rId11"/>
    <p:sldId id="1493" r:id="rId12"/>
    <p:sldId id="1494" r:id="rId13"/>
    <p:sldId id="1495" r:id="rId14"/>
    <p:sldId id="1496" r:id="rId15"/>
    <p:sldId id="1497" r:id="rId16"/>
    <p:sldId id="1499" r:id="rId17"/>
    <p:sldId id="1428" r:id="rId18"/>
    <p:sldId id="1468" r:id="rId19"/>
    <p:sldId id="1444" r:id="rId20"/>
    <p:sldId id="1508" r:id="rId21"/>
    <p:sldId id="1648" r:id="rId22"/>
    <p:sldId id="1509" r:id="rId23"/>
    <p:sldId id="1603" r:id="rId24"/>
    <p:sldId id="1604" r:id="rId25"/>
    <p:sldId id="1605" r:id="rId26"/>
    <p:sldId id="1543" r:id="rId27"/>
    <p:sldId id="1544" r:id="rId28"/>
    <p:sldId id="1602" r:id="rId29"/>
    <p:sldId id="1545" r:id="rId30"/>
    <p:sldId id="1546" r:id="rId31"/>
    <p:sldId id="1547" r:id="rId32"/>
    <p:sldId id="1548" r:id="rId33"/>
    <p:sldId id="1601" r:id="rId34"/>
    <p:sldId id="1549" r:id="rId35"/>
    <p:sldId id="1550" r:id="rId36"/>
    <p:sldId id="1551" r:id="rId37"/>
    <p:sldId id="1656" r:id="rId38"/>
    <p:sldId id="1553" r:id="rId39"/>
    <p:sldId id="1614" r:id="rId40"/>
    <p:sldId id="1649" r:id="rId41"/>
    <p:sldId id="1650" r:id="rId42"/>
    <p:sldId id="1651" r:id="rId43"/>
    <p:sldId id="1652" r:id="rId44"/>
    <p:sldId id="1653" r:id="rId45"/>
    <p:sldId id="1645" r:id="rId46"/>
    <p:sldId id="1636" r:id="rId47"/>
    <p:sldId id="1242" r:id="rId48"/>
  </p:sldIdLst>
  <p:sldSz cx="9144000" cy="6858000" type="screen4x3"/>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3399"/>
    <a:srgbClr val="666699"/>
    <a:srgbClr val="B0102B"/>
    <a:srgbClr val="A03078"/>
    <a:srgbClr val="00FFFF"/>
    <a:srgbClr val="16EE59"/>
    <a:srgbClr val="1506D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6" autoAdjust="0"/>
    <p:restoredTop sz="83394" autoAdjust="0"/>
  </p:normalViewPr>
  <p:slideViewPr>
    <p:cSldViewPr snapToGrid="0" snapToObjects="1">
      <p:cViewPr varScale="1">
        <p:scale>
          <a:sx n="76" d="100"/>
          <a:sy n="76" d="100"/>
        </p:scale>
        <p:origin x="19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44"/>
    </p:cViewPr>
  </p:sorterViewPr>
  <p:notesViewPr>
    <p:cSldViewPr snapToGrid="0" snapToObjects="1">
      <p:cViewPr varScale="1">
        <p:scale>
          <a:sx n="68" d="100"/>
          <a:sy n="68" d="100"/>
        </p:scale>
        <p:origin x="2772"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02827-40E5-4F3F-AA58-62500860F20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CC1E4B16-ED1A-4B78-A23F-22BAA3143BB6}">
      <dgm:prSet phldrT="[Metin]" custT="1"/>
      <dgm:spPr/>
      <dgm:t>
        <a:bodyPr/>
        <a:lstStyle/>
        <a:p>
          <a:r>
            <a:rPr lang="tr-TR" sz="1400" dirty="0" smtClean="0"/>
            <a:t>1</a:t>
          </a:r>
          <a:endParaRPr lang="tr-TR" sz="800" dirty="0"/>
        </a:p>
      </dgm:t>
    </dgm:pt>
    <dgm:pt modelId="{8AB63EFD-821A-408E-BD03-D382DEA8F3DF}" type="parTrans" cxnId="{D3CAFB92-7111-4958-A100-336CEA24468D}">
      <dgm:prSet/>
      <dgm:spPr/>
      <dgm:t>
        <a:bodyPr/>
        <a:lstStyle/>
        <a:p>
          <a:endParaRPr lang="tr-TR"/>
        </a:p>
      </dgm:t>
    </dgm:pt>
    <dgm:pt modelId="{DD7D5FE4-1578-439E-93FD-569500DDBDEA}" type="sibTrans" cxnId="{D3CAFB92-7111-4958-A100-336CEA24468D}">
      <dgm:prSet/>
      <dgm:spPr/>
      <dgm:t>
        <a:bodyPr/>
        <a:lstStyle/>
        <a:p>
          <a:endParaRPr lang="tr-TR"/>
        </a:p>
      </dgm:t>
    </dgm:pt>
    <dgm:pt modelId="{C08F83AC-3B21-42A0-8B48-6ABA64BC7B6F}">
      <dgm:prSet phldrT="[Metin]"/>
      <dgm:spPr/>
      <dgm:t>
        <a:bodyPr/>
        <a:lstStyle/>
        <a:p>
          <a:r>
            <a:rPr lang="tr-TR" dirty="0" smtClean="0">
              <a:solidFill>
                <a:srgbClr val="FF0000"/>
              </a:solidFill>
            </a:rPr>
            <a:t>UR-GE Desteği</a:t>
          </a:r>
          <a:endParaRPr lang="tr-TR" dirty="0">
            <a:solidFill>
              <a:srgbClr val="FF0000"/>
            </a:solidFill>
          </a:endParaRPr>
        </a:p>
      </dgm:t>
    </dgm:pt>
    <dgm:pt modelId="{2B417F48-F763-4F83-8BDC-752E6ED67292}" type="parTrans" cxnId="{0B5B2C2B-7340-4896-B834-BAC6FB0A3B56}">
      <dgm:prSet/>
      <dgm:spPr/>
      <dgm:t>
        <a:bodyPr/>
        <a:lstStyle/>
        <a:p>
          <a:endParaRPr lang="tr-TR"/>
        </a:p>
      </dgm:t>
    </dgm:pt>
    <dgm:pt modelId="{512DB115-C5A8-4F5E-B971-D18524B01F81}" type="sibTrans" cxnId="{0B5B2C2B-7340-4896-B834-BAC6FB0A3B56}">
      <dgm:prSet/>
      <dgm:spPr/>
      <dgm:t>
        <a:bodyPr/>
        <a:lstStyle/>
        <a:p>
          <a:endParaRPr lang="tr-TR"/>
        </a:p>
      </dgm:t>
    </dgm:pt>
    <dgm:pt modelId="{E4B2B3B2-2D81-4256-8AD6-147E04181CFD}">
      <dgm:prSet phldrT="[Metin]" custT="1"/>
      <dgm:spPr/>
      <dgm:t>
        <a:bodyPr/>
        <a:lstStyle/>
        <a:p>
          <a:r>
            <a:rPr lang="tr-TR" sz="1400" dirty="0" smtClean="0"/>
            <a:t>2</a:t>
          </a:r>
          <a:endParaRPr lang="tr-TR" sz="1000" dirty="0"/>
        </a:p>
      </dgm:t>
    </dgm:pt>
    <dgm:pt modelId="{32E39A87-C592-4DB2-B39F-BBF1EB865F0F}" type="parTrans" cxnId="{042F9AFC-E46E-4EF5-BA53-388AEF83F7E8}">
      <dgm:prSet/>
      <dgm:spPr/>
      <dgm:t>
        <a:bodyPr/>
        <a:lstStyle/>
        <a:p>
          <a:endParaRPr lang="tr-TR"/>
        </a:p>
      </dgm:t>
    </dgm:pt>
    <dgm:pt modelId="{E10251FC-2AB9-4A80-A66F-84BC3AC1D236}" type="sibTrans" cxnId="{042F9AFC-E46E-4EF5-BA53-388AEF83F7E8}">
      <dgm:prSet/>
      <dgm:spPr/>
      <dgm:t>
        <a:bodyPr/>
        <a:lstStyle/>
        <a:p>
          <a:endParaRPr lang="tr-TR"/>
        </a:p>
      </dgm:t>
    </dgm:pt>
    <dgm:pt modelId="{B2D7590C-0FAA-460D-A5AF-F26FE6D46712}">
      <dgm:prSet phldrT="[Metin]"/>
      <dgm:spPr/>
      <dgm:t>
        <a:bodyPr/>
        <a:lstStyle/>
        <a:p>
          <a:r>
            <a:rPr lang="tr-TR" dirty="0" smtClean="0">
              <a:solidFill>
                <a:srgbClr val="FF0000"/>
              </a:solidFill>
            </a:rPr>
            <a:t>Pazara Giriş Belgelerinin Desteklenmesi</a:t>
          </a:r>
          <a:endParaRPr lang="tr-TR" dirty="0">
            <a:solidFill>
              <a:srgbClr val="FF0000"/>
            </a:solidFill>
          </a:endParaRPr>
        </a:p>
      </dgm:t>
    </dgm:pt>
    <dgm:pt modelId="{57A2BE82-DD04-4D75-971C-A950691CEA26}" type="parTrans" cxnId="{97FEA8B5-5629-4553-93B3-6D76FCACDDE3}">
      <dgm:prSet/>
      <dgm:spPr/>
      <dgm:t>
        <a:bodyPr/>
        <a:lstStyle/>
        <a:p>
          <a:endParaRPr lang="tr-TR"/>
        </a:p>
      </dgm:t>
    </dgm:pt>
    <dgm:pt modelId="{1D4CF1C5-1893-4734-84B2-44D29438E916}" type="sibTrans" cxnId="{97FEA8B5-5629-4553-93B3-6D76FCACDDE3}">
      <dgm:prSet/>
      <dgm:spPr/>
      <dgm:t>
        <a:bodyPr/>
        <a:lstStyle/>
        <a:p>
          <a:endParaRPr lang="tr-TR"/>
        </a:p>
      </dgm:t>
    </dgm:pt>
    <dgm:pt modelId="{B403B283-AF82-407F-876C-5772C1406A83}">
      <dgm:prSet phldrT="[Metin]" custT="1"/>
      <dgm:spPr/>
      <dgm:t>
        <a:bodyPr/>
        <a:lstStyle/>
        <a:p>
          <a:r>
            <a:rPr lang="tr-TR" sz="1400" dirty="0" smtClean="0"/>
            <a:t>3</a:t>
          </a:r>
          <a:endParaRPr lang="tr-TR" sz="1400" dirty="0"/>
        </a:p>
      </dgm:t>
    </dgm:pt>
    <dgm:pt modelId="{0D5460B4-EED2-47B5-AA93-9A233CA061E9}" type="parTrans" cxnId="{0E2097F7-5A59-4F6E-BE5A-6EA81178A8D3}">
      <dgm:prSet/>
      <dgm:spPr/>
      <dgm:t>
        <a:bodyPr/>
        <a:lstStyle/>
        <a:p>
          <a:endParaRPr lang="tr-TR"/>
        </a:p>
      </dgm:t>
    </dgm:pt>
    <dgm:pt modelId="{980FC42A-C8F8-4CF2-B63D-AF595527E561}" type="sibTrans" cxnId="{0E2097F7-5A59-4F6E-BE5A-6EA81178A8D3}">
      <dgm:prSet/>
      <dgm:spPr/>
      <dgm:t>
        <a:bodyPr/>
        <a:lstStyle/>
        <a:p>
          <a:endParaRPr lang="tr-TR"/>
        </a:p>
      </dgm:t>
    </dgm:pt>
    <dgm:pt modelId="{9FA64D83-FC4F-4B0D-BD18-26003928171F}">
      <dgm:prSet phldrT="[Metin]"/>
      <dgm:spPr/>
      <dgm:t>
        <a:bodyPr/>
        <a:lstStyle/>
        <a:p>
          <a:r>
            <a:rPr lang="tr-TR" dirty="0" smtClean="0">
              <a:solidFill>
                <a:srgbClr val="FF0000"/>
              </a:solidFill>
            </a:rPr>
            <a:t>Pazar Araştırması ve Pazara Giriş Desteği</a:t>
          </a:r>
          <a:endParaRPr lang="tr-TR" dirty="0">
            <a:solidFill>
              <a:srgbClr val="FF0000"/>
            </a:solidFill>
          </a:endParaRPr>
        </a:p>
      </dgm:t>
    </dgm:pt>
    <dgm:pt modelId="{124E6C13-213D-4801-B2C9-BA978FA9CC03}" type="parTrans" cxnId="{E73FAFBF-1CAC-4EE8-8EF2-95A6A509A622}">
      <dgm:prSet/>
      <dgm:spPr/>
      <dgm:t>
        <a:bodyPr/>
        <a:lstStyle/>
        <a:p>
          <a:endParaRPr lang="tr-TR"/>
        </a:p>
      </dgm:t>
    </dgm:pt>
    <dgm:pt modelId="{E24D66E5-D061-4907-BC09-E3CBC2B68F18}" type="sibTrans" cxnId="{E73FAFBF-1CAC-4EE8-8EF2-95A6A509A622}">
      <dgm:prSet/>
      <dgm:spPr/>
      <dgm:t>
        <a:bodyPr/>
        <a:lstStyle/>
        <a:p>
          <a:endParaRPr lang="tr-TR"/>
        </a:p>
      </dgm:t>
    </dgm:pt>
    <dgm:pt modelId="{92CAE2D6-1BB2-43F3-A0F5-9F3172D781CD}">
      <dgm:prSet custT="1"/>
      <dgm:spPr/>
      <dgm:t>
        <a:bodyPr/>
        <a:lstStyle/>
        <a:p>
          <a:r>
            <a:rPr lang="tr-TR" sz="1400" dirty="0" smtClean="0"/>
            <a:t>4</a:t>
          </a:r>
          <a:endParaRPr lang="tr-TR" sz="1400" dirty="0"/>
        </a:p>
      </dgm:t>
    </dgm:pt>
    <dgm:pt modelId="{4E5BAA28-52CD-41A2-81B3-AAFBB4CD78B8}" type="parTrans" cxnId="{B1BB05F0-E423-410C-BE15-BB064AB775CE}">
      <dgm:prSet/>
      <dgm:spPr/>
      <dgm:t>
        <a:bodyPr/>
        <a:lstStyle/>
        <a:p>
          <a:endParaRPr lang="tr-TR"/>
        </a:p>
      </dgm:t>
    </dgm:pt>
    <dgm:pt modelId="{837E9E46-8CE8-4617-8E9A-99CE41CCA0BD}" type="sibTrans" cxnId="{B1BB05F0-E423-410C-BE15-BB064AB775CE}">
      <dgm:prSet/>
      <dgm:spPr/>
      <dgm:t>
        <a:bodyPr/>
        <a:lstStyle/>
        <a:p>
          <a:endParaRPr lang="tr-TR"/>
        </a:p>
      </dgm:t>
    </dgm:pt>
    <dgm:pt modelId="{CED5D3C0-0AEF-48CE-BE67-774D6BBC1850}">
      <dgm:prSet custT="1"/>
      <dgm:spPr/>
      <dgm:t>
        <a:bodyPr/>
        <a:lstStyle/>
        <a:p>
          <a:r>
            <a:rPr lang="tr-TR" sz="1400" dirty="0" smtClean="0"/>
            <a:t>5</a:t>
          </a:r>
          <a:endParaRPr lang="tr-TR" sz="1400" dirty="0"/>
        </a:p>
      </dgm:t>
    </dgm:pt>
    <dgm:pt modelId="{3BAE13EA-F849-41CB-9F1F-2386477D6801}" type="parTrans" cxnId="{033C35F7-4FA8-4844-88A4-644A8E14B98C}">
      <dgm:prSet/>
      <dgm:spPr/>
      <dgm:t>
        <a:bodyPr/>
        <a:lstStyle/>
        <a:p>
          <a:endParaRPr lang="tr-TR"/>
        </a:p>
      </dgm:t>
    </dgm:pt>
    <dgm:pt modelId="{6A725FB0-D8AF-4686-AEC9-77B6A5B85326}" type="sibTrans" cxnId="{033C35F7-4FA8-4844-88A4-644A8E14B98C}">
      <dgm:prSet/>
      <dgm:spPr/>
      <dgm:t>
        <a:bodyPr/>
        <a:lstStyle/>
        <a:p>
          <a:endParaRPr lang="tr-TR"/>
        </a:p>
      </dgm:t>
    </dgm:pt>
    <dgm:pt modelId="{8C3EF87B-FCE1-4825-B9B1-230ABE2A924E}">
      <dgm:prSet custT="1"/>
      <dgm:spPr/>
      <dgm:t>
        <a:bodyPr/>
        <a:lstStyle/>
        <a:p>
          <a:r>
            <a:rPr lang="tr-TR" sz="1400" dirty="0" smtClean="0"/>
            <a:t>6</a:t>
          </a:r>
          <a:endParaRPr lang="tr-TR" sz="1400" dirty="0"/>
        </a:p>
      </dgm:t>
    </dgm:pt>
    <dgm:pt modelId="{B2E7F4A9-CEA2-4435-9D33-28676E0748C4}" type="parTrans" cxnId="{34E0028B-3EFE-4B05-B522-932FA7A9A4F1}">
      <dgm:prSet/>
      <dgm:spPr/>
      <dgm:t>
        <a:bodyPr/>
        <a:lstStyle/>
        <a:p>
          <a:endParaRPr lang="tr-TR"/>
        </a:p>
      </dgm:t>
    </dgm:pt>
    <dgm:pt modelId="{20A753E8-F07D-4DE8-BB65-875825CA1AF5}" type="sibTrans" cxnId="{34E0028B-3EFE-4B05-B522-932FA7A9A4F1}">
      <dgm:prSet/>
      <dgm:spPr/>
      <dgm:t>
        <a:bodyPr/>
        <a:lstStyle/>
        <a:p>
          <a:endParaRPr lang="tr-TR"/>
        </a:p>
      </dgm:t>
    </dgm:pt>
    <dgm:pt modelId="{EF07F3DD-6A58-4A0C-81F1-8F2CC1A74EFD}">
      <dgm:prSet custT="1"/>
      <dgm:spPr/>
      <dgm:t>
        <a:bodyPr/>
        <a:lstStyle/>
        <a:p>
          <a:r>
            <a:rPr lang="tr-TR" sz="1400" dirty="0" smtClean="0"/>
            <a:t>7</a:t>
          </a:r>
          <a:endParaRPr lang="tr-TR" sz="1400" dirty="0"/>
        </a:p>
      </dgm:t>
    </dgm:pt>
    <dgm:pt modelId="{D1C85A48-2D35-4685-84CD-37DFBCB08D67}" type="parTrans" cxnId="{79C93419-9C28-490F-8512-7F05CB05E27C}">
      <dgm:prSet/>
      <dgm:spPr/>
      <dgm:t>
        <a:bodyPr/>
        <a:lstStyle/>
        <a:p>
          <a:endParaRPr lang="tr-TR"/>
        </a:p>
      </dgm:t>
    </dgm:pt>
    <dgm:pt modelId="{4B3B23E1-92DF-4D93-A8EC-40F8A979BC58}" type="sibTrans" cxnId="{79C93419-9C28-490F-8512-7F05CB05E27C}">
      <dgm:prSet/>
      <dgm:spPr/>
      <dgm:t>
        <a:bodyPr/>
        <a:lstStyle/>
        <a:p>
          <a:endParaRPr lang="tr-TR"/>
        </a:p>
      </dgm:t>
    </dgm:pt>
    <dgm:pt modelId="{8D615ACE-2BD8-4DD8-947D-84F97C521971}">
      <dgm:prSet custT="1"/>
      <dgm:spPr/>
      <dgm:t>
        <a:bodyPr/>
        <a:lstStyle/>
        <a:p>
          <a:r>
            <a:rPr lang="tr-TR" sz="1400" dirty="0" smtClean="0"/>
            <a:t>8</a:t>
          </a:r>
          <a:endParaRPr lang="tr-TR" sz="1400" dirty="0"/>
        </a:p>
      </dgm:t>
    </dgm:pt>
    <dgm:pt modelId="{EB6C42C6-9B7F-4336-B4F5-6DE552CBE567}" type="parTrans" cxnId="{5C3084CB-3ED3-4451-A7C5-9F46926ECB93}">
      <dgm:prSet/>
      <dgm:spPr/>
      <dgm:t>
        <a:bodyPr/>
        <a:lstStyle/>
        <a:p>
          <a:endParaRPr lang="tr-TR"/>
        </a:p>
      </dgm:t>
    </dgm:pt>
    <dgm:pt modelId="{BABA6B70-7017-4B00-A2DF-F2B6A005454D}" type="sibTrans" cxnId="{5C3084CB-3ED3-4451-A7C5-9F46926ECB93}">
      <dgm:prSet/>
      <dgm:spPr/>
      <dgm:t>
        <a:bodyPr/>
        <a:lstStyle/>
        <a:p>
          <a:endParaRPr lang="tr-TR"/>
        </a:p>
      </dgm:t>
    </dgm:pt>
    <dgm:pt modelId="{98965A93-283F-47A0-BFF9-D12E2A1CF6A7}">
      <dgm:prSet custT="1"/>
      <dgm:spPr/>
      <dgm:t>
        <a:bodyPr/>
        <a:lstStyle/>
        <a:p>
          <a:r>
            <a:rPr lang="tr-TR" sz="1400" dirty="0" smtClean="0"/>
            <a:t>9</a:t>
          </a:r>
          <a:endParaRPr lang="tr-TR" sz="1400" dirty="0"/>
        </a:p>
      </dgm:t>
    </dgm:pt>
    <dgm:pt modelId="{7C90DA8D-900D-410B-8423-52AA7EB4DEED}" type="parTrans" cxnId="{79274080-4E2A-477E-AE6E-1E3284172E15}">
      <dgm:prSet/>
      <dgm:spPr/>
      <dgm:t>
        <a:bodyPr/>
        <a:lstStyle/>
        <a:p>
          <a:endParaRPr lang="tr-TR"/>
        </a:p>
      </dgm:t>
    </dgm:pt>
    <dgm:pt modelId="{3642754C-277C-4A74-8D4C-A49383F6A04B}" type="sibTrans" cxnId="{79274080-4E2A-477E-AE6E-1E3284172E15}">
      <dgm:prSet/>
      <dgm:spPr/>
      <dgm:t>
        <a:bodyPr/>
        <a:lstStyle/>
        <a:p>
          <a:endParaRPr lang="tr-TR"/>
        </a:p>
      </dgm:t>
    </dgm:pt>
    <dgm:pt modelId="{D22D2352-D0A6-4569-85C5-39AC9F887203}">
      <dgm:prSet/>
      <dgm:spPr/>
      <dgm:t>
        <a:bodyPr/>
        <a:lstStyle/>
        <a:p>
          <a:r>
            <a:rPr lang="tr-TR" dirty="0" smtClean="0"/>
            <a:t>Yurt Dışı Fuar Desteği</a:t>
          </a:r>
          <a:endParaRPr lang="tr-TR" dirty="0"/>
        </a:p>
      </dgm:t>
    </dgm:pt>
    <dgm:pt modelId="{D37F6C3D-5B56-4753-A667-BACEE1CDA561}" type="parTrans" cxnId="{5815DDA4-B696-4761-A530-9379329EA0EF}">
      <dgm:prSet/>
      <dgm:spPr/>
      <dgm:t>
        <a:bodyPr/>
        <a:lstStyle/>
        <a:p>
          <a:endParaRPr lang="tr-TR"/>
        </a:p>
      </dgm:t>
    </dgm:pt>
    <dgm:pt modelId="{A498DD97-0CC1-400F-BBAB-E8BC479268B1}" type="sibTrans" cxnId="{5815DDA4-B696-4761-A530-9379329EA0EF}">
      <dgm:prSet/>
      <dgm:spPr/>
      <dgm:t>
        <a:bodyPr/>
        <a:lstStyle/>
        <a:p>
          <a:endParaRPr lang="tr-TR"/>
        </a:p>
      </dgm:t>
    </dgm:pt>
    <dgm:pt modelId="{5966B44D-BCBC-4873-AD55-008A6D622467}">
      <dgm:prSet/>
      <dgm:spPr/>
      <dgm:t>
        <a:bodyPr/>
        <a:lstStyle/>
        <a:p>
          <a:r>
            <a:rPr lang="tr-TR" dirty="0" smtClean="0"/>
            <a:t>Yurt İçi Fuar Desteği</a:t>
          </a:r>
          <a:endParaRPr lang="tr-TR" dirty="0"/>
        </a:p>
      </dgm:t>
    </dgm:pt>
    <dgm:pt modelId="{AF781865-CDA8-4B1E-8570-7E793AB17CA7}" type="parTrans" cxnId="{2EB60962-E60F-4C99-92B7-915EBE3D5AB4}">
      <dgm:prSet/>
      <dgm:spPr/>
      <dgm:t>
        <a:bodyPr/>
        <a:lstStyle/>
        <a:p>
          <a:endParaRPr lang="tr-TR"/>
        </a:p>
      </dgm:t>
    </dgm:pt>
    <dgm:pt modelId="{B2B50B08-5225-4A4F-8EBD-7833832A084E}" type="sibTrans" cxnId="{2EB60962-E60F-4C99-92B7-915EBE3D5AB4}">
      <dgm:prSet/>
      <dgm:spPr/>
      <dgm:t>
        <a:bodyPr/>
        <a:lstStyle/>
        <a:p>
          <a:endParaRPr lang="tr-TR"/>
        </a:p>
      </dgm:t>
    </dgm:pt>
    <dgm:pt modelId="{02F60117-56D6-479D-B419-AADD1DB96F01}">
      <dgm:prSet/>
      <dgm:spPr/>
      <dgm:t>
        <a:bodyPr/>
        <a:lstStyle/>
        <a:p>
          <a:r>
            <a:rPr lang="tr-TR" dirty="0" smtClean="0"/>
            <a:t>Yurt Dışı Birim, Marka ve Tanıtım Desteği</a:t>
          </a:r>
          <a:endParaRPr lang="tr-TR" dirty="0"/>
        </a:p>
      </dgm:t>
    </dgm:pt>
    <dgm:pt modelId="{7E543564-46A7-4E88-8334-FD9370F69F4B}" type="parTrans" cxnId="{C37E8505-EEF7-44F5-A8F0-9881D4B74859}">
      <dgm:prSet/>
      <dgm:spPr/>
      <dgm:t>
        <a:bodyPr/>
        <a:lstStyle/>
        <a:p>
          <a:endParaRPr lang="tr-TR"/>
        </a:p>
      </dgm:t>
    </dgm:pt>
    <dgm:pt modelId="{545FA565-F6FC-4EC4-9D44-D82834EE3EFF}" type="sibTrans" cxnId="{C37E8505-EEF7-44F5-A8F0-9881D4B74859}">
      <dgm:prSet/>
      <dgm:spPr/>
      <dgm:t>
        <a:bodyPr/>
        <a:lstStyle/>
        <a:p>
          <a:endParaRPr lang="tr-TR"/>
        </a:p>
      </dgm:t>
    </dgm:pt>
    <dgm:pt modelId="{5C343E4E-32B1-4F73-A60D-056C2EF918AC}">
      <dgm:prSet/>
      <dgm:spPr/>
      <dgm:t>
        <a:bodyPr/>
        <a:lstStyle/>
        <a:p>
          <a:r>
            <a:rPr lang="tr-TR" dirty="0" smtClean="0"/>
            <a:t>Tasarım Desteği</a:t>
          </a:r>
          <a:endParaRPr lang="tr-TR" dirty="0"/>
        </a:p>
      </dgm:t>
    </dgm:pt>
    <dgm:pt modelId="{6C6DAFB8-EFA6-481D-ACA2-F2136C011136}" type="parTrans" cxnId="{C988C645-52EF-4254-B78D-A263C08E6C78}">
      <dgm:prSet/>
      <dgm:spPr/>
      <dgm:t>
        <a:bodyPr/>
        <a:lstStyle/>
        <a:p>
          <a:endParaRPr lang="tr-TR"/>
        </a:p>
      </dgm:t>
    </dgm:pt>
    <dgm:pt modelId="{208C8BFC-6CB8-4DCD-82F0-6F08F5535699}" type="sibTrans" cxnId="{C988C645-52EF-4254-B78D-A263C08E6C78}">
      <dgm:prSet/>
      <dgm:spPr/>
      <dgm:t>
        <a:bodyPr/>
        <a:lstStyle/>
        <a:p>
          <a:endParaRPr lang="tr-TR"/>
        </a:p>
      </dgm:t>
    </dgm:pt>
    <dgm:pt modelId="{FA8D2758-36A7-4E8D-9564-1832B1563669}">
      <dgm:prSet/>
      <dgm:spPr/>
      <dgm:t>
        <a:bodyPr/>
        <a:lstStyle/>
        <a:p>
          <a:r>
            <a:rPr lang="tr-TR" dirty="0" smtClean="0"/>
            <a:t>Marka – Turquality Desteği</a:t>
          </a:r>
          <a:endParaRPr lang="tr-TR" dirty="0"/>
        </a:p>
      </dgm:t>
    </dgm:pt>
    <dgm:pt modelId="{9E4B8142-25EA-4CAC-9E16-89DAE7D7A794}" type="parTrans" cxnId="{466B1934-F9CD-4716-A0C8-F83C97C44484}">
      <dgm:prSet/>
      <dgm:spPr/>
      <dgm:t>
        <a:bodyPr/>
        <a:lstStyle/>
        <a:p>
          <a:endParaRPr lang="tr-TR"/>
        </a:p>
      </dgm:t>
    </dgm:pt>
    <dgm:pt modelId="{C0553121-79E7-4B51-800B-A902EA21E51C}" type="sibTrans" cxnId="{466B1934-F9CD-4716-A0C8-F83C97C44484}">
      <dgm:prSet/>
      <dgm:spPr/>
      <dgm:t>
        <a:bodyPr/>
        <a:lstStyle/>
        <a:p>
          <a:endParaRPr lang="tr-TR"/>
        </a:p>
      </dgm:t>
    </dgm:pt>
    <dgm:pt modelId="{D676B94E-3146-42EF-AA1D-B8F30ADA48D7}">
      <dgm:prSet/>
      <dgm:spPr/>
      <dgm:t>
        <a:bodyPr/>
        <a:lstStyle/>
        <a:p>
          <a:r>
            <a:rPr lang="tr-TR" dirty="0" smtClean="0">
              <a:solidFill>
                <a:schemeClr val="tx1"/>
              </a:solidFill>
            </a:rPr>
            <a:t>Küresel Tedarik Zinciri Yetkinlik Projesi</a:t>
          </a:r>
          <a:endParaRPr lang="tr-TR" dirty="0">
            <a:solidFill>
              <a:schemeClr val="tx1"/>
            </a:solidFill>
          </a:endParaRPr>
        </a:p>
      </dgm:t>
    </dgm:pt>
    <dgm:pt modelId="{27A31F5A-CB80-4D2E-A2D6-CFB4F2E7BC91}" type="parTrans" cxnId="{2D3B003A-03F2-4D69-9E04-37B4B060F918}">
      <dgm:prSet/>
      <dgm:spPr/>
      <dgm:t>
        <a:bodyPr/>
        <a:lstStyle/>
        <a:p>
          <a:endParaRPr lang="tr-TR"/>
        </a:p>
      </dgm:t>
    </dgm:pt>
    <dgm:pt modelId="{4357D3C6-B63C-4736-B5A6-ABC03708A19D}" type="sibTrans" cxnId="{2D3B003A-03F2-4D69-9E04-37B4B060F918}">
      <dgm:prSet/>
      <dgm:spPr/>
      <dgm:t>
        <a:bodyPr/>
        <a:lstStyle/>
        <a:p>
          <a:endParaRPr lang="tr-TR"/>
        </a:p>
      </dgm:t>
    </dgm:pt>
    <dgm:pt modelId="{DF20AB48-6B93-4F53-9649-8B5387FCA282}">
      <dgm:prSet custT="1"/>
      <dgm:spPr/>
      <dgm:t>
        <a:bodyPr/>
        <a:lstStyle/>
        <a:p>
          <a:r>
            <a:rPr lang="tr-TR" sz="1400" dirty="0" smtClean="0"/>
            <a:t>10</a:t>
          </a:r>
          <a:endParaRPr lang="tr-TR" sz="1400" dirty="0"/>
        </a:p>
      </dgm:t>
    </dgm:pt>
    <dgm:pt modelId="{C6DF5B16-5641-4D77-8BD7-4D43538C0470}" type="parTrans" cxnId="{2E41A5EB-B53B-4166-8BF4-F0EB9E5FA50A}">
      <dgm:prSet/>
      <dgm:spPr/>
      <dgm:t>
        <a:bodyPr/>
        <a:lstStyle/>
        <a:p>
          <a:endParaRPr lang="tr-TR"/>
        </a:p>
      </dgm:t>
    </dgm:pt>
    <dgm:pt modelId="{8382B804-5783-4860-82D6-AD2696FEF2EF}" type="sibTrans" cxnId="{2E41A5EB-B53B-4166-8BF4-F0EB9E5FA50A}">
      <dgm:prSet/>
      <dgm:spPr/>
      <dgm:t>
        <a:bodyPr/>
        <a:lstStyle/>
        <a:p>
          <a:endParaRPr lang="tr-TR"/>
        </a:p>
      </dgm:t>
    </dgm:pt>
    <dgm:pt modelId="{FD124DFD-4BDB-4504-A426-DE73EEBDDBA2}">
      <dgm:prSet custT="1"/>
      <dgm:spPr/>
      <dgm:t>
        <a:bodyPr/>
        <a:lstStyle/>
        <a:p>
          <a:r>
            <a:rPr lang="tr-TR" sz="1400" dirty="0" smtClean="0"/>
            <a:t>11</a:t>
          </a:r>
          <a:endParaRPr lang="tr-TR" sz="1400" dirty="0"/>
        </a:p>
      </dgm:t>
    </dgm:pt>
    <dgm:pt modelId="{40E38474-D472-46AB-831A-42EC2EF5BFF8}" type="parTrans" cxnId="{043C855F-8835-4624-8A3E-ED7A707F1C7B}">
      <dgm:prSet/>
      <dgm:spPr/>
      <dgm:t>
        <a:bodyPr/>
        <a:lstStyle/>
        <a:p>
          <a:endParaRPr lang="tr-TR"/>
        </a:p>
      </dgm:t>
    </dgm:pt>
    <dgm:pt modelId="{9A58AC90-3219-486C-83D3-44F5CEB22E3A}" type="sibTrans" cxnId="{043C855F-8835-4624-8A3E-ED7A707F1C7B}">
      <dgm:prSet/>
      <dgm:spPr/>
      <dgm:t>
        <a:bodyPr/>
        <a:lstStyle/>
        <a:p>
          <a:endParaRPr lang="tr-TR"/>
        </a:p>
      </dgm:t>
    </dgm:pt>
    <dgm:pt modelId="{F5DD7891-F718-4F91-AF96-6AAE66977C50}">
      <dgm:prSet/>
      <dgm:spPr/>
      <dgm:t>
        <a:bodyPr/>
        <a:lstStyle/>
        <a:p>
          <a:r>
            <a:rPr lang="tr-TR" b="0" dirty="0" smtClean="0">
              <a:solidFill>
                <a:schemeClr val="tx1"/>
              </a:solidFill>
              <a:latin typeface="+mn-lt"/>
            </a:rPr>
            <a:t>Alıcı Kredisi ve Sigorta Tazmin Desteği</a:t>
          </a:r>
          <a:endParaRPr lang="tr-TR" dirty="0"/>
        </a:p>
      </dgm:t>
    </dgm:pt>
    <dgm:pt modelId="{09973A2B-DA85-4925-A36B-BF4BD6002844}" type="parTrans" cxnId="{0C9178BD-FE37-44E3-812C-41920D243EAF}">
      <dgm:prSet/>
      <dgm:spPr/>
      <dgm:t>
        <a:bodyPr/>
        <a:lstStyle/>
        <a:p>
          <a:endParaRPr lang="tr-TR"/>
        </a:p>
      </dgm:t>
    </dgm:pt>
    <dgm:pt modelId="{AF2657E2-2476-46DB-BC2B-9C987FAE0648}" type="sibTrans" cxnId="{0C9178BD-FE37-44E3-812C-41920D243EAF}">
      <dgm:prSet/>
      <dgm:spPr/>
      <dgm:t>
        <a:bodyPr/>
        <a:lstStyle/>
        <a:p>
          <a:endParaRPr lang="tr-TR"/>
        </a:p>
      </dgm:t>
    </dgm:pt>
    <dgm:pt modelId="{299EAC69-BF6B-4C65-B7DA-2616933EE6DA}">
      <dgm:prSet/>
      <dgm:spPr/>
      <dgm:t>
        <a:bodyPr/>
        <a:lstStyle/>
        <a:p>
          <a:r>
            <a:rPr lang="tr-TR" dirty="0" smtClean="0"/>
            <a:t>Türkiye Ticaret Merkezleri </a:t>
          </a:r>
          <a:endParaRPr lang="tr-TR" b="0" dirty="0">
            <a:solidFill>
              <a:schemeClr val="tx1"/>
            </a:solidFill>
          </a:endParaRPr>
        </a:p>
      </dgm:t>
    </dgm:pt>
    <dgm:pt modelId="{9D540FD5-2B1F-49B3-84D6-35E4FC98EC4C}" type="parTrans" cxnId="{11C9EEE9-9E3E-4098-8485-EEC1EE132E88}">
      <dgm:prSet/>
      <dgm:spPr/>
      <dgm:t>
        <a:bodyPr/>
        <a:lstStyle/>
        <a:p>
          <a:endParaRPr lang="tr-TR"/>
        </a:p>
      </dgm:t>
    </dgm:pt>
    <dgm:pt modelId="{4085F078-08FB-4A71-A19A-3FA0513ED7D1}" type="sibTrans" cxnId="{11C9EEE9-9E3E-4098-8485-EEC1EE132E88}">
      <dgm:prSet/>
      <dgm:spPr/>
      <dgm:t>
        <a:bodyPr/>
        <a:lstStyle/>
        <a:p>
          <a:endParaRPr lang="tr-TR"/>
        </a:p>
      </dgm:t>
    </dgm:pt>
    <dgm:pt modelId="{E7FE272B-3990-491B-A9F5-A314A852EA3B}">
      <dgm:prSet custT="1"/>
      <dgm:spPr/>
      <dgm:t>
        <a:bodyPr/>
        <a:lstStyle/>
        <a:p>
          <a:r>
            <a:rPr lang="tr-TR" sz="1400" dirty="0" smtClean="0"/>
            <a:t>12</a:t>
          </a:r>
          <a:endParaRPr lang="tr-TR" sz="1400" dirty="0"/>
        </a:p>
      </dgm:t>
    </dgm:pt>
    <dgm:pt modelId="{4CB77EE6-1A2B-4FC6-A398-7DD417A5AB1E}" type="parTrans" cxnId="{2D8FECBF-C91F-4548-A686-23A083F76663}">
      <dgm:prSet/>
      <dgm:spPr/>
      <dgm:t>
        <a:bodyPr/>
        <a:lstStyle/>
        <a:p>
          <a:endParaRPr lang="tr-TR"/>
        </a:p>
      </dgm:t>
    </dgm:pt>
    <dgm:pt modelId="{62E1643A-BF90-45F3-A5B9-EC3CD5E9CD3F}" type="sibTrans" cxnId="{2D8FECBF-C91F-4548-A686-23A083F76663}">
      <dgm:prSet/>
      <dgm:spPr/>
      <dgm:t>
        <a:bodyPr/>
        <a:lstStyle/>
        <a:p>
          <a:endParaRPr lang="tr-TR"/>
        </a:p>
      </dgm:t>
    </dgm:pt>
    <dgm:pt modelId="{3910F228-1DED-433C-90F8-6714E7132ED8}">
      <dgm:prSet phldrT="[Metin]"/>
      <dgm:spPr/>
      <dgm:t>
        <a:bodyPr/>
        <a:lstStyle/>
        <a:p>
          <a:r>
            <a:rPr lang="tr-TR" dirty="0" smtClean="0">
              <a:solidFill>
                <a:srgbClr val="FF0000"/>
              </a:solidFill>
            </a:rPr>
            <a:t>Pazara Girişte Dijital Faaliyetlerin Desteklenmesi</a:t>
          </a:r>
          <a:endParaRPr lang="tr-TR" dirty="0"/>
        </a:p>
      </dgm:t>
    </dgm:pt>
    <dgm:pt modelId="{60A62A0E-3C0F-426C-AB09-95337F6E870B}" type="parTrans" cxnId="{F8868EB4-5319-4531-A938-5D44DFF98BE2}">
      <dgm:prSet/>
      <dgm:spPr/>
      <dgm:t>
        <a:bodyPr/>
        <a:lstStyle/>
        <a:p>
          <a:endParaRPr lang="tr-TR"/>
        </a:p>
      </dgm:t>
    </dgm:pt>
    <dgm:pt modelId="{914A0C13-56C4-4F9B-99FB-D49C0719E7DF}" type="sibTrans" cxnId="{F8868EB4-5319-4531-A938-5D44DFF98BE2}">
      <dgm:prSet/>
      <dgm:spPr/>
      <dgm:t>
        <a:bodyPr/>
        <a:lstStyle/>
        <a:p>
          <a:endParaRPr lang="tr-TR"/>
        </a:p>
      </dgm:t>
    </dgm:pt>
    <dgm:pt modelId="{3B861437-252E-4301-A490-932C578F71F8}" type="pres">
      <dgm:prSet presAssocID="{ED602827-40E5-4F3F-AA58-62500860F208}" presName="linearFlow" presStyleCnt="0">
        <dgm:presLayoutVars>
          <dgm:dir/>
          <dgm:animLvl val="lvl"/>
          <dgm:resizeHandles val="exact"/>
        </dgm:presLayoutVars>
      </dgm:prSet>
      <dgm:spPr/>
      <dgm:t>
        <a:bodyPr/>
        <a:lstStyle/>
        <a:p>
          <a:endParaRPr lang="tr-TR"/>
        </a:p>
      </dgm:t>
    </dgm:pt>
    <dgm:pt modelId="{008CCF66-F145-4EDD-A816-6BEDADD6CD48}" type="pres">
      <dgm:prSet presAssocID="{CC1E4B16-ED1A-4B78-A23F-22BAA3143BB6}" presName="composite" presStyleCnt="0"/>
      <dgm:spPr/>
    </dgm:pt>
    <dgm:pt modelId="{E7E3AC60-9D92-4CE0-8B6E-E38F2BBC1360}" type="pres">
      <dgm:prSet presAssocID="{CC1E4B16-ED1A-4B78-A23F-22BAA3143BB6}" presName="parentText" presStyleLbl="alignNode1" presStyleIdx="0" presStyleCnt="12">
        <dgm:presLayoutVars>
          <dgm:chMax val="1"/>
          <dgm:bulletEnabled val="1"/>
        </dgm:presLayoutVars>
      </dgm:prSet>
      <dgm:spPr/>
      <dgm:t>
        <a:bodyPr/>
        <a:lstStyle/>
        <a:p>
          <a:endParaRPr lang="tr-TR"/>
        </a:p>
      </dgm:t>
    </dgm:pt>
    <dgm:pt modelId="{01BBFC48-D3D4-4714-9AC5-7CA28A8E158B}" type="pres">
      <dgm:prSet presAssocID="{CC1E4B16-ED1A-4B78-A23F-22BAA3143BB6}" presName="descendantText" presStyleLbl="alignAcc1" presStyleIdx="0" presStyleCnt="12">
        <dgm:presLayoutVars>
          <dgm:bulletEnabled val="1"/>
        </dgm:presLayoutVars>
      </dgm:prSet>
      <dgm:spPr/>
      <dgm:t>
        <a:bodyPr/>
        <a:lstStyle/>
        <a:p>
          <a:endParaRPr lang="tr-TR"/>
        </a:p>
      </dgm:t>
    </dgm:pt>
    <dgm:pt modelId="{88BAF5CC-27EC-4BD1-B234-853D926A94DE}" type="pres">
      <dgm:prSet presAssocID="{DD7D5FE4-1578-439E-93FD-569500DDBDEA}" presName="sp" presStyleCnt="0"/>
      <dgm:spPr/>
    </dgm:pt>
    <dgm:pt modelId="{E7A2A008-2F70-41CE-BD01-09A96548EF59}" type="pres">
      <dgm:prSet presAssocID="{E4B2B3B2-2D81-4256-8AD6-147E04181CFD}" presName="composite" presStyleCnt="0"/>
      <dgm:spPr/>
    </dgm:pt>
    <dgm:pt modelId="{DE60021E-6031-4BF5-9C69-F3D4460AF222}" type="pres">
      <dgm:prSet presAssocID="{E4B2B3B2-2D81-4256-8AD6-147E04181CFD}" presName="parentText" presStyleLbl="alignNode1" presStyleIdx="1" presStyleCnt="12">
        <dgm:presLayoutVars>
          <dgm:chMax val="1"/>
          <dgm:bulletEnabled val="1"/>
        </dgm:presLayoutVars>
      </dgm:prSet>
      <dgm:spPr/>
      <dgm:t>
        <a:bodyPr/>
        <a:lstStyle/>
        <a:p>
          <a:endParaRPr lang="tr-TR"/>
        </a:p>
      </dgm:t>
    </dgm:pt>
    <dgm:pt modelId="{33EB8CE9-AB4D-471A-89DE-F9E7474CDC02}" type="pres">
      <dgm:prSet presAssocID="{E4B2B3B2-2D81-4256-8AD6-147E04181CFD}" presName="descendantText" presStyleLbl="alignAcc1" presStyleIdx="1" presStyleCnt="12" custLinFactNeighborX="0">
        <dgm:presLayoutVars>
          <dgm:bulletEnabled val="1"/>
        </dgm:presLayoutVars>
      </dgm:prSet>
      <dgm:spPr/>
      <dgm:t>
        <a:bodyPr/>
        <a:lstStyle/>
        <a:p>
          <a:endParaRPr lang="tr-TR"/>
        </a:p>
      </dgm:t>
    </dgm:pt>
    <dgm:pt modelId="{62586035-C4B3-4BC4-A45B-B16F10019D64}" type="pres">
      <dgm:prSet presAssocID="{E10251FC-2AB9-4A80-A66F-84BC3AC1D236}" presName="sp" presStyleCnt="0"/>
      <dgm:spPr/>
    </dgm:pt>
    <dgm:pt modelId="{0A83BABC-FE0F-4911-A028-E038204D61C5}" type="pres">
      <dgm:prSet presAssocID="{B403B283-AF82-407F-876C-5772C1406A83}" presName="composite" presStyleCnt="0"/>
      <dgm:spPr/>
    </dgm:pt>
    <dgm:pt modelId="{6DC9FDFF-41E2-416D-B6CB-12CC5E28A280}" type="pres">
      <dgm:prSet presAssocID="{B403B283-AF82-407F-876C-5772C1406A83}" presName="parentText" presStyleLbl="alignNode1" presStyleIdx="2" presStyleCnt="12">
        <dgm:presLayoutVars>
          <dgm:chMax val="1"/>
          <dgm:bulletEnabled val="1"/>
        </dgm:presLayoutVars>
      </dgm:prSet>
      <dgm:spPr/>
      <dgm:t>
        <a:bodyPr/>
        <a:lstStyle/>
        <a:p>
          <a:endParaRPr lang="tr-TR"/>
        </a:p>
      </dgm:t>
    </dgm:pt>
    <dgm:pt modelId="{EC692C4D-0E36-460F-A924-1D6B4117F2FE}" type="pres">
      <dgm:prSet presAssocID="{B403B283-AF82-407F-876C-5772C1406A83}" presName="descendantText" presStyleLbl="alignAcc1" presStyleIdx="2" presStyleCnt="12">
        <dgm:presLayoutVars>
          <dgm:bulletEnabled val="1"/>
        </dgm:presLayoutVars>
      </dgm:prSet>
      <dgm:spPr/>
      <dgm:t>
        <a:bodyPr/>
        <a:lstStyle/>
        <a:p>
          <a:endParaRPr lang="tr-TR"/>
        </a:p>
      </dgm:t>
    </dgm:pt>
    <dgm:pt modelId="{85CA1296-ADD8-4BFF-A2AE-1915D91F888B}" type="pres">
      <dgm:prSet presAssocID="{980FC42A-C8F8-4CF2-B63D-AF595527E561}" presName="sp" presStyleCnt="0"/>
      <dgm:spPr/>
    </dgm:pt>
    <dgm:pt modelId="{67F5D8F1-DE50-4E3C-82C4-3C2B4BAE6248}" type="pres">
      <dgm:prSet presAssocID="{92CAE2D6-1BB2-43F3-A0F5-9F3172D781CD}" presName="composite" presStyleCnt="0"/>
      <dgm:spPr/>
    </dgm:pt>
    <dgm:pt modelId="{37D2105C-DA20-4A38-9183-2779F1C207BE}" type="pres">
      <dgm:prSet presAssocID="{92CAE2D6-1BB2-43F3-A0F5-9F3172D781CD}" presName="parentText" presStyleLbl="alignNode1" presStyleIdx="3" presStyleCnt="12">
        <dgm:presLayoutVars>
          <dgm:chMax val="1"/>
          <dgm:bulletEnabled val="1"/>
        </dgm:presLayoutVars>
      </dgm:prSet>
      <dgm:spPr/>
      <dgm:t>
        <a:bodyPr/>
        <a:lstStyle/>
        <a:p>
          <a:endParaRPr lang="tr-TR"/>
        </a:p>
      </dgm:t>
    </dgm:pt>
    <dgm:pt modelId="{99ECA365-CAFD-4272-BCD2-708B8910EE55}" type="pres">
      <dgm:prSet presAssocID="{92CAE2D6-1BB2-43F3-A0F5-9F3172D781CD}" presName="descendantText" presStyleLbl="alignAcc1" presStyleIdx="3" presStyleCnt="12">
        <dgm:presLayoutVars>
          <dgm:bulletEnabled val="1"/>
        </dgm:presLayoutVars>
      </dgm:prSet>
      <dgm:spPr/>
      <dgm:t>
        <a:bodyPr/>
        <a:lstStyle/>
        <a:p>
          <a:endParaRPr lang="tr-TR"/>
        </a:p>
      </dgm:t>
    </dgm:pt>
    <dgm:pt modelId="{83D5E995-F28B-4891-9A8B-DAA06A00531E}" type="pres">
      <dgm:prSet presAssocID="{837E9E46-8CE8-4617-8E9A-99CE41CCA0BD}" presName="sp" presStyleCnt="0"/>
      <dgm:spPr/>
    </dgm:pt>
    <dgm:pt modelId="{F0A132CF-76F6-49C4-98DC-34E29A6FDB67}" type="pres">
      <dgm:prSet presAssocID="{CED5D3C0-0AEF-48CE-BE67-774D6BBC1850}" presName="composite" presStyleCnt="0"/>
      <dgm:spPr/>
    </dgm:pt>
    <dgm:pt modelId="{9BF4C703-E1F4-4715-B749-50F86E3BE2E0}" type="pres">
      <dgm:prSet presAssocID="{CED5D3C0-0AEF-48CE-BE67-774D6BBC1850}" presName="parentText" presStyleLbl="alignNode1" presStyleIdx="4" presStyleCnt="12">
        <dgm:presLayoutVars>
          <dgm:chMax val="1"/>
          <dgm:bulletEnabled val="1"/>
        </dgm:presLayoutVars>
      </dgm:prSet>
      <dgm:spPr/>
      <dgm:t>
        <a:bodyPr/>
        <a:lstStyle/>
        <a:p>
          <a:endParaRPr lang="tr-TR"/>
        </a:p>
      </dgm:t>
    </dgm:pt>
    <dgm:pt modelId="{C27FC806-8CEF-4E44-AE4E-92940C2A6D8A}" type="pres">
      <dgm:prSet presAssocID="{CED5D3C0-0AEF-48CE-BE67-774D6BBC1850}" presName="descendantText" presStyleLbl="alignAcc1" presStyleIdx="4" presStyleCnt="12">
        <dgm:presLayoutVars>
          <dgm:bulletEnabled val="1"/>
        </dgm:presLayoutVars>
      </dgm:prSet>
      <dgm:spPr/>
      <dgm:t>
        <a:bodyPr/>
        <a:lstStyle/>
        <a:p>
          <a:endParaRPr lang="tr-TR"/>
        </a:p>
      </dgm:t>
    </dgm:pt>
    <dgm:pt modelId="{27A34991-5ECC-4BDC-BB04-EFE6CDAD3C8E}" type="pres">
      <dgm:prSet presAssocID="{6A725FB0-D8AF-4686-AEC9-77B6A5B85326}" presName="sp" presStyleCnt="0"/>
      <dgm:spPr/>
    </dgm:pt>
    <dgm:pt modelId="{F82512CD-CCDE-4DB5-96A9-898A4310C442}" type="pres">
      <dgm:prSet presAssocID="{8C3EF87B-FCE1-4825-B9B1-230ABE2A924E}" presName="composite" presStyleCnt="0"/>
      <dgm:spPr/>
    </dgm:pt>
    <dgm:pt modelId="{07484583-B31B-4003-BE40-E1DF1EAC97B2}" type="pres">
      <dgm:prSet presAssocID="{8C3EF87B-FCE1-4825-B9B1-230ABE2A924E}" presName="parentText" presStyleLbl="alignNode1" presStyleIdx="5" presStyleCnt="12">
        <dgm:presLayoutVars>
          <dgm:chMax val="1"/>
          <dgm:bulletEnabled val="1"/>
        </dgm:presLayoutVars>
      </dgm:prSet>
      <dgm:spPr/>
      <dgm:t>
        <a:bodyPr/>
        <a:lstStyle/>
        <a:p>
          <a:endParaRPr lang="tr-TR"/>
        </a:p>
      </dgm:t>
    </dgm:pt>
    <dgm:pt modelId="{5A9C2CEB-6FEC-4825-8232-AA844674F531}" type="pres">
      <dgm:prSet presAssocID="{8C3EF87B-FCE1-4825-B9B1-230ABE2A924E}" presName="descendantText" presStyleLbl="alignAcc1" presStyleIdx="5" presStyleCnt="12">
        <dgm:presLayoutVars>
          <dgm:bulletEnabled val="1"/>
        </dgm:presLayoutVars>
      </dgm:prSet>
      <dgm:spPr/>
      <dgm:t>
        <a:bodyPr/>
        <a:lstStyle/>
        <a:p>
          <a:endParaRPr lang="tr-TR"/>
        </a:p>
      </dgm:t>
    </dgm:pt>
    <dgm:pt modelId="{22E18597-7868-4CA7-AB9E-A32B028E54D4}" type="pres">
      <dgm:prSet presAssocID="{20A753E8-F07D-4DE8-BB65-875825CA1AF5}" presName="sp" presStyleCnt="0"/>
      <dgm:spPr/>
    </dgm:pt>
    <dgm:pt modelId="{EF11CF06-4B0C-45BF-806A-EC919880A2EB}" type="pres">
      <dgm:prSet presAssocID="{EF07F3DD-6A58-4A0C-81F1-8F2CC1A74EFD}" presName="composite" presStyleCnt="0"/>
      <dgm:spPr/>
    </dgm:pt>
    <dgm:pt modelId="{2F7D4EC5-8E19-4F7D-A70B-49521EDDC01A}" type="pres">
      <dgm:prSet presAssocID="{EF07F3DD-6A58-4A0C-81F1-8F2CC1A74EFD}" presName="parentText" presStyleLbl="alignNode1" presStyleIdx="6" presStyleCnt="12">
        <dgm:presLayoutVars>
          <dgm:chMax val="1"/>
          <dgm:bulletEnabled val="1"/>
        </dgm:presLayoutVars>
      </dgm:prSet>
      <dgm:spPr/>
      <dgm:t>
        <a:bodyPr/>
        <a:lstStyle/>
        <a:p>
          <a:endParaRPr lang="tr-TR"/>
        </a:p>
      </dgm:t>
    </dgm:pt>
    <dgm:pt modelId="{01B54075-C0F0-4B99-B0CC-ABA717417CD7}" type="pres">
      <dgm:prSet presAssocID="{EF07F3DD-6A58-4A0C-81F1-8F2CC1A74EFD}" presName="descendantText" presStyleLbl="alignAcc1" presStyleIdx="6" presStyleCnt="12">
        <dgm:presLayoutVars>
          <dgm:bulletEnabled val="1"/>
        </dgm:presLayoutVars>
      </dgm:prSet>
      <dgm:spPr/>
      <dgm:t>
        <a:bodyPr/>
        <a:lstStyle/>
        <a:p>
          <a:endParaRPr lang="tr-TR"/>
        </a:p>
      </dgm:t>
    </dgm:pt>
    <dgm:pt modelId="{036092FC-7F49-491D-B9ED-9D2C2FE693F6}" type="pres">
      <dgm:prSet presAssocID="{4B3B23E1-92DF-4D93-A8EC-40F8A979BC58}" presName="sp" presStyleCnt="0"/>
      <dgm:spPr/>
    </dgm:pt>
    <dgm:pt modelId="{52E25279-2DA2-47C9-8006-946613ACFE51}" type="pres">
      <dgm:prSet presAssocID="{8D615ACE-2BD8-4DD8-947D-84F97C521971}" presName="composite" presStyleCnt="0"/>
      <dgm:spPr/>
    </dgm:pt>
    <dgm:pt modelId="{B448F441-1CB0-4165-B094-BF4DF245DFE8}" type="pres">
      <dgm:prSet presAssocID="{8D615ACE-2BD8-4DD8-947D-84F97C521971}" presName="parentText" presStyleLbl="alignNode1" presStyleIdx="7" presStyleCnt="12">
        <dgm:presLayoutVars>
          <dgm:chMax val="1"/>
          <dgm:bulletEnabled val="1"/>
        </dgm:presLayoutVars>
      </dgm:prSet>
      <dgm:spPr/>
      <dgm:t>
        <a:bodyPr/>
        <a:lstStyle/>
        <a:p>
          <a:endParaRPr lang="tr-TR"/>
        </a:p>
      </dgm:t>
    </dgm:pt>
    <dgm:pt modelId="{6C12A57A-CB7D-4772-A327-9800CEE80029}" type="pres">
      <dgm:prSet presAssocID="{8D615ACE-2BD8-4DD8-947D-84F97C521971}" presName="descendantText" presStyleLbl="alignAcc1" presStyleIdx="7" presStyleCnt="12">
        <dgm:presLayoutVars>
          <dgm:bulletEnabled val="1"/>
        </dgm:presLayoutVars>
      </dgm:prSet>
      <dgm:spPr/>
      <dgm:t>
        <a:bodyPr/>
        <a:lstStyle/>
        <a:p>
          <a:endParaRPr lang="tr-TR"/>
        </a:p>
      </dgm:t>
    </dgm:pt>
    <dgm:pt modelId="{5DC7358C-FAF5-4BAB-B80D-9C08272DC62C}" type="pres">
      <dgm:prSet presAssocID="{BABA6B70-7017-4B00-A2DF-F2B6A005454D}" presName="sp" presStyleCnt="0"/>
      <dgm:spPr/>
    </dgm:pt>
    <dgm:pt modelId="{A6D1E335-002A-4292-AE04-7809DBECD4F6}" type="pres">
      <dgm:prSet presAssocID="{98965A93-283F-47A0-BFF9-D12E2A1CF6A7}" presName="composite" presStyleCnt="0"/>
      <dgm:spPr/>
    </dgm:pt>
    <dgm:pt modelId="{02254B10-CE63-44C9-90BD-B0481C267696}" type="pres">
      <dgm:prSet presAssocID="{98965A93-283F-47A0-BFF9-D12E2A1CF6A7}" presName="parentText" presStyleLbl="alignNode1" presStyleIdx="8" presStyleCnt="12">
        <dgm:presLayoutVars>
          <dgm:chMax val="1"/>
          <dgm:bulletEnabled val="1"/>
        </dgm:presLayoutVars>
      </dgm:prSet>
      <dgm:spPr/>
      <dgm:t>
        <a:bodyPr/>
        <a:lstStyle/>
        <a:p>
          <a:endParaRPr lang="tr-TR"/>
        </a:p>
      </dgm:t>
    </dgm:pt>
    <dgm:pt modelId="{2A30BD16-C053-4043-A755-148DE230E2BA}" type="pres">
      <dgm:prSet presAssocID="{98965A93-283F-47A0-BFF9-D12E2A1CF6A7}" presName="descendantText" presStyleLbl="alignAcc1" presStyleIdx="8" presStyleCnt="12">
        <dgm:presLayoutVars>
          <dgm:bulletEnabled val="1"/>
        </dgm:presLayoutVars>
      </dgm:prSet>
      <dgm:spPr/>
      <dgm:t>
        <a:bodyPr/>
        <a:lstStyle/>
        <a:p>
          <a:endParaRPr lang="tr-TR"/>
        </a:p>
      </dgm:t>
    </dgm:pt>
    <dgm:pt modelId="{560F50D3-D343-4719-97A3-D8C00F107B15}" type="pres">
      <dgm:prSet presAssocID="{3642754C-277C-4A74-8D4C-A49383F6A04B}" presName="sp" presStyleCnt="0"/>
      <dgm:spPr/>
    </dgm:pt>
    <dgm:pt modelId="{F174F565-DCEF-4FF8-AF22-FA4846545CC1}" type="pres">
      <dgm:prSet presAssocID="{DF20AB48-6B93-4F53-9649-8B5387FCA282}" presName="composite" presStyleCnt="0"/>
      <dgm:spPr/>
    </dgm:pt>
    <dgm:pt modelId="{4C4D0F2E-208E-4BF5-B0FB-A00A4E6381CD}" type="pres">
      <dgm:prSet presAssocID="{DF20AB48-6B93-4F53-9649-8B5387FCA282}" presName="parentText" presStyleLbl="alignNode1" presStyleIdx="9" presStyleCnt="12">
        <dgm:presLayoutVars>
          <dgm:chMax val="1"/>
          <dgm:bulletEnabled val="1"/>
        </dgm:presLayoutVars>
      </dgm:prSet>
      <dgm:spPr/>
      <dgm:t>
        <a:bodyPr/>
        <a:lstStyle/>
        <a:p>
          <a:endParaRPr lang="tr-TR"/>
        </a:p>
      </dgm:t>
    </dgm:pt>
    <dgm:pt modelId="{97D9A4E1-58CB-486C-B098-F8F1EEA89C0B}" type="pres">
      <dgm:prSet presAssocID="{DF20AB48-6B93-4F53-9649-8B5387FCA282}" presName="descendantText" presStyleLbl="alignAcc1" presStyleIdx="9" presStyleCnt="12">
        <dgm:presLayoutVars>
          <dgm:bulletEnabled val="1"/>
        </dgm:presLayoutVars>
      </dgm:prSet>
      <dgm:spPr/>
      <dgm:t>
        <a:bodyPr/>
        <a:lstStyle/>
        <a:p>
          <a:endParaRPr lang="tr-TR"/>
        </a:p>
      </dgm:t>
    </dgm:pt>
    <dgm:pt modelId="{CDBD9273-D209-4BD6-9A7C-AEFED82D05C4}" type="pres">
      <dgm:prSet presAssocID="{8382B804-5783-4860-82D6-AD2696FEF2EF}" presName="sp" presStyleCnt="0"/>
      <dgm:spPr/>
    </dgm:pt>
    <dgm:pt modelId="{CA1780CB-F717-4AFB-9086-C74A6DC386C9}" type="pres">
      <dgm:prSet presAssocID="{FD124DFD-4BDB-4504-A426-DE73EEBDDBA2}" presName="composite" presStyleCnt="0"/>
      <dgm:spPr/>
    </dgm:pt>
    <dgm:pt modelId="{9CBFE902-68CA-4E37-A7C0-00528212427B}" type="pres">
      <dgm:prSet presAssocID="{FD124DFD-4BDB-4504-A426-DE73EEBDDBA2}" presName="parentText" presStyleLbl="alignNode1" presStyleIdx="10" presStyleCnt="12">
        <dgm:presLayoutVars>
          <dgm:chMax val="1"/>
          <dgm:bulletEnabled val="1"/>
        </dgm:presLayoutVars>
      </dgm:prSet>
      <dgm:spPr/>
      <dgm:t>
        <a:bodyPr/>
        <a:lstStyle/>
        <a:p>
          <a:endParaRPr lang="tr-TR"/>
        </a:p>
      </dgm:t>
    </dgm:pt>
    <dgm:pt modelId="{6725DA40-58A9-416D-8FEF-C78400D2DC6A}" type="pres">
      <dgm:prSet presAssocID="{FD124DFD-4BDB-4504-A426-DE73EEBDDBA2}" presName="descendantText" presStyleLbl="alignAcc1" presStyleIdx="10" presStyleCnt="12">
        <dgm:presLayoutVars>
          <dgm:bulletEnabled val="1"/>
        </dgm:presLayoutVars>
      </dgm:prSet>
      <dgm:spPr/>
      <dgm:t>
        <a:bodyPr/>
        <a:lstStyle/>
        <a:p>
          <a:endParaRPr lang="tr-TR"/>
        </a:p>
      </dgm:t>
    </dgm:pt>
    <dgm:pt modelId="{452E1000-7066-445A-A6E8-87123189F4A3}" type="pres">
      <dgm:prSet presAssocID="{9A58AC90-3219-486C-83D3-44F5CEB22E3A}" presName="sp" presStyleCnt="0"/>
      <dgm:spPr/>
    </dgm:pt>
    <dgm:pt modelId="{DF9C16FD-1436-40AC-BD8E-6CB28F18D907}" type="pres">
      <dgm:prSet presAssocID="{E7FE272B-3990-491B-A9F5-A314A852EA3B}" presName="composite" presStyleCnt="0"/>
      <dgm:spPr/>
    </dgm:pt>
    <dgm:pt modelId="{DA54E41A-1E94-405E-80B2-616E51190B64}" type="pres">
      <dgm:prSet presAssocID="{E7FE272B-3990-491B-A9F5-A314A852EA3B}" presName="parentText" presStyleLbl="alignNode1" presStyleIdx="11" presStyleCnt="12">
        <dgm:presLayoutVars>
          <dgm:chMax val="1"/>
          <dgm:bulletEnabled val="1"/>
        </dgm:presLayoutVars>
      </dgm:prSet>
      <dgm:spPr/>
      <dgm:t>
        <a:bodyPr/>
        <a:lstStyle/>
        <a:p>
          <a:endParaRPr lang="tr-TR"/>
        </a:p>
      </dgm:t>
    </dgm:pt>
    <dgm:pt modelId="{98E8DA6D-6020-40E2-ACB6-C5781BE73133}" type="pres">
      <dgm:prSet presAssocID="{E7FE272B-3990-491B-A9F5-A314A852EA3B}" presName="descendantText" presStyleLbl="alignAcc1" presStyleIdx="11" presStyleCnt="12" custLinFactNeighborX="0" custLinFactNeighborY="0">
        <dgm:presLayoutVars>
          <dgm:bulletEnabled val="1"/>
        </dgm:presLayoutVars>
      </dgm:prSet>
      <dgm:spPr/>
      <dgm:t>
        <a:bodyPr/>
        <a:lstStyle/>
        <a:p>
          <a:endParaRPr lang="tr-TR"/>
        </a:p>
      </dgm:t>
    </dgm:pt>
  </dgm:ptLst>
  <dgm:cxnLst>
    <dgm:cxn modelId="{AB0097B6-34B5-4373-AFEA-7123717EC568}" type="presOf" srcId="{5C343E4E-32B1-4F73-A60D-056C2EF918AC}" destId="{01B54075-C0F0-4B99-B0CC-ABA717417CD7}" srcOrd="0" destOrd="0" presId="urn:microsoft.com/office/officeart/2005/8/layout/chevron2"/>
    <dgm:cxn modelId="{EB73E964-2EF0-4D91-8C0E-EB3DBF7AD910}" type="presOf" srcId="{CC1E4B16-ED1A-4B78-A23F-22BAA3143BB6}" destId="{E7E3AC60-9D92-4CE0-8B6E-E38F2BBC1360}" srcOrd="0" destOrd="0" presId="urn:microsoft.com/office/officeart/2005/8/layout/chevron2"/>
    <dgm:cxn modelId="{E73FAFBF-1CAC-4EE8-8EF2-95A6A509A622}" srcId="{B403B283-AF82-407F-876C-5772C1406A83}" destId="{9FA64D83-FC4F-4B0D-BD18-26003928171F}" srcOrd="0" destOrd="0" parTransId="{124E6C13-213D-4801-B2C9-BA978FA9CC03}" sibTransId="{E24D66E5-D061-4907-BC09-E3CBC2B68F18}"/>
    <dgm:cxn modelId="{D519524E-AB90-4610-B59B-75876290E9F7}" type="presOf" srcId="{02F60117-56D6-479D-B419-AADD1DB96F01}" destId="{5A9C2CEB-6FEC-4825-8232-AA844674F531}" srcOrd="0" destOrd="0" presId="urn:microsoft.com/office/officeart/2005/8/layout/chevron2"/>
    <dgm:cxn modelId="{2E41A5EB-B53B-4166-8BF4-F0EB9E5FA50A}" srcId="{ED602827-40E5-4F3F-AA58-62500860F208}" destId="{DF20AB48-6B93-4F53-9649-8B5387FCA282}" srcOrd="9" destOrd="0" parTransId="{C6DF5B16-5641-4D77-8BD7-4D43538C0470}" sibTransId="{8382B804-5783-4860-82D6-AD2696FEF2EF}"/>
    <dgm:cxn modelId="{957837A3-B46C-4C1E-B2CF-F97953755A9E}" type="presOf" srcId="{FD124DFD-4BDB-4504-A426-DE73EEBDDBA2}" destId="{9CBFE902-68CA-4E37-A7C0-00528212427B}" srcOrd="0" destOrd="0" presId="urn:microsoft.com/office/officeart/2005/8/layout/chevron2"/>
    <dgm:cxn modelId="{79274080-4E2A-477E-AE6E-1E3284172E15}" srcId="{ED602827-40E5-4F3F-AA58-62500860F208}" destId="{98965A93-283F-47A0-BFF9-D12E2A1CF6A7}" srcOrd="8" destOrd="0" parTransId="{7C90DA8D-900D-410B-8423-52AA7EB4DEED}" sibTransId="{3642754C-277C-4A74-8D4C-A49383F6A04B}"/>
    <dgm:cxn modelId="{4B3643EA-54AD-4338-B88A-0FFA7C6F8CA0}" type="presOf" srcId="{EF07F3DD-6A58-4A0C-81F1-8F2CC1A74EFD}" destId="{2F7D4EC5-8E19-4F7D-A70B-49521EDDC01A}" srcOrd="0" destOrd="0" presId="urn:microsoft.com/office/officeart/2005/8/layout/chevron2"/>
    <dgm:cxn modelId="{2B88834B-80F8-425D-A946-17363292AEDF}" type="presOf" srcId="{C08F83AC-3B21-42A0-8B48-6ABA64BC7B6F}" destId="{01BBFC48-D3D4-4714-9AC5-7CA28A8E158B}" srcOrd="0" destOrd="0" presId="urn:microsoft.com/office/officeart/2005/8/layout/chevron2"/>
    <dgm:cxn modelId="{7A543397-027C-4C92-9390-4F6F878108DF}" type="presOf" srcId="{8D615ACE-2BD8-4DD8-947D-84F97C521971}" destId="{B448F441-1CB0-4165-B094-BF4DF245DFE8}" srcOrd="0" destOrd="0" presId="urn:microsoft.com/office/officeart/2005/8/layout/chevron2"/>
    <dgm:cxn modelId="{79C93419-9C28-490F-8512-7F05CB05E27C}" srcId="{ED602827-40E5-4F3F-AA58-62500860F208}" destId="{EF07F3DD-6A58-4A0C-81F1-8F2CC1A74EFD}" srcOrd="6" destOrd="0" parTransId="{D1C85A48-2D35-4685-84CD-37DFBCB08D67}" sibTransId="{4B3B23E1-92DF-4D93-A8EC-40F8A979BC58}"/>
    <dgm:cxn modelId="{2EB60962-E60F-4C99-92B7-915EBE3D5AB4}" srcId="{CED5D3C0-0AEF-48CE-BE67-774D6BBC1850}" destId="{5966B44D-BCBC-4873-AD55-008A6D622467}" srcOrd="0" destOrd="0" parTransId="{AF781865-CDA8-4B1E-8570-7E793AB17CA7}" sibTransId="{B2B50B08-5225-4A4F-8EBD-7833832A084E}"/>
    <dgm:cxn modelId="{354D2451-CDE5-49A2-9DA2-7CF7918DB899}" type="presOf" srcId="{E7FE272B-3990-491B-A9F5-A314A852EA3B}" destId="{DA54E41A-1E94-405E-80B2-616E51190B64}" srcOrd="0" destOrd="0" presId="urn:microsoft.com/office/officeart/2005/8/layout/chevron2"/>
    <dgm:cxn modelId="{0C9178BD-FE37-44E3-812C-41920D243EAF}" srcId="{DF20AB48-6B93-4F53-9649-8B5387FCA282}" destId="{F5DD7891-F718-4F91-AF96-6AAE66977C50}" srcOrd="0" destOrd="0" parTransId="{09973A2B-DA85-4925-A36B-BF4BD6002844}" sibTransId="{AF2657E2-2476-46DB-BC2B-9C987FAE0648}"/>
    <dgm:cxn modelId="{11C9EEE9-9E3E-4098-8485-EEC1EE132E88}" srcId="{FD124DFD-4BDB-4504-A426-DE73EEBDDBA2}" destId="{299EAC69-BF6B-4C65-B7DA-2616933EE6DA}" srcOrd="0" destOrd="0" parTransId="{9D540FD5-2B1F-49B3-84D6-35E4FC98EC4C}" sibTransId="{4085F078-08FB-4A71-A19A-3FA0513ED7D1}"/>
    <dgm:cxn modelId="{A76739A8-3A4F-47D7-B0A8-0867A7CBFC68}" type="presOf" srcId="{B2D7590C-0FAA-460D-A5AF-F26FE6D46712}" destId="{33EB8CE9-AB4D-471A-89DE-F9E7474CDC02}" srcOrd="0" destOrd="0" presId="urn:microsoft.com/office/officeart/2005/8/layout/chevron2"/>
    <dgm:cxn modelId="{C1440D04-60EB-424E-96E5-76FC4B7AA565}" type="presOf" srcId="{DF20AB48-6B93-4F53-9649-8B5387FCA282}" destId="{4C4D0F2E-208E-4BF5-B0FB-A00A4E6381CD}" srcOrd="0" destOrd="0" presId="urn:microsoft.com/office/officeart/2005/8/layout/chevron2"/>
    <dgm:cxn modelId="{C37E8505-EEF7-44F5-A8F0-9881D4B74859}" srcId="{8C3EF87B-FCE1-4825-B9B1-230ABE2A924E}" destId="{02F60117-56D6-479D-B419-AADD1DB96F01}" srcOrd="0" destOrd="0" parTransId="{7E543564-46A7-4E88-8334-FD9370F69F4B}" sibTransId="{545FA565-F6FC-4EC4-9D44-D82834EE3EFF}"/>
    <dgm:cxn modelId="{97FEA8B5-5629-4553-93B3-6D76FCACDDE3}" srcId="{E4B2B3B2-2D81-4256-8AD6-147E04181CFD}" destId="{B2D7590C-0FAA-460D-A5AF-F26FE6D46712}" srcOrd="0" destOrd="0" parTransId="{57A2BE82-DD04-4D75-971C-A950691CEA26}" sibTransId="{1D4CF1C5-1893-4734-84B2-44D29438E916}"/>
    <dgm:cxn modelId="{0B5B2C2B-7340-4896-B834-BAC6FB0A3B56}" srcId="{CC1E4B16-ED1A-4B78-A23F-22BAA3143BB6}" destId="{C08F83AC-3B21-42A0-8B48-6ABA64BC7B6F}" srcOrd="0" destOrd="0" parTransId="{2B417F48-F763-4F83-8BDC-752E6ED67292}" sibTransId="{512DB115-C5A8-4F5E-B971-D18524B01F81}"/>
    <dgm:cxn modelId="{5815DDA4-B696-4761-A530-9379329EA0EF}" srcId="{92CAE2D6-1BB2-43F3-A0F5-9F3172D781CD}" destId="{D22D2352-D0A6-4569-85C5-39AC9F887203}" srcOrd="0" destOrd="0" parTransId="{D37F6C3D-5B56-4753-A667-BACEE1CDA561}" sibTransId="{A498DD97-0CC1-400F-BBAB-E8BC479268B1}"/>
    <dgm:cxn modelId="{033C35F7-4FA8-4844-88A4-644A8E14B98C}" srcId="{ED602827-40E5-4F3F-AA58-62500860F208}" destId="{CED5D3C0-0AEF-48CE-BE67-774D6BBC1850}" srcOrd="4" destOrd="0" parTransId="{3BAE13EA-F849-41CB-9F1F-2386477D6801}" sibTransId="{6A725FB0-D8AF-4686-AEC9-77B6A5B85326}"/>
    <dgm:cxn modelId="{74CBF477-F3EB-4949-AFD1-0C1E09F459DA}" type="presOf" srcId="{5966B44D-BCBC-4873-AD55-008A6D622467}" destId="{C27FC806-8CEF-4E44-AE4E-92940C2A6D8A}" srcOrd="0" destOrd="0" presId="urn:microsoft.com/office/officeart/2005/8/layout/chevron2"/>
    <dgm:cxn modelId="{043C855F-8835-4624-8A3E-ED7A707F1C7B}" srcId="{ED602827-40E5-4F3F-AA58-62500860F208}" destId="{FD124DFD-4BDB-4504-A426-DE73EEBDDBA2}" srcOrd="10" destOrd="0" parTransId="{40E38474-D472-46AB-831A-42EC2EF5BFF8}" sibTransId="{9A58AC90-3219-486C-83D3-44F5CEB22E3A}"/>
    <dgm:cxn modelId="{C988C645-52EF-4254-B78D-A263C08E6C78}" srcId="{EF07F3DD-6A58-4A0C-81F1-8F2CC1A74EFD}" destId="{5C343E4E-32B1-4F73-A60D-056C2EF918AC}" srcOrd="0" destOrd="0" parTransId="{6C6DAFB8-EFA6-481D-ACA2-F2136C011136}" sibTransId="{208C8BFC-6CB8-4DCD-82F0-6F08F5535699}"/>
    <dgm:cxn modelId="{466B1934-F9CD-4716-A0C8-F83C97C44484}" srcId="{8D615ACE-2BD8-4DD8-947D-84F97C521971}" destId="{FA8D2758-36A7-4E8D-9564-1832B1563669}" srcOrd="0" destOrd="0" parTransId="{9E4B8142-25EA-4CAC-9E16-89DAE7D7A794}" sibTransId="{C0553121-79E7-4B51-800B-A902EA21E51C}"/>
    <dgm:cxn modelId="{1EA476EB-72EE-48CE-B47F-59ED0668E602}" type="presOf" srcId="{8C3EF87B-FCE1-4825-B9B1-230ABE2A924E}" destId="{07484583-B31B-4003-BE40-E1DF1EAC97B2}" srcOrd="0" destOrd="0" presId="urn:microsoft.com/office/officeart/2005/8/layout/chevron2"/>
    <dgm:cxn modelId="{619CBC7C-913D-4CCE-9E97-66BA427465EB}" type="presOf" srcId="{B403B283-AF82-407F-876C-5772C1406A83}" destId="{6DC9FDFF-41E2-416D-B6CB-12CC5E28A280}" srcOrd="0" destOrd="0" presId="urn:microsoft.com/office/officeart/2005/8/layout/chevron2"/>
    <dgm:cxn modelId="{74502BBB-0472-47CB-AA0D-39BAD7AD0DE2}" type="presOf" srcId="{9FA64D83-FC4F-4B0D-BD18-26003928171F}" destId="{EC692C4D-0E36-460F-A924-1D6B4117F2FE}" srcOrd="0" destOrd="0" presId="urn:microsoft.com/office/officeart/2005/8/layout/chevron2"/>
    <dgm:cxn modelId="{0E2097F7-5A59-4F6E-BE5A-6EA81178A8D3}" srcId="{ED602827-40E5-4F3F-AA58-62500860F208}" destId="{B403B283-AF82-407F-876C-5772C1406A83}" srcOrd="2" destOrd="0" parTransId="{0D5460B4-EED2-47B5-AA93-9A233CA061E9}" sibTransId="{980FC42A-C8F8-4CF2-B63D-AF595527E561}"/>
    <dgm:cxn modelId="{34E0028B-3EFE-4B05-B522-932FA7A9A4F1}" srcId="{ED602827-40E5-4F3F-AA58-62500860F208}" destId="{8C3EF87B-FCE1-4825-B9B1-230ABE2A924E}" srcOrd="5" destOrd="0" parTransId="{B2E7F4A9-CEA2-4435-9D33-28676E0748C4}" sibTransId="{20A753E8-F07D-4DE8-BB65-875825CA1AF5}"/>
    <dgm:cxn modelId="{BDA276EA-511E-432A-92F9-C63308A3A31F}" type="presOf" srcId="{CED5D3C0-0AEF-48CE-BE67-774D6BBC1850}" destId="{9BF4C703-E1F4-4715-B749-50F86E3BE2E0}" srcOrd="0" destOrd="0" presId="urn:microsoft.com/office/officeart/2005/8/layout/chevron2"/>
    <dgm:cxn modelId="{F8868EB4-5319-4531-A938-5D44DFF98BE2}" srcId="{E7FE272B-3990-491B-A9F5-A314A852EA3B}" destId="{3910F228-1DED-433C-90F8-6714E7132ED8}" srcOrd="0" destOrd="0" parTransId="{60A62A0E-3C0F-426C-AB09-95337F6E870B}" sibTransId="{914A0C13-56C4-4F9B-99FB-D49C0719E7DF}"/>
    <dgm:cxn modelId="{D3CAFB92-7111-4958-A100-336CEA24468D}" srcId="{ED602827-40E5-4F3F-AA58-62500860F208}" destId="{CC1E4B16-ED1A-4B78-A23F-22BAA3143BB6}" srcOrd="0" destOrd="0" parTransId="{8AB63EFD-821A-408E-BD03-D382DEA8F3DF}" sibTransId="{DD7D5FE4-1578-439E-93FD-569500DDBDEA}"/>
    <dgm:cxn modelId="{113ADCC0-0FEE-4942-9771-76348E727569}" type="presOf" srcId="{92CAE2D6-1BB2-43F3-A0F5-9F3172D781CD}" destId="{37D2105C-DA20-4A38-9183-2779F1C207BE}" srcOrd="0" destOrd="0" presId="urn:microsoft.com/office/officeart/2005/8/layout/chevron2"/>
    <dgm:cxn modelId="{09741505-38BD-45F7-8574-8B2A7FA36F46}" type="presOf" srcId="{FA8D2758-36A7-4E8D-9564-1832B1563669}" destId="{6C12A57A-CB7D-4772-A327-9800CEE80029}" srcOrd="0" destOrd="0" presId="urn:microsoft.com/office/officeart/2005/8/layout/chevron2"/>
    <dgm:cxn modelId="{B1BB05F0-E423-410C-BE15-BB064AB775CE}" srcId="{ED602827-40E5-4F3F-AA58-62500860F208}" destId="{92CAE2D6-1BB2-43F3-A0F5-9F3172D781CD}" srcOrd="3" destOrd="0" parTransId="{4E5BAA28-52CD-41A2-81B3-AAFBB4CD78B8}" sibTransId="{837E9E46-8CE8-4617-8E9A-99CE41CCA0BD}"/>
    <dgm:cxn modelId="{067B625A-6508-4064-B9BA-F0FA82D97064}" type="presOf" srcId="{3910F228-1DED-433C-90F8-6714E7132ED8}" destId="{98E8DA6D-6020-40E2-ACB6-C5781BE73133}" srcOrd="0" destOrd="0" presId="urn:microsoft.com/office/officeart/2005/8/layout/chevron2"/>
    <dgm:cxn modelId="{5C3084CB-3ED3-4451-A7C5-9F46926ECB93}" srcId="{ED602827-40E5-4F3F-AA58-62500860F208}" destId="{8D615ACE-2BD8-4DD8-947D-84F97C521971}" srcOrd="7" destOrd="0" parTransId="{EB6C42C6-9B7F-4336-B4F5-6DE552CBE567}" sibTransId="{BABA6B70-7017-4B00-A2DF-F2B6A005454D}"/>
    <dgm:cxn modelId="{2D3B003A-03F2-4D69-9E04-37B4B060F918}" srcId="{98965A93-283F-47A0-BFF9-D12E2A1CF6A7}" destId="{D676B94E-3146-42EF-AA1D-B8F30ADA48D7}" srcOrd="0" destOrd="0" parTransId="{27A31F5A-CB80-4D2E-A2D6-CFB4F2E7BC91}" sibTransId="{4357D3C6-B63C-4736-B5A6-ABC03708A19D}"/>
    <dgm:cxn modelId="{70E89D75-7803-48BB-A8E8-E6D257E1B9B9}" type="presOf" srcId="{98965A93-283F-47A0-BFF9-D12E2A1CF6A7}" destId="{02254B10-CE63-44C9-90BD-B0481C267696}" srcOrd="0" destOrd="0" presId="urn:microsoft.com/office/officeart/2005/8/layout/chevron2"/>
    <dgm:cxn modelId="{FCA92083-896E-40C9-86EE-D3C0E68147AF}" type="presOf" srcId="{ED602827-40E5-4F3F-AA58-62500860F208}" destId="{3B861437-252E-4301-A490-932C578F71F8}" srcOrd="0" destOrd="0" presId="urn:microsoft.com/office/officeart/2005/8/layout/chevron2"/>
    <dgm:cxn modelId="{2D8FECBF-C91F-4548-A686-23A083F76663}" srcId="{ED602827-40E5-4F3F-AA58-62500860F208}" destId="{E7FE272B-3990-491B-A9F5-A314A852EA3B}" srcOrd="11" destOrd="0" parTransId="{4CB77EE6-1A2B-4FC6-A398-7DD417A5AB1E}" sibTransId="{62E1643A-BF90-45F3-A5B9-EC3CD5E9CD3F}"/>
    <dgm:cxn modelId="{8FD932CA-4B70-4218-8D8D-D49633A75C60}" type="presOf" srcId="{D22D2352-D0A6-4569-85C5-39AC9F887203}" destId="{99ECA365-CAFD-4272-BCD2-708B8910EE55}" srcOrd="0" destOrd="0" presId="urn:microsoft.com/office/officeart/2005/8/layout/chevron2"/>
    <dgm:cxn modelId="{E7876138-F004-4266-B232-3518EECBEF07}" type="presOf" srcId="{D676B94E-3146-42EF-AA1D-B8F30ADA48D7}" destId="{2A30BD16-C053-4043-A755-148DE230E2BA}" srcOrd="0" destOrd="0" presId="urn:microsoft.com/office/officeart/2005/8/layout/chevron2"/>
    <dgm:cxn modelId="{28D1AF7A-9803-4C15-B02B-CBD79A6E6F34}" type="presOf" srcId="{E4B2B3B2-2D81-4256-8AD6-147E04181CFD}" destId="{DE60021E-6031-4BF5-9C69-F3D4460AF222}" srcOrd="0" destOrd="0" presId="urn:microsoft.com/office/officeart/2005/8/layout/chevron2"/>
    <dgm:cxn modelId="{95A6CC63-2B5B-4DC7-BB50-429A9E84075A}" type="presOf" srcId="{299EAC69-BF6B-4C65-B7DA-2616933EE6DA}" destId="{6725DA40-58A9-416D-8FEF-C78400D2DC6A}" srcOrd="0" destOrd="0" presId="urn:microsoft.com/office/officeart/2005/8/layout/chevron2"/>
    <dgm:cxn modelId="{042F9AFC-E46E-4EF5-BA53-388AEF83F7E8}" srcId="{ED602827-40E5-4F3F-AA58-62500860F208}" destId="{E4B2B3B2-2D81-4256-8AD6-147E04181CFD}" srcOrd="1" destOrd="0" parTransId="{32E39A87-C592-4DB2-B39F-BBF1EB865F0F}" sibTransId="{E10251FC-2AB9-4A80-A66F-84BC3AC1D236}"/>
    <dgm:cxn modelId="{37DEAD23-EA31-43E6-9E19-01A8CF1B5E96}" type="presOf" srcId="{F5DD7891-F718-4F91-AF96-6AAE66977C50}" destId="{97D9A4E1-58CB-486C-B098-F8F1EEA89C0B}" srcOrd="0" destOrd="0" presId="urn:microsoft.com/office/officeart/2005/8/layout/chevron2"/>
    <dgm:cxn modelId="{1064C641-F82D-43C6-98DC-D754785ADBF7}" type="presParOf" srcId="{3B861437-252E-4301-A490-932C578F71F8}" destId="{008CCF66-F145-4EDD-A816-6BEDADD6CD48}" srcOrd="0" destOrd="0" presId="urn:microsoft.com/office/officeart/2005/8/layout/chevron2"/>
    <dgm:cxn modelId="{AA426068-2219-4316-A846-46C2DFBD2997}" type="presParOf" srcId="{008CCF66-F145-4EDD-A816-6BEDADD6CD48}" destId="{E7E3AC60-9D92-4CE0-8B6E-E38F2BBC1360}" srcOrd="0" destOrd="0" presId="urn:microsoft.com/office/officeart/2005/8/layout/chevron2"/>
    <dgm:cxn modelId="{BF29D3FF-DC22-4769-A7FB-2AAF9BADB6B1}" type="presParOf" srcId="{008CCF66-F145-4EDD-A816-6BEDADD6CD48}" destId="{01BBFC48-D3D4-4714-9AC5-7CA28A8E158B}" srcOrd="1" destOrd="0" presId="urn:microsoft.com/office/officeart/2005/8/layout/chevron2"/>
    <dgm:cxn modelId="{75519E03-E773-46D5-A07F-FD4C200E4F53}" type="presParOf" srcId="{3B861437-252E-4301-A490-932C578F71F8}" destId="{88BAF5CC-27EC-4BD1-B234-853D926A94DE}" srcOrd="1" destOrd="0" presId="urn:microsoft.com/office/officeart/2005/8/layout/chevron2"/>
    <dgm:cxn modelId="{4171F100-DFE2-4DEB-97E2-4E774FAC3C26}" type="presParOf" srcId="{3B861437-252E-4301-A490-932C578F71F8}" destId="{E7A2A008-2F70-41CE-BD01-09A96548EF59}" srcOrd="2" destOrd="0" presId="urn:microsoft.com/office/officeart/2005/8/layout/chevron2"/>
    <dgm:cxn modelId="{3324F1EC-F192-4A0F-B2A2-67131FAE2845}" type="presParOf" srcId="{E7A2A008-2F70-41CE-BD01-09A96548EF59}" destId="{DE60021E-6031-4BF5-9C69-F3D4460AF222}" srcOrd="0" destOrd="0" presId="urn:microsoft.com/office/officeart/2005/8/layout/chevron2"/>
    <dgm:cxn modelId="{372D2252-2669-4BCE-9F79-647094EDD0A2}" type="presParOf" srcId="{E7A2A008-2F70-41CE-BD01-09A96548EF59}" destId="{33EB8CE9-AB4D-471A-89DE-F9E7474CDC02}" srcOrd="1" destOrd="0" presId="urn:microsoft.com/office/officeart/2005/8/layout/chevron2"/>
    <dgm:cxn modelId="{A8518C76-DC5F-4D21-80A6-9C4DC94096A4}" type="presParOf" srcId="{3B861437-252E-4301-A490-932C578F71F8}" destId="{62586035-C4B3-4BC4-A45B-B16F10019D64}" srcOrd="3" destOrd="0" presId="urn:microsoft.com/office/officeart/2005/8/layout/chevron2"/>
    <dgm:cxn modelId="{1BD93296-1D04-4B8A-B1F2-9FD3818494F2}" type="presParOf" srcId="{3B861437-252E-4301-A490-932C578F71F8}" destId="{0A83BABC-FE0F-4911-A028-E038204D61C5}" srcOrd="4" destOrd="0" presId="urn:microsoft.com/office/officeart/2005/8/layout/chevron2"/>
    <dgm:cxn modelId="{089D09B8-3D50-4B54-BD67-92A4566F86E7}" type="presParOf" srcId="{0A83BABC-FE0F-4911-A028-E038204D61C5}" destId="{6DC9FDFF-41E2-416D-B6CB-12CC5E28A280}" srcOrd="0" destOrd="0" presId="urn:microsoft.com/office/officeart/2005/8/layout/chevron2"/>
    <dgm:cxn modelId="{A1670D90-8070-4772-AD9B-C9721E90E782}" type="presParOf" srcId="{0A83BABC-FE0F-4911-A028-E038204D61C5}" destId="{EC692C4D-0E36-460F-A924-1D6B4117F2FE}" srcOrd="1" destOrd="0" presId="urn:microsoft.com/office/officeart/2005/8/layout/chevron2"/>
    <dgm:cxn modelId="{DC9796A6-400B-4346-860C-4F097A9570C2}" type="presParOf" srcId="{3B861437-252E-4301-A490-932C578F71F8}" destId="{85CA1296-ADD8-4BFF-A2AE-1915D91F888B}" srcOrd="5" destOrd="0" presId="urn:microsoft.com/office/officeart/2005/8/layout/chevron2"/>
    <dgm:cxn modelId="{643EBD24-74B6-425C-B049-93C9E9B7EC16}" type="presParOf" srcId="{3B861437-252E-4301-A490-932C578F71F8}" destId="{67F5D8F1-DE50-4E3C-82C4-3C2B4BAE6248}" srcOrd="6" destOrd="0" presId="urn:microsoft.com/office/officeart/2005/8/layout/chevron2"/>
    <dgm:cxn modelId="{615A0BB7-7BD2-4E48-A0D8-40234A01F857}" type="presParOf" srcId="{67F5D8F1-DE50-4E3C-82C4-3C2B4BAE6248}" destId="{37D2105C-DA20-4A38-9183-2779F1C207BE}" srcOrd="0" destOrd="0" presId="urn:microsoft.com/office/officeart/2005/8/layout/chevron2"/>
    <dgm:cxn modelId="{62DBB047-D4A9-4B94-BDCC-C636CAFAAF41}" type="presParOf" srcId="{67F5D8F1-DE50-4E3C-82C4-3C2B4BAE6248}" destId="{99ECA365-CAFD-4272-BCD2-708B8910EE55}" srcOrd="1" destOrd="0" presId="urn:microsoft.com/office/officeart/2005/8/layout/chevron2"/>
    <dgm:cxn modelId="{E9E96DFB-B62D-45AE-A0E4-BEE300CD8A7B}" type="presParOf" srcId="{3B861437-252E-4301-A490-932C578F71F8}" destId="{83D5E995-F28B-4891-9A8B-DAA06A00531E}" srcOrd="7" destOrd="0" presId="urn:microsoft.com/office/officeart/2005/8/layout/chevron2"/>
    <dgm:cxn modelId="{5CFDACB4-B850-46C8-800C-5225B64AE51E}" type="presParOf" srcId="{3B861437-252E-4301-A490-932C578F71F8}" destId="{F0A132CF-76F6-49C4-98DC-34E29A6FDB67}" srcOrd="8" destOrd="0" presId="urn:microsoft.com/office/officeart/2005/8/layout/chevron2"/>
    <dgm:cxn modelId="{BCDC9DFA-D58F-4F68-AA2A-02ED06610A55}" type="presParOf" srcId="{F0A132CF-76F6-49C4-98DC-34E29A6FDB67}" destId="{9BF4C703-E1F4-4715-B749-50F86E3BE2E0}" srcOrd="0" destOrd="0" presId="urn:microsoft.com/office/officeart/2005/8/layout/chevron2"/>
    <dgm:cxn modelId="{F6370F33-2504-405C-8375-642E3BDD3D41}" type="presParOf" srcId="{F0A132CF-76F6-49C4-98DC-34E29A6FDB67}" destId="{C27FC806-8CEF-4E44-AE4E-92940C2A6D8A}" srcOrd="1" destOrd="0" presId="urn:microsoft.com/office/officeart/2005/8/layout/chevron2"/>
    <dgm:cxn modelId="{67C46089-F75B-4BE8-99EF-6E4769A3CDA0}" type="presParOf" srcId="{3B861437-252E-4301-A490-932C578F71F8}" destId="{27A34991-5ECC-4BDC-BB04-EFE6CDAD3C8E}" srcOrd="9" destOrd="0" presId="urn:microsoft.com/office/officeart/2005/8/layout/chevron2"/>
    <dgm:cxn modelId="{5B7C4A7E-26D0-46D6-90B7-F5FC7E9F1E22}" type="presParOf" srcId="{3B861437-252E-4301-A490-932C578F71F8}" destId="{F82512CD-CCDE-4DB5-96A9-898A4310C442}" srcOrd="10" destOrd="0" presId="urn:microsoft.com/office/officeart/2005/8/layout/chevron2"/>
    <dgm:cxn modelId="{36E10D14-31FA-448F-BD7E-B043081250BC}" type="presParOf" srcId="{F82512CD-CCDE-4DB5-96A9-898A4310C442}" destId="{07484583-B31B-4003-BE40-E1DF1EAC97B2}" srcOrd="0" destOrd="0" presId="urn:microsoft.com/office/officeart/2005/8/layout/chevron2"/>
    <dgm:cxn modelId="{83DD2EB1-1EB8-49D7-969A-049C364E6F63}" type="presParOf" srcId="{F82512CD-CCDE-4DB5-96A9-898A4310C442}" destId="{5A9C2CEB-6FEC-4825-8232-AA844674F531}" srcOrd="1" destOrd="0" presId="urn:microsoft.com/office/officeart/2005/8/layout/chevron2"/>
    <dgm:cxn modelId="{163D4FCD-A737-49A7-8793-A178CAF640C5}" type="presParOf" srcId="{3B861437-252E-4301-A490-932C578F71F8}" destId="{22E18597-7868-4CA7-AB9E-A32B028E54D4}" srcOrd="11" destOrd="0" presId="urn:microsoft.com/office/officeart/2005/8/layout/chevron2"/>
    <dgm:cxn modelId="{572D455E-653B-4CC0-9783-3ADF02122EAA}" type="presParOf" srcId="{3B861437-252E-4301-A490-932C578F71F8}" destId="{EF11CF06-4B0C-45BF-806A-EC919880A2EB}" srcOrd="12" destOrd="0" presId="urn:microsoft.com/office/officeart/2005/8/layout/chevron2"/>
    <dgm:cxn modelId="{BA0E61AD-BC22-4F25-A62F-AA9166C63FA4}" type="presParOf" srcId="{EF11CF06-4B0C-45BF-806A-EC919880A2EB}" destId="{2F7D4EC5-8E19-4F7D-A70B-49521EDDC01A}" srcOrd="0" destOrd="0" presId="urn:microsoft.com/office/officeart/2005/8/layout/chevron2"/>
    <dgm:cxn modelId="{E3ED1299-9FB8-4CEB-98BA-86667927ECC4}" type="presParOf" srcId="{EF11CF06-4B0C-45BF-806A-EC919880A2EB}" destId="{01B54075-C0F0-4B99-B0CC-ABA717417CD7}" srcOrd="1" destOrd="0" presId="urn:microsoft.com/office/officeart/2005/8/layout/chevron2"/>
    <dgm:cxn modelId="{EEF722F8-99B1-4542-BEC7-DE9DA8AFDF8B}" type="presParOf" srcId="{3B861437-252E-4301-A490-932C578F71F8}" destId="{036092FC-7F49-491D-B9ED-9D2C2FE693F6}" srcOrd="13" destOrd="0" presId="urn:microsoft.com/office/officeart/2005/8/layout/chevron2"/>
    <dgm:cxn modelId="{A16E73B0-7643-446A-91C8-3F7BB7DFAF71}" type="presParOf" srcId="{3B861437-252E-4301-A490-932C578F71F8}" destId="{52E25279-2DA2-47C9-8006-946613ACFE51}" srcOrd="14" destOrd="0" presId="urn:microsoft.com/office/officeart/2005/8/layout/chevron2"/>
    <dgm:cxn modelId="{30B39A25-1261-4D8C-BBC2-0DAFFDD070E9}" type="presParOf" srcId="{52E25279-2DA2-47C9-8006-946613ACFE51}" destId="{B448F441-1CB0-4165-B094-BF4DF245DFE8}" srcOrd="0" destOrd="0" presId="urn:microsoft.com/office/officeart/2005/8/layout/chevron2"/>
    <dgm:cxn modelId="{081CCF28-33E2-4609-BA70-9B4FBA081734}" type="presParOf" srcId="{52E25279-2DA2-47C9-8006-946613ACFE51}" destId="{6C12A57A-CB7D-4772-A327-9800CEE80029}" srcOrd="1" destOrd="0" presId="urn:microsoft.com/office/officeart/2005/8/layout/chevron2"/>
    <dgm:cxn modelId="{C5903243-8743-4DA1-8083-66EC39C50B96}" type="presParOf" srcId="{3B861437-252E-4301-A490-932C578F71F8}" destId="{5DC7358C-FAF5-4BAB-B80D-9C08272DC62C}" srcOrd="15" destOrd="0" presId="urn:microsoft.com/office/officeart/2005/8/layout/chevron2"/>
    <dgm:cxn modelId="{312E8975-B53F-4E64-9528-C958ED7AE17D}" type="presParOf" srcId="{3B861437-252E-4301-A490-932C578F71F8}" destId="{A6D1E335-002A-4292-AE04-7809DBECD4F6}" srcOrd="16" destOrd="0" presId="urn:microsoft.com/office/officeart/2005/8/layout/chevron2"/>
    <dgm:cxn modelId="{347B777D-53E6-4086-BC09-A36B226DE506}" type="presParOf" srcId="{A6D1E335-002A-4292-AE04-7809DBECD4F6}" destId="{02254B10-CE63-44C9-90BD-B0481C267696}" srcOrd="0" destOrd="0" presId="urn:microsoft.com/office/officeart/2005/8/layout/chevron2"/>
    <dgm:cxn modelId="{EB8D6081-A7BF-46D8-9755-3CDC2A79E6F0}" type="presParOf" srcId="{A6D1E335-002A-4292-AE04-7809DBECD4F6}" destId="{2A30BD16-C053-4043-A755-148DE230E2BA}" srcOrd="1" destOrd="0" presId="urn:microsoft.com/office/officeart/2005/8/layout/chevron2"/>
    <dgm:cxn modelId="{502298E8-39EA-489F-B32A-C876724E1EA6}" type="presParOf" srcId="{3B861437-252E-4301-A490-932C578F71F8}" destId="{560F50D3-D343-4719-97A3-D8C00F107B15}" srcOrd="17" destOrd="0" presId="urn:microsoft.com/office/officeart/2005/8/layout/chevron2"/>
    <dgm:cxn modelId="{A325441F-B9E4-492E-AD01-036476459F32}" type="presParOf" srcId="{3B861437-252E-4301-A490-932C578F71F8}" destId="{F174F565-DCEF-4FF8-AF22-FA4846545CC1}" srcOrd="18" destOrd="0" presId="urn:microsoft.com/office/officeart/2005/8/layout/chevron2"/>
    <dgm:cxn modelId="{DAE49F5C-DC86-4BD5-9104-0A9214C11746}" type="presParOf" srcId="{F174F565-DCEF-4FF8-AF22-FA4846545CC1}" destId="{4C4D0F2E-208E-4BF5-B0FB-A00A4E6381CD}" srcOrd="0" destOrd="0" presId="urn:microsoft.com/office/officeart/2005/8/layout/chevron2"/>
    <dgm:cxn modelId="{985B9288-7736-47E3-9292-FD91FB92F488}" type="presParOf" srcId="{F174F565-DCEF-4FF8-AF22-FA4846545CC1}" destId="{97D9A4E1-58CB-486C-B098-F8F1EEA89C0B}" srcOrd="1" destOrd="0" presId="urn:microsoft.com/office/officeart/2005/8/layout/chevron2"/>
    <dgm:cxn modelId="{9012A121-813F-46AB-8508-2277A7D36246}" type="presParOf" srcId="{3B861437-252E-4301-A490-932C578F71F8}" destId="{CDBD9273-D209-4BD6-9A7C-AEFED82D05C4}" srcOrd="19" destOrd="0" presId="urn:microsoft.com/office/officeart/2005/8/layout/chevron2"/>
    <dgm:cxn modelId="{568FAAC4-F551-4E4D-84E1-720BC06A6F8E}" type="presParOf" srcId="{3B861437-252E-4301-A490-932C578F71F8}" destId="{CA1780CB-F717-4AFB-9086-C74A6DC386C9}" srcOrd="20" destOrd="0" presId="urn:microsoft.com/office/officeart/2005/8/layout/chevron2"/>
    <dgm:cxn modelId="{186EF145-5488-4640-A9B7-47B87D638CFF}" type="presParOf" srcId="{CA1780CB-F717-4AFB-9086-C74A6DC386C9}" destId="{9CBFE902-68CA-4E37-A7C0-00528212427B}" srcOrd="0" destOrd="0" presId="urn:microsoft.com/office/officeart/2005/8/layout/chevron2"/>
    <dgm:cxn modelId="{4484A8CA-60A3-4039-A7A7-2029EC0C97D2}" type="presParOf" srcId="{CA1780CB-F717-4AFB-9086-C74A6DC386C9}" destId="{6725DA40-58A9-416D-8FEF-C78400D2DC6A}" srcOrd="1" destOrd="0" presId="urn:microsoft.com/office/officeart/2005/8/layout/chevron2"/>
    <dgm:cxn modelId="{3DD38A26-7C31-431D-A234-2385CE4A2736}" type="presParOf" srcId="{3B861437-252E-4301-A490-932C578F71F8}" destId="{452E1000-7066-445A-A6E8-87123189F4A3}" srcOrd="21" destOrd="0" presId="urn:microsoft.com/office/officeart/2005/8/layout/chevron2"/>
    <dgm:cxn modelId="{9E96546A-3790-447B-A4E4-3BCA26ADDB3D}" type="presParOf" srcId="{3B861437-252E-4301-A490-932C578F71F8}" destId="{DF9C16FD-1436-40AC-BD8E-6CB28F18D907}" srcOrd="22" destOrd="0" presId="urn:microsoft.com/office/officeart/2005/8/layout/chevron2"/>
    <dgm:cxn modelId="{6000D3CF-7420-497D-BEF0-13E20EBA1CE0}" type="presParOf" srcId="{DF9C16FD-1436-40AC-BD8E-6CB28F18D907}" destId="{DA54E41A-1E94-405E-80B2-616E51190B64}" srcOrd="0" destOrd="0" presId="urn:microsoft.com/office/officeart/2005/8/layout/chevron2"/>
    <dgm:cxn modelId="{3AE74CC0-D217-4321-B8E6-D571C59858A3}" type="presParOf" srcId="{DF9C16FD-1436-40AC-BD8E-6CB28F18D907}" destId="{98E8DA6D-6020-40E2-ACB6-C5781BE73133}" srcOrd="1" destOrd="0" presId="urn:microsoft.com/office/officeart/2005/8/layout/chevr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2C6C8-4155-41C3-8AB1-D88B477D00AB}" type="doc">
      <dgm:prSet loTypeId="urn:microsoft.com/office/officeart/2005/8/layout/default#1" loCatId="list" qsTypeId="urn:microsoft.com/office/officeart/2005/8/quickstyle/simple1" qsCatId="simple" csTypeId="urn:microsoft.com/office/officeart/2005/8/colors/accent3_1" csCatId="accent3" phldr="1"/>
      <dgm:spPr/>
      <dgm:t>
        <a:bodyPr/>
        <a:lstStyle/>
        <a:p>
          <a:endParaRPr lang="tr-TR"/>
        </a:p>
      </dgm:t>
    </dgm:pt>
    <dgm:pt modelId="{E977D69C-5591-4513-9973-35639312BD39}">
      <dgm:prSet/>
      <dgm:spPr>
        <a:xfrm>
          <a:off x="464546" y="271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de-DE" b="1" dirty="0" err="1" smtClean="0">
              <a:solidFill>
                <a:srgbClr val="475A8C"/>
              </a:solidFill>
              <a:latin typeface="Calibri"/>
              <a:ea typeface="+mn-ea"/>
              <a:cs typeface="+mn-cs"/>
            </a:rPr>
            <a:t>İhracatçı</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Birlikleri</a:t>
          </a:r>
          <a:endParaRPr lang="tr-TR" dirty="0">
            <a:solidFill>
              <a:srgbClr val="475A8C"/>
            </a:solidFill>
            <a:latin typeface="Calibri"/>
            <a:ea typeface="+mn-ea"/>
            <a:cs typeface="+mn-cs"/>
          </a:endParaRPr>
        </a:p>
      </dgm:t>
    </dgm:pt>
    <dgm:pt modelId="{3883C58D-25AB-4FAC-97BA-4E034FED95A0}" type="parTrans" cxnId="{F175E59F-FE71-4E92-9EFE-EA0C8498E460}">
      <dgm:prSet/>
      <dgm:spPr/>
      <dgm:t>
        <a:bodyPr/>
        <a:lstStyle/>
        <a:p>
          <a:endParaRPr lang="tr-TR"/>
        </a:p>
      </dgm:t>
    </dgm:pt>
    <dgm:pt modelId="{B8C62DBC-1725-4C14-87FC-E575BC4D9D45}" type="sibTrans" cxnId="{F175E59F-FE71-4E92-9EFE-EA0C8498E460}">
      <dgm:prSet/>
      <dgm:spPr/>
      <dgm:t>
        <a:bodyPr/>
        <a:lstStyle/>
        <a:p>
          <a:endParaRPr lang="tr-TR"/>
        </a:p>
      </dgm:t>
    </dgm:pt>
    <dgm:pt modelId="{EA2E5F17-6BFA-4329-8C06-73BD20EC61C7}">
      <dgm:prSet/>
      <dgm:spPr>
        <a:xfrm>
          <a:off x="2834652" y="271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tr-TR" b="1" dirty="0" smtClean="0">
              <a:solidFill>
                <a:srgbClr val="475A8C"/>
              </a:solidFill>
              <a:latin typeface="Calibri"/>
              <a:ea typeface="+mn-ea"/>
              <a:cs typeface="+mn-cs"/>
            </a:rPr>
            <a:t>Sanayi / Ticaret Odaları</a:t>
          </a:r>
        </a:p>
        <a:p>
          <a:pPr rtl="0"/>
          <a:r>
            <a:rPr lang="tr-TR" b="1" dirty="0" smtClean="0">
              <a:solidFill>
                <a:srgbClr val="475A8C"/>
              </a:solidFill>
              <a:latin typeface="Calibri"/>
              <a:ea typeface="+mn-ea"/>
              <a:cs typeface="+mn-cs"/>
            </a:rPr>
            <a:t>Ticaret Borsaları</a:t>
          </a:r>
          <a:endParaRPr lang="tr-TR" dirty="0">
            <a:solidFill>
              <a:srgbClr val="475A8C"/>
            </a:solidFill>
            <a:latin typeface="Calibri"/>
            <a:ea typeface="+mn-ea"/>
            <a:cs typeface="+mn-cs"/>
          </a:endParaRPr>
        </a:p>
      </dgm:t>
    </dgm:pt>
    <dgm:pt modelId="{59BB555F-6FE3-4C3E-BF0E-7AEA56522D80}" type="parTrans" cxnId="{70CE7BAE-EDA7-41E3-9706-9F3D6A9D8D6C}">
      <dgm:prSet/>
      <dgm:spPr/>
      <dgm:t>
        <a:bodyPr/>
        <a:lstStyle/>
        <a:p>
          <a:endParaRPr lang="tr-TR"/>
        </a:p>
      </dgm:t>
    </dgm:pt>
    <dgm:pt modelId="{586E4474-BDCF-4D98-BA3E-68D9CAF94543}" type="sibTrans" cxnId="{70CE7BAE-EDA7-41E3-9706-9F3D6A9D8D6C}">
      <dgm:prSet/>
      <dgm:spPr/>
      <dgm:t>
        <a:bodyPr/>
        <a:lstStyle/>
        <a:p>
          <a:endParaRPr lang="tr-TR"/>
        </a:p>
      </dgm:t>
    </dgm:pt>
    <dgm:pt modelId="{0E267800-F415-4603-B64A-4FAFE6A4D69D}">
      <dgm:prSet/>
      <dgm:spPr>
        <a:xfrm>
          <a:off x="5204758" y="271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tr-TR" b="1" dirty="0" smtClean="0">
              <a:solidFill>
                <a:srgbClr val="475A8C"/>
              </a:solidFill>
              <a:latin typeface="Calibri"/>
              <a:ea typeface="+mn-ea"/>
              <a:cs typeface="+mn-cs"/>
            </a:rPr>
            <a:t>TOBB, TİM, DEİK</a:t>
          </a:r>
          <a:endParaRPr lang="tr-TR" dirty="0">
            <a:solidFill>
              <a:srgbClr val="475A8C"/>
            </a:solidFill>
            <a:latin typeface="Calibri"/>
            <a:ea typeface="+mn-ea"/>
            <a:cs typeface="+mn-cs"/>
          </a:endParaRPr>
        </a:p>
      </dgm:t>
    </dgm:pt>
    <dgm:pt modelId="{267FF9CF-7E0A-4FBE-9123-5E216F9DCC66}" type="parTrans" cxnId="{7A095AEA-60F3-4BBE-B1A7-34AD13450015}">
      <dgm:prSet/>
      <dgm:spPr/>
      <dgm:t>
        <a:bodyPr/>
        <a:lstStyle/>
        <a:p>
          <a:endParaRPr lang="tr-TR"/>
        </a:p>
      </dgm:t>
    </dgm:pt>
    <dgm:pt modelId="{4AFA0F93-B17E-442D-818F-658E2F7AEE23}" type="sibTrans" cxnId="{7A095AEA-60F3-4BBE-B1A7-34AD13450015}">
      <dgm:prSet/>
      <dgm:spPr/>
      <dgm:t>
        <a:bodyPr/>
        <a:lstStyle/>
        <a:p>
          <a:endParaRPr lang="tr-TR"/>
        </a:p>
      </dgm:t>
    </dgm:pt>
    <dgm:pt modelId="{6B5E1832-CB68-448F-8439-4601CA799956}">
      <dgm:prSet/>
      <dgm:spPr>
        <a:xfrm>
          <a:off x="464546" y="151096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tr-TR" b="1" dirty="0" smtClean="0">
              <a:solidFill>
                <a:srgbClr val="475A8C"/>
              </a:solidFill>
              <a:latin typeface="Calibri"/>
              <a:ea typeface="+mn-ea"/>
              <a:cs typeface="+mn-cs"/>
            </a:rPr>
            <a:t>Teknoloji Geliştirme Bölgeleri</a:t>
          </a:r>
          <a:endParaRPr lang="tr-TR" dirty="0">
            <a:solidFill>
              <a:srgbClr val="475A8C"/>
            </a:solidFill>
            <a:latin typeface="Calibri"/>
            <a:ea typeface="+mn-ea"/>
            <a:cs typeface="+mn-cs"/>
          </a:endParaRPr>
        </a:p>
      </dgm:t>
    </dgm:pt>
    <dgm:pt modelId="{2C603BED-000F-4DC5-8CEF-18D01776127A}" type="parTrans" cxnId="{22498CF4-51E4-47E6-9295-9D2416A190E8}">
      <dgm:prSet/>
      <dgm:spPr/>
      <dgm:t>
        <a:bodyPr/>
        <a:lstStyle/>
        <a:p>
          <a:endParaRPr lang="tr-TR"/>
        </a:p>
      </dgm:t>
    </dgm:pt>
    <dgm:pt modelId="{EA2894F2-A68F-4549-B8F7-9FB56487DEDE}" type="sibTrans" cxnId="{22498CF4-51E4-47E6-9295-9D2416A190E8}">
      <dgm:prSet/>
      <dgm:spPr/>
      <dgm:t>
        <a:bodyPr/>
        <a:lstStyle/>
        <a:p>
          <a:endParaRPr lang="tr-TR"/>
        </a:p>
      </dgm:t>
    </dgm:pt>
    <dgm:pt modelId="{031D5B23-1BD3-47A6-B452-4555697D0BBD}">
      <dgm:prSet/>
      <dgm:spPr>
        <a:xfrm>
          <a:off x="2834652" y="151096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de-DE" b="1" dirty="0" err="1" smtClean="0">
              <a:solidFill>
                <a:srgbClr val="475A8C"/>
              </a:solidFill>
              <a:latin typeface="Calibri"/>
              <a:ea typeface="+mn-ea"/>
              <a:cs typeface="+mn-cs"/>
            </a:rPr>
            <a:t>Organize</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Sanayi</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Bölgeleri</a:t>
          </a:r>
          <a:endParaRPr lang="tr-TR" dirty="0">
            <a:solidFill>
              <a:srgbClr val="475A8C"/>
            </a:solidFill>
            <a:latin typeface="Calibri"/>
            <a:ea typeface="+mn-ea"/>
            <a:cs typeface="+mn-cs"/>
          </a:endParaRPr>
        </a:p>
      </dgm:t>
    </dgm:pt>
    <dgm:pt modelId="{519E0B81-591B-4E7B-8573-73243D184B38}" type="parTrans" cxnId="{793AA0F2-7232-40BD-8BAE-E1706F430D26}">
      <dgm:prSet/>
      <dgm:spPr/>
      <dgm:t>
        <a:bodyPr/>
        <a:lstStyle/>
        <a:p>
          <a:endParaRPr lang="tr-TR"/>
        </a:p>
      </dgm:t>
    </dgm:pt>
    <dgm:pt modelId="{CA6509CB-A981-40E8-9B2A-2543A08AB157}" type="sibTrans" cxnId="{793AA0F2-7232-40BD-8BAE-E1706F430D26}">
      <dgm:prSet/>
      <dgm:spPr/>
      <dgm:t>
        <a:bodyPr/>
        <a:lstStyle/>
        <a:p>
          <a:endParaRPr lang="tr-TR"/>
        </a:p>
      </dgm:t>
    </dgm:pt>
    <dgm:pt modelId="{81C8D982-F7F0-4C0A-B68C-CB3CB5D935BA}">
      <dgm:prSet/>
      <dgm:spPr>
        <a:xfrm>
          <a:off x="5204758" y="1510962"/>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tr-TR" b="1" dirty="0" smtClean="0">
              <a:solidFill>
                <a:srgbClr val="475A8C"/>
              </a:solidFill>
              <a:latin typeface="Calibri"/>
              <a:ea typeface="+mn-ea"/>
              <a:cs typeface="+mn-cs"/>
            </a:rPr>
            <a:t>Endüstri Bölgeleri</a:t>
          </a:r>
        </a:p>
        <a:p>
          <a:pPr rtl="0"/>
          <a:r>
            <a:rPr lang="tr-TR" b="1" dirty="0" smtClean="0">
              <a:solidFill>
                <a:srgbClr val="475A8C"/>
              </a:solidFill>
              <a:latin typeface="Calibri"/>
              <a:ea typeface="+mn-ea"/>
              <a:cs typeface="+mn-cs"/>
            </a:rPr>
            <a:t>İşveren Sendikaları</a:t>
          </a:r>
          <a:endParaRPr lang="tr-TR" dirty="0">
            <a:solidFill>
              <a:srgbClr val="475A8C"/>
            </a:solidFill>
            <a:latin typeface="Calibri"/>
            <a:ea typeface="+mn-ea"/>
            <a:cs typeface="+mn-cs"/>
          </a:endParaRPr>
        </a:p>
      </dgm:t>
    </dgm:pt>
    <dgm:pt modelId="{02F75760-4857-41FC-B2D1-F0CA86633F87}" type="parTrans" cxnId="{6F1753EE-DF65-4D5B-9D95-69D8F529E5B7}">
      <dgm:prSet/>
      <dgm:spPr/>
      <dgm:t>
        <a:bodyPr/>
        <a:lstStyle/>
        <a:p>
          <a:endParaRPr lang="tr-TR"/>
        </a:p>
      </dgm:t>
    </dgm:pt>
    <dgm:pt modelId="{B0B01972-14AE-4275-82E6-A5858B121EB4}" type="sibTrans" cxnId="{6F1753EE-DF65-4D5B-9D95-69D8F529E5B7}">
      <dgm:prSet/>
      <dgm:spPr/>
      <dgm:t>
        <a:bodyPr/>
        <a:lstStyle/>
        <a:p>
          <a:endParaRPr lang="tr-TR"/>
        </a:p>
      </dgm:t>
    </dgm:pt>
    <dgm:pt modelId="{0EC8FCBC-85B8-48A8-9A29-AA74EA2B460C}">
      <dgm:prSet/>
      <dgm:spPr>
        <a:xfrm>
          <a:off x="464546" y="3019211"/>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de-DE" b="1" dirty="0" err="1" smtClean="0">
              <a:solidFill>
                <a:srgbClr val="475A8C"/>
              </a:solidFill>
              <a:latin typeface="Calibri"/>
              <a:ea typeface="+mn-ea"/>
              <a:cs typeface="+mn-cs"/>
            </a:rPr>
            <a:t>Sektör</a:t>
          </a:r>
          <a:r>
            <a:rPr lang="tr-TR" b="1" dirty="0" smtClean="0">
              <a:solidFill>
                <a:srgbClr val="475A8C"/>
              </a:solidFill>
              <a:latin typeface="Calibri"/>
              <a:ea typeface="+mn-ea"/>
              <a:cs typeface="+mn-cs"/>
            </a:rPr>
            <a:t> Dernekleri ve Kuruluşları</a:t>
          </a:r>
          <a:endParaRPr lang="tr-TR" dirty="0">
            <a:solidFill>
              <a:srgbClr val="475A8C"/>
            </a:solidFill>
            <a:latin typeface="Calibri"/>
            <a:ea typeface="+mn-ea"/>
            <a:cs typeface="+mn-cs"/>
          </a:endParaRPr>
        </a:p>
      </dgm:t>
    </dgm:pt>
    <dgm:pt modelId="{7F247423-1E80-4757-BF4F-93C67953B806}" type="parTrans" cxnId="{0B15A1FD-1DF3-4AAF-90F3-6B6444D93A6F}">
      <dgm:prSet/>
      <dgm:spPr/>
      <dgm:t>
        <a:bodyPr/>
        <a:lstStyle/>
        <a:p>
          <a:endParaRPr lang="tr-TR"/>
        </a:p>
      </dgm:t>
    </dgm:pt>
    <dgm:pt modelId="{EB08EF6B-B1C1-414E-9A5E-D5D6429C51A3}" type="sibTrans" cxnId="{0B15A1FD-1DF3-4AAF-90F3-6B6444D93A6F}">
      <dgm:prSet/>
      <dgm:spPr/>
      <dgm:t>
        <a:bodyPr/>
        <a:lstStyle/>
        <a:p>
          <a:endParaRPr lang="tr-TR"/>
        </a:p>
      </dgm:t>
    </dgm:pt>
    <dgm:pt modelId="{66A7A54C-8633-47C9-AF38-316322B6568D}">
      <dgm:prSet/>
      <dgm:spPr>
        <a:xfrm>
          <a:off x="2834652" y="3019211"/>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de-DE" b="1" dirty="0" err="1" smtClean="0">
              <a:solidFill>
                <a:srgbClr val="475A8C"/>
              </a:solidFill>
              <a:latin typeface="Calibri"/>
              <a:ea typeface="+mn-ea"/>
              <a:cs typeface="+mn-cs"/>
            </a:rPr>
            <a:t>Sektörel</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Dış</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Ticaret</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Şirketleri</a:t>
          </a:r>
          <a:endParaRPr lang="tr-TR" b="1" dirty="0" smtClean="0">
            <a:solidFill>
              <a:srgbClr val="475A8C"/>
            </a:solidFill>
            <a:latin typeface="Calibri"/>
            <a:ea typeface="+mn-ea"/>
            <a:cs typeface="+mn-cs"/>
          </a:endParaRPr>
        </a:p>
        <a:p>
          <a:pPr rtl="0"/>
          <a:r>
            <a:rPr lang="de-DE" b="1" dirty="0" smtClean="0">
              <a:solidFill>
                <a:srgbClr val="475A8C"/>
              </a:solidFill>
              <a:latin typeface="Calibri"/>
              <a:ea typeface="+mn-ea"/>
              <a:cs typeface="+mn-cs"/>
            </a:rPr>
            <a:t> (SDŞ)</a:t>
          </a:r>
          <a:endParaRPr lang="tr-TR" dirty="0">
            <a:solidFill>
              <a:srgbClr val="475A8C"/>
            </a:solidFill>
            <a:latin typeface="Calibri"/>
            <a:ea typeface="+mn-ea"/>
            <a:cs typeface="+mn-cs"/>
          </a:endParaRPr>
        </a:p>
      </dgm:t>
    </dgm:pt>
    <dgm:pt modelId="{8641353F-67FA-461D-8A56-69909B77CED0}" type="parTrans" cxnId="{1A003ECA-2BA9-4C38-8BCF-5B95B5255726}">
      <dgm:prSet/>
      <dgm:spPr/>
      <dgm:t>
        <a:bodyPr/>
        <a:lstStyle/>
        <a:p>
          <a:endParaRPr lang="tr-TR"/>
        </a:p>
      </dgm:t>
    </dgm:pt>
    <dgm:pt modelId="{04D1AB94-779F-40BA-8838-32C72BF00CCC}" type="sibTrans" cxnId="{1A003ECA-2BA9-4C38-8BCF-5B95B5255726}">
      <dgm:prSet/>
      <dgm:spPr/>
      <dgm:t>
        <a:bodyPr/>
        <a:lstStyle/>
        <a:p>
          <a:endParaRPr lang="tr-TR"/>
        </a:p>
      </dgm:t>
    </dgm:pt>
    <dgm:pt modelId="{33535675-D53C-46EA-B09C-70FA80811F69}">
      <dgm:prSet/>
      <dgm:spPr>
        <a:xfrm>
          <a:off x="5204758" y="3019211"/>
          <a:ext cx="2154641" cy="1292784"/>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gm:spPr>
      <dgm:t>
        <a:bodyPr/>
        <a:lstStyle/>
        <a:p>
          <a:pPr rtl="0"/>
          <a:r>
            <a:rPr lang="de-DE" b="1" dirty="0" err="1" smtClean="0">
              <a:solidFill>
                <a:srgbClr val="475A8C"/>
              </a:solidFill>
              <a:latin typeface="Calibri"/>
              <a:ea typeface="+mn-ea"/>
              <a:cs typeface="+mn-cs"/>
            </a:rPr>
            <a:t>İmalatçıların</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kurduğu</a:t>
          </a:r>
          <a:r>
            <a:rPr lang="de-DE"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dernek-birlik</a:t>
          </a:r>
          <a:r>
            <a:rPr lang="tr-TR" b="1" dirty="0" smtClean="0">
              <a:solidFill>
                <a:srgbClr val="475A8C"/>
              </a:solidFill>
              <a:latin typeface="Calibri"/>
              <a:ea typeface="+mn-ea"/>
              <a:cs typeface="+mn-cs"/>
            </a:rPr>
            <a:t> </a:t>
          </a:r>
          <a:r>
            <a:rPr lang="de-DE" b="1" dirty="0" err="1" smtClean="0">
              <a:solidFill>
                <a:srgbClr val="475A8C"/>
              </a:solidFill>
              <a:latin typeface="Calibri"/>
              <a:ea typeface="+mn-ea"/>
              <a:cs typeface="+mn-cs"/>
            </a:rPr>
            <a:t>veya</a:t>
          </a:r>
          <a:r>
            <a:rPr lang="tr-TR" b="1" dirty="0" smtClean="0">
              <a:solidFill>
                <a:srgbClr val="475A8C"/>
              </a:solidFill>
              <a:latin typeface="Calibri"/>
              <a:ea typeface="+mn-ea"/>
              <a:cs typeface="+mn-cs"/>
            </a:rPr>
            <a:t> k</a:t>
          </a:r>
          <a:r>
            <a:rPr lang="de-DE" b="1" dirty="0" err="1" smtClean="0">
              <a:solidFill>
                <a:srgbClr val="475A8C"/>
              </a:solidFill>
              <a:latin typeface="Calibri"/>
              <a:ea typeface="+mn-ea"/>
              <a:cs typeface="+mn-cs"/>
            </a:rPr>
            <a:t>ooperatifler</a:t>
          </a:r>
          <a:endParaRPr lang="tr-TR" dirty="0">
            <a:solidFill>
              <a:srgbClr val="475A8C"/>
            </a:solidFill>
            <a:latin typeface="Calibri"/>
            <a:ea typeface="+mn-ea"/>
            <a:cs typeface="+mn-cs"/>
          </a:endParaRPr>
        </a:p>
      </dgm:t>
    </dgm:pt>
    <dgm:pt modelId="{0AED3856-5CC3-4750-9740-77C82BE9F3D6}" type="parTrans" cxnId="{2D217179-F581-476B-8E6C-84E60D739DD4}">
      <dgm:prSet/>
      <dgm:spPr/>
      <dgm:t>
        <a:bodyPr/>
        <a:lstStyle/>
        <a:p>
          <a:endParaRPr lang="tr-TR"/>
        </a:p>
      </dgm:t>
    </dgm:pt>
    <dgm:pt modelId="{30498AAE-3835-4E5F-B356-AC299D2EFBDE}" type="sibTrans" cxnId="{2D217179-F581-476B-8E6C-84E60D739DD4}">
      <dgm:prSet/>
      <dgm:spPr/>
      <dgm:t>
        <a:bodyPr/>
        <a:lstStyle/>
        <a:p>
          <a:endParaRPr lang="tr-TR"/>
        </a:p>
      </dgm:t>
    </dgm:pt>
    <dgm:pt modelId="{BEF20322-94B9-496D-AAF1-B5B33BCD4CE6}" type="pres">
      <dgm:prSet presAssocID="{1122C6C8-4155-41C3-8AB1-D88B477D00AB}" presName="diagram" presStyleCnt="0">
        <dgm:presLayoutVars>
          <dgm:dir/>
          <dgm:resizeHandles val="exact"/>
        </dgm:presLayoutVars>
      </dgm:prSet>
      <dgm:spPr/>
      <dgm:t>
        <a:bodyPr/>
        <a:lstStyle/>
        <a:p>
          <a:endParaRPr lang="tr-TR"/>
        </a:p>
      </dgm:t>
    </dgm:pt>
    <dgm:pt modelId="{CE565FD9-CD3E-4534-AFE7-53DBB58F2EB1}" type="pres">
      <dgm:prSet presAssocID="{E977D69C-5591-4513-9973-35639312BD39}" presName="node" presStyleLbl="node1" presStyleIdx="0" presStyleCnt="9">
        <dgm:presLayoutVars>
          <dgm:bulletEnabled val="1"/>
        </dgm:presLayoutVars>
      </dgm:prSet>
      <dgm:spPr/>
      <dgm:t>
        <a:bodyPr/>
        <a:lstStyle/>
        <a:p>
          <a:endParaRPr lang="tr-TR"/>
        </a:p>
      </dgm:t>
    </dgm:pt>
    <dgm:pt modelId="{F7AFFC31-9AB8-4EAC-AFA9-11DE3576AB05}" type="pres">
      <dgm:prSet presAssocID="{B8C62DBC-1725-4C14-87FC-E575BC4D9D45}" presName="sibTrans" presStyleCnt="0"/>
      <dgm:spPr/>
      <dgm:t>
        <a:bodyPr/>
        <a:lstStyle/>
        <a:p>
          <a:endParaRPr lang="tr-TR"/>
        </a:p>
      </dgm:t>
    </dgm:pt>
    <dgm:pt modelId="{5615D572-C7AD-4268-B71D-529D3583154F}" type="pres">
      <dgm:prSet presAssocID="{EA2E5F17-6BFA-4329-8C06-73BD20EC61C7}" presName="node" presStyleLbl="node1" presStyleIdx="1" presStyleCnt="9">
        <dgm:presLayoutVars>
          <dgm:bulletEnabled val="1"/>
        </dgm:presLayoutVars>
      </dgm:prSet>
      <dgm:spPr/>
      <dgm:t>
        <a:bodyPr/>
        <a:lstStyle/>
        <a:p>
          <a:endParaRPr lang="tr-TR"/>
        </a:p>
      </dgm:t>
    </dgm:pt>
    <dgm:pt modelId="{7F858A6B-BCD8-42BC-A56B-73339D5249A5}" type="pres">
      <dgm:prSet presAssocID="{586E4474-BDCF-4D98-BA3E-68D9CAF94543}" presName="sibTrans" presStyleCnt="0"/>
      <dgm:spPr/>
      <dgm:t>
        <a:bodyPr/>
        <a:lstStyle/>
        <a:p>
          <a:endParaRPr lang="tr-TR"/>
        </a:p>
      </dgm:t>
    </dgm:pt>
    <dgm:pt modelId="{1306FC80-7250-48BC-8D27-E25031FABE53}" type="pres">
      <dgm:prSet presAssocID="{0E267800-F415-4603-B64A-4FAFE6A4D69D}" presName="node" presStyleLbl="node1" presStyleIdx="2" presStyleCnt="9">
        <dgm:presLayoutVars>
          <dgm:bulletEnabled val="1"/>
        </dgm:presLayoutVars>
      </dgm:prSet>
      <dgm:spPr/>
      <dgm:t>
        <a:bodyPr/>
        <a:lstStyle/>
        <a:p>
          <a:endParaRPr lang="tr-TR"/>
        </a:p>
      </dgm:t>
    </dgm:pt>
    <dgm:pt modelId="{34950A5C-B68E-43CD-BC80-B860F0794D5C}" type="pres">
      <dgm:prSet presAssocID="{4AFA0F93-B17E-442D-818F-658E2F7AEE23}" presName="sibTrans" presStyleCnt="0"/>
      <dgm:spPr/>
      <dgm:t>
        <a:bodyPr/>
        <a:lstStyle/>
        <a:p>
          <a:endParaRPr lang="tr-TR"/>
        </a:p>
      </dgm:t>
    </dgm:pt>
    <dgm:pt modelId="{C6DBDE8C-5E55-4CFF-820F-B68D110AFDB2}" type="pres">
      <dgm:prSet presAssocID="{6B5E1832-CB68-448F-8439-4601CA799956}" presName="node" presStyleLbl="node1" presStyleIdx="3" presStyleCnt="9">
        <dgm:presLayoutVars>
          <dgm:bulletEnabled val="1"/>
        </dgm:presLayoutVars>
      </dgm:prSet>
      <dgm:spPr/>
      <dgm:t>
        <a:bodyPr/>
        <a:lstStyle/>
        <a:p>
          <a:endParaRPr lang="tr-TR"/>
        </a:p>
      </dgm:t>
    </dgm:pt>
    <dgm:pt modelId="{F6CF9C79-F546-4A57-90C8-A4C1D76173F4}" type="pres">
      <dgm:prSet presAssocID="{EA2894F2-A68F-4549-B8F7-9FB56487DEDE}" presName="sibTrans" presStyleCnt="0"/>
      <dgm:spPr/>
      <dgm:t>
        <a:bodyPr/>
        <a:lstStyle/>
        <a:p>
          <a:endParaRPr lang="tr-TR"/>
        </a:p>
      </dgm:t>
    </dgm:pt>
    <dgm:pt modelId="{1BC187B2-7C98-411C-ABE0-1F85611DCD27}" type="pres">
      <dgm:prSet presAssocID="{031D5B23-1BD3-47A6-B452-4555697D0BBD}" presName="node" presStyleLbl="node1" presStyleIdx="4" presStyleCnt="9">
        <dgm:presLayoutVars>
          <dgm:bulletEnabled val="1"/>
        </dgm:presLayoutVars>
      </dgm:prSet>
      <dgm:spPr/>
      <dgm:t>
        <a:bodyPr/>
        <a:lstStyle/>
        <a:p>
          <a:endParaRPr lang="tr-TR"/>
        </a:p>
      </dgm:t>
    </dgm:pt>
    <dgm:pt modelId="{24D5F257-B8AF-48B9-9199-6B3CEF5B4F3E}" type="pres">
      <dgm:prSet presAssocID="{CA6509CB-A981-40E8-9B2A-2543A08AB157}" presName="sibTrans" presStyleCnt="0"/>
      <dgm:spPr/>
      <dgm:t>
        <a:bodyPr/>
        <a:lstStyle/>
        <a:p>
          <a:endParaRPr lang="tr-TR"/>
        </a:p>
      </dgm:t>
    </dgm:pt>
    <dgm:pt modelId="{B12AB772-FE3B-460F-B0E7-34E15B987762}" type="pres">
      <dgm:prSet presAssocID="{81C8D982-F7F0-4C0A-B68C-CB3CB5D935BA}" presName="node" presStyleLbl="node1" presStyleIdx="5" presStyleCnt="9">
        <dgm:presLayoutVars>
          <dgm:bulletEnabled val="1"/>
        </dgm:presLayoutVars>
      </dgm:prSet>
      <dgm:spPr/>
      <dgm:t>
        <a:bodyPr/>
        <a:lstStyle/>
        <a:p>
          <a:endParaRPr lang="tr-TR"/>
        </a:p>
      </dgm:t>
    </dgm:pt>
    <dgm:pt modelId="{787E4EF1-DDB6-4FCF-86A9-BD02A0392BA2}" type="pres">
      <dgm:prSet presAssocID="{B0B01972-14AE-4275-82E6-A5858B121EB4}" presName="sibTrans" presStyleCnt="0"/>
      <dgm:spPr/>
      <dgm:t>
        <a:bodyPr/>
        <a:lstStyle/>
        <a:p>
          <a:endParaRPr lang="tr-TR"/>
        </a:p>
      </dgm:t>
    </dgm:pt>
    <dgm:pt modelId="{B95A2DE9-517B-4C69-9E56-8813DA15DA45}" type="pres">
      <dgm:prSet presAssocID="{0EC8FCBC-85B8-48A8-9A29-AA74EA2B460C}" presName="node" presStyleLbl="node1" presStyleIdx="6" presStyleCnt="9">
        <dgm:presLayoutVars>
          <dgm:bulletEnabled val="1"/>
        </dgm:presLayoutVars>
      </dgm:prSet>
      <dgm:spPr/>
      <dgm:t>
        <a:bodyPr/>
        <a:lstStyle/>
        <a:p>
          <a:endParaRPr lang="tr-TR"/>
        </a:p>
      </dgm:t>
    </dgm:pt>
    <dgm:pt modelId="{0E6441E2-4826-4960-A4B4-3F826B5DDBAA}" type="pres">
      <dgm:prSet presAssocID="{EB08EF6B-B1C1-414E-9A5E-D5D6429C51A3}" presName="sibTrans" presStyleCnt="0"/>
      <dgm:spPr/>
      <dgm:t>
        <a:bodyPr/>
        <a:lstStyle/>
        <a:p>
          <a:endParaRPr lang="tr-TR"/>
        </a:p>
      </dgm:t>
    </dgm:pt>
    <dgm:pt modelId="{7ADD21C8-D84A-466F-A241-398CCE60753D}" type="pres">
      <dgm:prSet presAssocID="{66A7A54C-8633-47C9-AF38-316322B6568D}" presName="node" presStyleLbl="node1" presStyleIdx="7" presStyleCnt="9">
        <dgm:presLayoutVars>
          <dgm:bulletEnabled val="1"/>
        </dgm:presLayoutVars>
      </dgm:prSet>
      <dgm:spPr/>
      <dgm:t>
        <a:bodyPr/>
        <a:lstStyle/>
        <a:p>
          <a:endParaRPr lang="tr-TR"/>
        </a:p>
      </dgm:t>
    </dgm:pt>
    <dgm:pt modelId="{80A5D042-A52A-4B26-BF96-4EEF2CA8442E}" type="pres">
      <dgm:prSet presAssocID="{04D1AB94-779F-40BA-8838-32C72BF00CCC}" presName="sibTrans" presStyleCnt="0"/>
      <dgm:spPr/>
      <dgm:t>
        <a:bodyPr/>
        <a:lstStyle/>
        <a:p>
          <a:endParaRPr lang="tr-TR"/>
        </a:p>
      </dgm:t>
    </dgm:pt>
    <dgm:pt modelId="{19A8AA48-F620-4D00-8078-FE39C13E20C3}" type="pres">
      <dgm:prSet presAssocID="{33535675-D53C-46EA-B09C-70FA80811F69}" presName="node" presStyleLbl="node1" presStyleIdx="8" presStyleCnt="9">
        <dgm:presLayoutVars>
          <dgm:bulletEnabled val="1"/>
        </dgm:presLayoutVars>
      </dgm:prSet>
      <dgm:spPr/>
      <dgm:t>
        <a:bodyPr/>
        <a:lstStyle/>
        <a:p>
          <a:endParaRPr lang="tr-TR"/>
        </a:p>
      </dgm:t>
    </dgm:pt>
  </dgm:ptLst>
  <dgm:cxnLst>
    <dgm:cxn modelId="{1D319C87-70BB-4D11-8C76-8FB07F0E699F}" type="presOf" srcId="{33535675-D53C-46EA-B09C-70FA80811F69}" destId="{19A8AA48-F620-4D00-8078-FE39C13E20C3}" srcOrd="0" destOrd="0" presId="urn:microsoft.com/office/officeart/2005/8/layout/default#1"/>
    <dgm:cxn modelId="{793AA0F2-7232-40BD-8BAE-E1706F430D26}" srcId="{1122C6C8-4155-41C3-8AB1-D88B477D00AB}" destId="{031D5B23-1BD3-47A6-B452-4555697D0BBD}" srcOrd="4" destOrd="0" parTransId="{519E0B81-591B-4E7B-8573-73243D184B38}" sibTransId="{CA6509CB-A981-40E8-9B2A-2543A08AB157}"/>
    <dgm:cxn modelId="{F175E59F-FE71-4E92-9EFE-EA0C8498E460}" srcId="{1122C6C8-4155-41C3-8AB1-D88B477D00AB}" destId="{E977D69C-5591-4513-9973-35639312BD39}" srcOrd="0" destOrd="0" parTransId="{3883C58D-25AB-4FAC-97BA-4E034FED95A0}" sibTransId="{B8C62DBC-1725-4C14-87FC-E575BC4D9D45}"/>
    <dgm:cxn modelId="{6F1753EE-DF65-4D5B-9D95-69D8F529E5B7}" srcId="{1122C6C8-4155-41C3-8AB1-D88B477D00AB}" destId="{81C8D982-F7F0-4C0A-B68C-CB3CB5D935BA}" srcOrd="5" destOrd="0" parTransId="{02F75760-4857-41FC-B2D1-F0CA86633F87}" sibTransId="{B0B01972-14AE-4275-82E6-A5858B121EB4}"/>
    <dgm:cxn modelId="{48DB42BA-0CB1-46FB-8EB0-74ECF5333032}" type="presOf" srcId="{0EC8FCBC-85B8-48A8-9A29-AA74EA2B460C}" destId="{B95A2DE9-517B-4C69-9E56-8813DA15DA45}" srcOrd="0" destOrd="0" presId="urn:microsoft.com/office/officeart/2005/8/layout/default#1"/>
    <dgm:cxn modelId="{2D217179-F581-476B-8E6C-84E60D739DD4}" srcId="{1122C6C8-4155-41C3-8AB1-D88B477D00AB}" destId="{33535675-D53C-46EA-B09C-70FA80811F69}" srcOrd="8" destOrd="0" parTransId="{0AED3856-5CC3-4750-9740-77C82BE9F3D6}" sibTransId="{30498AAE-3835-4E5F-B356-AC299D2EFBDE}"/>
    <dgm:cxn modelId="{0B15A1FD-1DF3-4AAF-90F3-6B6444D93A6F}" srcId="{1122C6C8-4155-41C3-8AB1-D88B477D00AB}" destId="{0EC8FCBC-85B8-48A8-9A29-AA74EA2B460C}" srcOrd="6" destOrd="0" parTransId="{7F247423-1E80-4757-BF4F-93C67953B806}" sibTransId="{EB08EF6B-B1C1-414E-9A5E-D5D6429C51A3}"/>
    <dgm:cxn modelId="{83FBFC03-88DA-4291-B2B6-C4E34AA546B0}" type="presOf" srcId="{1122C6C8-4155-41C3-8AB1-D88B477D00AB}" destId="{BEF20322-94B9-496D-AAF1-B5B33BCD4CE6}" srcOrd="0" destOrd="0" presId="urn:microsoft.com/office/officeart/2005/8/layout/default#1"/>
    <dgm:cxn modelId="{E746E947-6812-498A-8531-4DFD9AFD4AA6}" type="presOf" srcId="{031D5B23-1BD3-47A6-B452-4555697D0BBD}" destId="{1BC187B2-7C98-411C-ABE0-1F85611DCD27}" srcOrd="0" destOrd="0" presId="urn:microsoft.com/office/officeart/2005/8/layout/default#1"/>
    <dgm:cxn modelId="{28F74809-1BB3-4A33-9B85-BA1CA29485D2}" type="presOf" srcId="{0E267800-F415-4603-B64A-4FAFE6A4D69D}" destId="{1306FC80-7250-48BC-8D27-E25031FABE53}" srcOrd="0" destOrd="0" presId="urn:microsoft.com/office/officeart/2005/8/layout/default#1"/>
    <dgm:cxn modelId="{6CEAC47A-A195-4A02-8D6D-3A3CE71156FA}" type="presOf" srcId="{EA2E5F17-6BFA-4329-8C06-73BD20EC61C7}" destId="{5615D572-C7AD-4268-B71D-529D3583154F}" srcOrd="0" destOrd="0" presId="urn:microsoft.com/office/officeart/2005/8/layout/default#1"/>
    <dgm:cxn modelId="{7A095AEA-60F3-4BBE-B1A7-34AD13450015}" srcId="{1122C6C8-4155-41C3-8AB1-D88B477D00AB}" destId="{0E267800-F415-4603-B64A-4FAFE6A4D69D}" srcOrd="2" destOrd="0" parTransId="{267FF9CF-7E0A-4FBE-9123-5E216F9DCC66}" sibTransId="{4AFA0F93-B17E-442D-818F-658E2F7AEE23}"/>
    <dgm:cxn modelId="{F1D898B9-8FD9-44F9-8C78-E828FCC35966}" type="presOf" srcId="{66A7A54C-8633-47C9-AF38-316322B6568D}" destId="{7ADD21C8-D84A-466F-A241-398CCE60753D}" srcOrd="0" destOrd="0" presId="urn:microsoft.com/office/officeart/2005/8/layout/default#1"/>
    <dgm:cxn modelId="{ECAA7E17-3921-4503-B296-7E7A93C4192D}" type="presOf" srcId="{81C8D982-F7F0-4C0A-B68C-CB3CB5D935BA}" destId="{B12AB772-FE3B-460F-B0E7-34E15B987762}" srcOrd="0" destOrd="0" presId="urn:microsoft.com/office/officeart/2005/8/layout/default#1"/>
    <dgm:cxn modelId="{22498CF4-51E4-47E6-9295-9D2416A190E8}" srcId="{1122C6C8-4155-41C3-8AB1-D88B477D00AB}" destId="{6B5E1832-CB68-448F-8439-4601CA799956}" srcOrd="3" destOrd="0" parTransId="{2C603BED-000F-4DC5-8CEF-18D01776127A}" sibTransId="{EA2894F2-A68F-4549-B8F7-9FB56487DEDE}"/>
    <dgm:cxn modelId="{E33303B8-4EAB-4AAE-B556-0C39364DD9D1}" type="presOf" srcId="{6B5E1832-CB68-448F-8439-4601CA799956}" destId="{C6DBDE8C-5E55-4CFF-820F-B68D110AFDB2}" srcOrd="0" destOrd="0" presId="urn:microsoft.com/office/officeart/2005/8/layout/default#1"/>
    <dgm:cxn modelId="{70CE7BAE-EDA7-41E3-9706-9F3D6A9D8D6C}" srcId="{1122C6C8-4155-41C3-8AB1-D88B477D00AB}" destId="{EA2E5F17-6BFA-4329-8C06-73BD20EC61C7}" srcOrd="1" destOrd="0" parTransId="{59BB555F-6FE3-4C3E-BF0E-7AEA56522D80}" sibTransId="{586E4474-BDCF-4D98-BA3E-68D9CAF94543}"/>
    <dgm:cxn modelId="{F64AF3D7-3531-49B4-ABC6-266962545C59}" type="presOf" srcId="{E977D69C-5591-4513-9973-35639312BD39}" destId="{CE565FD9-CD3E-4534-AFE7-53DBB58F2EB1}" srcOrd="0" destOrd="0" presId="urn:microsoft.com/office/officeart/2005/8/layout/default#1"/>
    <dgm:cxn modelId="{1A003ECA-2BA9-4C38-8BCF-5B95B5255726}" srcId="{1122C6C8-4155-41C3-8AB1-D88B477D00AB}" destId="{66A7A54C-8633-47C9-AF38-316322B6568D}" srcOrd="7" destOrd="0" parTransId="{8641353F-67FA-461D-8A56-69909B77CED0}" sibTransId="{04D1AB94-779F-40BA-8838-32C72BF00CCC}"/>
    <dgm:cxn modelId="{D0CB03CD-D0DA-4DA3-9E2E-88166EEA7E7A}" type="presParOf" srcId="{BEF20322-94B9-496D-AAF1-B5B33BCD4CE6}" destId="{CE565FD9-CD3E-4534-AFE7-53DBB58F2EB1}" srcOrd="0" destOrd="0" presId="urn:microsoft.com/office/officeart/2005/8/layout/default#1"/>
    <dgm:cxn modelId="{CB66E7EC-38C8-4797-AD12-9CAD465E7BC5}" type="presParOf" srcId="{BEF20322-94B9-496D-AAF1-B5B33BCD4CE6}" destId="{F7AFFC31-9AB8-4EAC-AFA9-11DE3576AB05}" srcOrd="1" destOrd="0" presId="urn:microsoft.com/office/officeart/2005/8/layout/default#1"/>
    <dgm:cxn modelId="{18C296D9-26DD-4A63-98BD-94D96941072A}" type="presParOf" srcId="{BEF20322-94B9-496D-AAF1-B5B33BCD4CE6}" destId="{5615D572-C7AD-4268-B71D-529D3583154F}" srcOrd="2" destOrd="0" presId="urn:microsoft.com/office/officeart/2005/8/layout/default#1"/>
    <dgm:cxn modelId="{00E0D799-BBBC-456D-80B1-D6E92C71ADD6}" type="presParOf" srcId="{BEF20322-94B9-496D-AAF1-B5B33BCD4CE6}" destId="{7F858A6B-BCD8-42BC-A56B-73339D5249A5}" srcOrd="3" destOrd="0" presId="urn:microsoft.com/office/officeart/2005/8/layout/default#1"/>
    <dgm:cxn modelId="{ED36C941-18A3-4084-B273-5C9BC107056A}" type="presParOf" srcId="{BEF20322-94B9-496D-AAF1-B5B33BCD4CE6}" destId="{1306FC80-7250-48BC-8D27-E25031FABE53}" srcOrd="4" destOrd="0" presId="urn:microsoft.com/office/officeart/2005/8/layout/default#1"/>
    <dgm:cxn modelId="{D39DAAB4-3148-463B-A27B-94FD84CD29D5}" type="presParOf" srcId="{BEF20322-94B9-496D-AAF1-B5B33BCD4CE6}" destId="{34950A5C-B68E-43CD-BC80-B860F0794D5C}" srcOrd="5" destOrd="0" presId="urn:microsoft.com/office/officeart/2005/8/layout/default#1"/>
    <dgm:cxn modelId="{5E594254-4C2F-4F18-9468-311A0D65CE14}" type="presParOf" srcId="{BEF20322-94B9-496D-AAF1-B5B33BCD4CE6}" destId="{C6DBDE8C-5E55-4CFF-820F-B68D110AFDB2}" srcOrd="6" destOrd="0" presId="urn:microsoft.com/office/officeart/2005/8/layout/default#1"/>
    <dgm:cxn modelId="{018E194A-9751-450E-8DFA-3D5B027946DE}" type="presParOf" srcId="{BEF20322-94B9-496D-AAF1-B5B33BCD4CE6}" destId="{F6CF9C79-F546-4A57-90C8-A4C1D76173F4}" srcOrd="7" destOrd="0" presId="urn:microsoft.com/office/officeart/2005/8/layout/default#1"/>
    <dgm:cxn modelId="{047113E6-5B2C-4D74-AFBD-D4448461774B}" type="presParOf" srcId="{BEF20322-94B9-496D-AAF1-B5B33BCD4CE6}" destId="{1BC187B2-7C98-411C-ABE0-1F85611DCD27}" srcOrd="8" destOrd="0" presId="urn:microsoft.com/office/officeart/2005/8/layout/default#1"/>
    <dgm:cxn modelId="{94F69E0C-432D-407A-8791-337D3FFABF5A}" type="presParOf" srcId="{BEF20322-94B9-496D-AAF1-B5B33BCD4CE6}" destId="{24D5F257-B8AF-48B9-9199-6B3CEF5B4F3E}" srcOrd="9" destOrd="0" presId="urn:microsoft.com/office/officeart/2005/8/layout/default#1"/>
    <dgm:cxn modelId="{CFA1F38B-A4C3-4C85-87A9-1B0E6FED131C}" type="presParOf" srcId="{BEF20322-94B9-496D-AAF1-B5B33BCD4CE6}" destId="{B12AB772-FE3B-460F-B0E7-34E15B987762}" srcOrd="10" destOrd="0" presId="urn:microsoft.com/office/officeart/2005/8/layout/default#1"/>
    <dgm:cxn modelId="{33A64847-CB76-446B-A0DD-7A1C883D75F0}" type="presParOf" srcId="{BEF20322-94B9-496D-AAF1-B5B33BCD4CE6}" destId="{787E4EF1-DDB6-4FCF-86A9-BD02A0392BA2}" srcOrd="11" destOrd="0" presId="urn:microsoft.com/office/officeart/2005/8/layout/default#1"/>
    <dgm:cxn modelId="{E3A35E71-3373-460C-819A-C46E1BEB0C39}" type="presParOf" srcId="{BEF20322-94B9-496D-AAF1-B5B33BCD4CE6}" destId="{B95A2DE9-517B-4C69-9E56-8813DA15DA45}" srcOrd="12" destOrd="0" presId="urn:microsoft.com/office/officeart/2005/8/layout/default#1"/>
    <dgm:cxn modelId="{92F662D4-FE8B-4E78-BB92-95ED8393949E}" type="presParOf" srcId="{BEF20322-94B9-496D-AAF1-B5B33BCD4CE6}" destId="{0E6441E2-4826-4960-A4B4-3F826B5DDBAA}" srcOrd="13" destOrd="0" presId="urn:microsoft.com/office/officeart/2005/8/layout/default#1"/>
    <dgm:cxn modelId="{C9202CE8-1FC1-4AD0-AC37-4DA235B6280B}" type="presParOf" srcId="{BEF20322-94B9-496D-AAF1-B5B33BCD4CE6}" destId="{7ADD21C8-D84A-466F-A241-398CCE60753D}" srcOrd="14" destOrd="0" presId="urn:microsoft.com/office/officeart/2005/8/layout/default#1"/>
    <dgm:cxn modelId="{4ABA2E9D-6C42-40D7-9B0A-42ADE5CDD3C9}" type="presParOf" srcId="{BEF20322-94B9-496D-AAF1-B5B33BCD4CE6}" destId="{80A5D042-A52A-4B26-BF96-4EEF2CA8442E}" srcOrd="15" destOrd="0" presId="urn:microsoft.com/office/officeart/2005/8/layout/default#1"/>
    <dgm:cxn modelId="{2743BB9E-3A5E-403D-9CD4-066E321DB5E2}" type="presParOf" srcId="{BEF20322-94B9-496D-AAF1-B5B33BCD4CE6}" destId="{19A8AA48-F620-4D00-8078-FE39C13E20C3}" srcOrd="1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088C1-6315-4AF3-9DD4-F85E8092BED8}"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tr-TR"/>
        </a:p>
      </dgm:t>
    </dgm:pt>
    <dgm:pt modelId="{8422124D-B89B-4B19-A867-BD0366E10404}">
      <dgm:prSet custT="1"/>
      <dgm:spPr>
        <a:solidFill>
          <a:srgbClr val="C00000"/>
        </a:solidFill>
      </dgm:spPr>
      <dgm:t>
        <a:bodyPr/>
        <a:lstStyle/>
        <a:p>
          <a:pPr rtl="0"/>
          <a:r>
            <a:rPr lang="tr-TR" sz="1400" b="1" dirty="0" smtClean="0"/>
            <a:t>Yurt Dışı Pazarlama ve/veya Alım Heyeti Faaliyeti</a:t>
          </a:r>
          <a:endParaRPr lang="tr-TR" sz="1400" b="1" dirty="0"/>
        </a:p>
      </dgm:t>
    </dgm:pt>
    <dgm:pt modelId="{3A0D592D-7EE7-4E71-AC33-272BD11F44F3}" type="parTrans" cxnId="{9CB09C65-6B01-462D-86D6-8F3148B0F029}">
      <dgm:prSet/>
      <dgm:spPr/>
      <dgm:t>
        <a:bodyPr/>
        <a:lstStyle/>
        <a:p>
          <a:endParaRPr lang="tr-TR"/>
        </a:p>
      </dgm:t>
    </dgm:pt>
    <dgm:pt modelId="{F67D4925-D549-4EE3-8943-B1FB256840CE}" type="sibTrans" cxnId="{9CB09C65-6B01-462D-86D6-8F3148B0F029}">
      <dgm:prSet/>
      <dgm:spPr/>
      <dgm:t>
        <a:bodyPr/>
        <a:lstStyle/>
        <a:p>
          <a:endParaRPr lang="tr-TR"/>
        </a:p>
      </dgm:t>
    </dgm:pt>
    <dgm:pt modelId="{75CC44AE-4B6D-4AB0-9051-648C5787E39D}">
      <dgm:prSet custT="1"/>
      <dgm:spPr>
        <a:solidFill>
          <a:srgbClr val="C00000"/>
        </a:solidFill>
      </dgm:spPr>
      <dgm:t>
        <a:bodyPr/>
        <a:lstStyle/>
        <a:p>
          <a:pPr rtl="0"/>
          <a:r>
            <a:rPr lang="tr-TR" sz="2000" b="1" dirty="0" smtClean="0"/>
            <a:t>Bireysel Danışmanlık</a:t>
          </a:r>
          <a:endParaRPr lang="tr-TR" sz="2000" b="1" dirty="0"/>
        </a:p>
      </dgm:t>
    </dgm:pt>
    <dgm:pt modelId="{EDA830A3-5728-4CED-AA89-A2EED3000937}" type="parTrans" cxnId="{0CE4F0C6-8E3F-4AC0-BEF3-7942B8932B1E}">
      <dgm:prSet/>
      <dgm:spPr/>
      <dgm:t>
        <a:bodyPr/>
        <a:lstStyle/>
        <a:p>
          <a:endParaRPr lang="tr-TR"/>
        </a:p>
      </dgm:t>
    </dgm:pt>
    <dgm:pt modelId="{B0F82EE8-9E54-46AC-82AD-74613F8B06F2}" type="sibTrans" cxnId="{0CE4F0C6-8E3F-4AC0-BEF3-7942B8932B1E}">
      <dgm:prSet/>
      <dgm:spPr/>
      <dgm:t>
        <a:bodyPr/>
        <a:lstStyle/>
        <a:p>
          <a:endParaRPr lang="tr-TR"/>
        </a:p>
      </dgm:t>
    </dgm:pt>
    <dgm:pt modelId="{E59CCEE4-E140-4864-967E-E20BB83EDB6A}">
      <dgm:prSet custT="1"/>
      <dgm:spPr>
        <a:solidFill>
          <a:srgbClr val="C00000"/>
        </a:solidFill>
      </dgm:spPr>
      <dgm:t>
        <a:bodyPr/>
        <a:lstStyle/>
        <a:p>
          <a:pPr rtl="0"/>
          <a:r>
            <a:rPr lang="tr-TR" sz="1800" b="1" dirty="0" smtClean="0"/>
            <a:t>İşbirliği Kuruluşu Proje Sunumu</a:t>
          </a:r>
          <a:endParaRPr lang="tr-TR" sz="1800" b="1" dirty="0"/>
        </a:p>
      </dgm:t>
    </dgm:pt>
    <dgm:pt modelId="{66B93E60-3584-483D-AADD-A3B081CC1627}" type="parTrans" cxnId="{EC65FFD8-C752-4807-9556-29B88EFE4520}">
      <dgm:prSet/>
      <dgm:spPr/>
      <dgm:t>
        <a:bodyPr/>
        <a:lstStyle/>
        <a:p>
          <a:endParaRPr lang="tr-TR"/>
        </a:p>
      </dgm:t>
    </dgm:pt>
    <dgm:pt modelId="{181766F7-D029-43A8-ABE6-D84A9635EF31}" type="sibTrans" cxnId="{EC65FFD8-C752-4807-9556-29B88EFE4520}">
      <dgm:prSet/>
      <dgm:spPr/>
      <dgm:t>
        <a:bodyPr/>
        <a:lstStyle/>
        <a:p>
          <a:endParaRPr lang="tr-TR"/>
        </a:p>
      </dgm:t>
    </dgm:pt>
    <dgm:pt modelId="{F865481B-67AD-4E9B-A4A5-470488BA6033}">
      <dgm:prSet custT="1"/>
      <dgm:spPr>
        <a:solidFill>
          <a:srgbClr val="C00000"/>
        </a:solidFill>
      </dgm:spPr>
      <dgm:t>
        <a:bodyPr/>
        <a:lstStyle/>
        <a:p>
          <a:pPr rtl="0"/>
          <a:r>
            <a:rPr lang="tr-TR" sz="1800" b="1" dirty="0" smtClean="0"/>
            <a:t>İhtiyaç Analizi ve İstihdam</a:t>
          </a:r>
          <a:endParaRPr lang="tr-TR" sz="1800" b="1" dirty="0"/>
        </a:p>
      </dgm:t>
    </dgm:pt>
    <dgm:pt modelId="{A3570C1D-8378-44F7-B275-7E35D46C964F}" type="parTrans" cxnId="{04501BAF-F477-4441-8CF3-D4AFC4153A10}">
      <dgm:prSet/>
      <dgm:spPr/>
      <dgm:t>
        <a:bodyPr/>
        <a:lstStyle/>
        <a:p>
          <a:endParaRPr lang="tr-TR"/>
        </a:p>
      </dgm:t>
    </dgm:pt>
    <dgm:pt modelId="{861619C5-40B3-4845-A34D-1208C0364D15}" type="sibTrans" cxnId="{04501BAF-F477-4441-8CF3-D4AFC4153A10}">
      <dgm:prSet/>
      <dgm:spPr/>
      <dgm:t>
        <a:bodyPr/>
        <a:lstStyle/>
        <a:p>
          <a:endParaRPr lang="tr-TR"/>
        </a:p>
      </dgm:t>
    </dgm:pt>
    <dgm:pt modelId="{943EDF46-F2D8-472A-9459-D1AA7BE041D4}">
      <dgm:prSet custT="1"/>
      <dgm:spPr>
        <a:solidFill>
          <a:srgbClr val="C00000"/>
        </a:solidFill>
      </dgm:spPr>
      <dgm:t>
        <a:bodyPr/>
        <a:lstStyle/>
        <a:p>
          <a:pPr rtl="0"/>
          <a:r>
            <a:rPr lang="tr-TR" sz="1400" b="1" dirty="0" smtClean="0"/>
            <a:t>Eğitim/ Danışmanlık / Küme Tanıtım Faaliyeti</a:t>
          </a:r>
          <a:endParaRPr lang="tr-TR" sz="1400" b="1" dirty="0"/>
        </a:p>
      </dgm:t>
    </dgm:pt>
    <dgm:pt modelId="{EC517AAC-815C-4120-86EE-EC9AFEDCE740}" type="parTrans" cxnId="{9BB5D373-BAC1-4276-A729-369E962D312D}">
      <dgm:prSet/>
      <dgm:spPr/>
      <dgm:t>
        <a:bodyPr/>
        <a:lstStyle/>
        <a:p>
          <a:endParaRPr lang="tr-TR"/>
        </a:p>
      </dgm:t>
    </dgm:pt>
    <dgm:pt modelId="{3C7F9D07-8391-4EF5-A579-C77E4CCE20C0}" type="sibTrans" cxnId="{9BB5D373-BAC1-4276-A729-369E962D312D}">
      <dgm:prSet/>
      <dgm:spPr/>
      <dgm:t>
        <a:bodyPr/>
        <a:lstStyle/>
        <a:p>
          <a:endParaRPr lang="tr-TR"/>
        </a:p>
      </dgm:t>
    </dgm:pt>
    <dgm:pt modelId="{33ECF3A0-F4F0-44E4-9796-4C632AA57843}" type="pres">
      <dgm:prSet presAssocID="{CFF088C1-6315-4AF3-9DD4-F85E8092BED8}" presName="rootnode" presStyleCnt="0">
        <dgm:presLayoutVars>
          <dgm:chMax/>
          <dgm:chPref/>
          <dgm:dir/>
          <dgm:animLvl val="lvl"/>
        </dgm:presLayoutVars>
      </dgm:prSet>
      <dgm:spPr/>
      <dgm:t>
        <a:bodyPr/>
        <a:lstStyle/>
        <a:p>
          <a:endParaRPr lang="tr-TR"/>
        </a:p>
      </dgm:t>
    </dgm:pt>
    <dgm:pt modelId="{1503613A-2D7D-4B6C-B594-513654175386}" type="pres">
      <dgm:prSet presAssocID="{E59CCEE4-E140-4864-967E-E20BB83EDB6A}" presName="composite" presStyleCnt="0"/>
      <dgm:spPr/>
    </dgm:pt>
    <dgm:pt modelId="{FAAC15F9-3537-4F55-9E49-6C91951C02E0}" type="pres">
      <dgm:prSet presAssocID="{E59CCEE4-E140-4864-967E-E20BB83EDB6A}" presName="bentUpArrow1" presStyleLbl="alignImgPlace1" presStyleIdx="0" presStyleCnt="4"/>
      <dgm:spPr/>
    </dgm:pt>
    <dgm:pt modelId="{A78EC976-1E2F-4DB5-9A8C-CCE2F1E75BA2}" type="pres">
      <dgm:prSet presAssocID="{E59CCEE4-E140-4864-967E-E20BB83EDB6A}" presName="ParentText" presStyleLbl="node1" presStyleIdx="0" presStyleCnt="5" custScaleX="140414">
        <dgm:presLayoutVars>
          <dgm:chMax val="1"/>
          <dgm:chPref val="1"/>
          <dgm:bulletEnabled val="1"/>
        </dgm:presLayoutVars>
      </dgm:prSet>
      <dgm:spPr/>
      <dgm:t>
        <a:bodyPr/>
        <a:lstStyle/>
        <a:p>
          <a:endParaRPr lang="tr-TR"/>
        </a:p>
      </dgm:t>
    </dgm:pt>
    <dgm:pt modelId="{C5E27124-CAC5-4B1A-A027-67BD1FE731B6}" type="pres">
      <dgm:prSet presAssocID="{E59CCEE4-E140-4864-967E-E20BB83EDB6A}" presName="ChildText" presStyleLbl="revTx" presStyleIdx="0" presStyleCnt="4">
        <dgm:presLayoutVars>
          <dgm:chMax val="0"/>
          <dgm:chPref val="0"/>
          <dgm:bulletEnabled val="1"/>
        </dgm:presLayoutVars>
      </dgm:prSet>
      <dgm:spPr/>
      <dgm:t>
        <a:bodyPr/>
        <a:lstStyle/>
        <a:p>
          <a:endParaRPr lang="tr-TR"/>
        </a:p>
      </dgm:t>
    </dgm:pt>
    <dgm:pt modelId="{02E13555-99E0-4F5B-9246-4BAD922C856A}" type="pres">
      <dgm:prSet presAssocID="{181766F7-D029-43A8-ABE6-D84A9635EF31}" presName="sibTrans" presStyleCnt="0"/>
      <dgm:spPr/>
    </dgm:pt>
    <dgm:pt modelId="{B02B781C-6C08-4F6C-899F-42E083D0D42E}" type="pres">
      <dgm:prSet presAssocID="{F865481B-67AD-4E9B-A4A5-470488BA6033}" presName="composite" presStyleCnt="0"/>
      <dgm:spPr/>
    </dgm:pt>
    <dgm:pt modelId="{1E8CFA32-3D34-4666-9A09-A50580A834F7}" type="pres">
      <dgm:prSet presAssocID="{F865481B-67AD-4E9B-A4A5-470488BA6033}" presName="bentUpArrow1" presStyleLbl="alignImgPlace1" presStyleIdx="1" presStyleCnt="4"/>
      <dgm:spPr/>
    </dgm:pt>
    <dgm:pt modelId="{CC3B7792-E3D2-4FA3-AFCA-0C873DF7C054}" type="pres">
      <dgm:prSet presAssocID="{F865481B-67AD-4E9B-A4A5-470488BA6033}" presName="ParentText" presStyleLbl="node1" presStyleIdx="1" presStyleCnt="5" custScaleX="140414">
        <dgm:presLayoutVars>
          <dgm:chMax val="1"/>
          <dgm:chPref val="1"/>
          <dgm:bulletEnabled val="1"/>
        </dgm:presLayoutVars>
      </dgm:prSet>
      <dgm:spPr/>
      <dgm:t>
        <a:bodyPr/>
        <a:lstStyle/>
        <a:p>
          <a:endParaRPr lang="tr-TR"/>
        </a:p>
      </dgm:t>
    </dgm:pt>
    <dgm:pt modelId="{3726F947-206D-46E5-BCBD-F06A97043AC4}" type="pres">
      <dgm:prSet presAssocID="{F865481B-67AD-4E9B-A4A5-470488BA6033}" presName="ChildText" presStyleLbl="revTx" presStyleIdx="1" presStyleCnt="4">
        <dgm:presLayoutVars>
          <dgm:chMax val="0"/>
          <dgm:chPref val="0"/>
          <dgm:bulletEnabled val="1"/>
        </dgm:presLayoutVars>
      </dgm:prSet>
      <dgm:spPr/>
    </dgm:pt>
    <dgm:pt modelId="{40FC0371-882A-403B-9A42-2A34305DF659}" type="pres">
      <dgm:prSet presAssocID="{861619C5-40B3-4845-A34D-1208C0364D15}" presName="sibTrans" presStyleCnt="0"/>
      <dgm:spPr/>
    </dgm:pt>
    <dgm:pt modelId="{64D45ADF-781C-4CFD-8AC8-33826374840D}" type="pres">
      <dgm:prSet presAssocID="{943EDF46-F2D8-472A-9459-D1AA7BE041D4}" presName="composite" presStyleCnt="0"/>
      <dgm:spPr/>
    </dgm:pt>
    <dgm:pt modelId="{80F6D84C-9969-4BFE-A5CE-CFE43273D58E}" type="pres">
      <dgm:prSet presAssocID="{943EDF46-F2D8-472A-9459-D1AA7BE041D4}" presName="bentUpArrow1" presStyleLbl="alignImgPlace1" presStyleIdx="2" presStyleCnt="4"/>
      <dgm:spPr/>
    </dgm:pt>
    <dgm:pt modelId="{30512A2D-55E0-40B7-9B96-E22EF5C3ED3E}" type="pres">
      <dgm:prSet presAssocID="{943EDF46-F2D8-472A-9459-D1AA7BE041D4}" presName="ParentText" presStyleLbl="node1" presStyleIdx="2" presStyleCnt="5" custScaleX="140414">
        <dgm:presLayoutVars>
          <dgm:chMax val="1"/>
          <dgm:chPref val="1"/>
          <dgm:bulletEnabled val="1"/>
        </dgm:presLayoutVars>
      </dgm:prSet>
      <dgm:spPr/>
      <dgm:t>
        <a:bodyPr/>
        <a:lstStyle/>
        <a:p>
          <a:endParaRPr lang="tr-TR"/>
        </a:p>
      </dgm:t>
    </dgm:pt>
    <dgm:pt modelId="{084BCD93-031C-4A49-8D0A-F55DE5E70093}" type="pres">
      <dgm:prSet presAssocID="{943EDF46-F2D8-472A-9459-D1AA7BE041D4}" presName="ChildText" presStyleLbl="revTx" presStyleIdx="2" presStyleCnt="4">
        <dgm:presLayoutVars>
          <dgm:chMax val="0"/>
          <dgm:chPref val="0"/>
          <dgm:bulletEnabled val="1"/>
        </dgm:presLayoutVars>
      </dgm:prSet>
      <dgm:spPr/>
    </dgm:pt>
    <dgm:pt modelId="{67E23794-7BB4-45EB-97AF-4B96647D66A9}" type="pres">
      <dgm:prSet presAssocID="{3C7F9D07-8391-4EF5-A579-C77E4CCE20C0}" presName="sibTrans" presStyleCnt="0"/>
      <dgm:spPr/>
    </dgm:pt>
    <dgm:pt modelId="{FC962FD2-D095-4D38-8270-1EF6F0C69A3B}" type="pres">
      <dgm:prSet presAssocID="{8422124D-B89B-4B19-A867-BD0366E10404}" presName="composite" presStyleCnt="0"/>
      <dgm:spPr/>
    </dgm:pt>
    <dgm:pt modelId="{1767B39D-5219-4587-AD19-ABF42DCBEB34}" type="pres">
      <dgm:prSet presAssocID="{8422124D-B89B-4B19-A867-BD0366E10404}" presName="bentUpArrow1" presStyleLbl="alignImgPlace1" presStyleIdx="3" presStyleCnt="4"/>
      <dgm:spPr/>
    </dgm:pt>
    <dgm:pt modelId="{7984626A-E1ED-4C8B-B60E-5DBE8A9A26D5}" type="pres">
      <dgm:prSet presAssocID="{8422124D-B89B-4B19-A867-BD0366E10404}" presName="ParentText" presStyleLbl="node1" presStyleIdx="3" presStyleCnt="5" custScaleX="140414">
        <dgm:presLayoutVars>
          <dgm:chMax val="1"/>
          <dgm:chPref val="1"/>
          <dgm:bulletEnabled val="1"/>
        </dgm:presLayoutVars>
      </dgm:prSet>
      <dgm:spPr/>
      <dgm:t>
        <a:bodyPr/>
        <a:lstStyle/>
        <a:p>
          <a:endParaRPr lang="tr-TR"/>
        </a:p>
      </dgm:t>
    </dgm:pt>
    <dgm:pt modelId="{582094C8-C879-48EF-9DEB-4FFB86F18858}" type="pres">
      <dgm:prSet presAssocID="{8422124D-B89B-4B19-A867-BD0366E10404}" presName="ChildText" presStyleLbl="revTx" presStyleIdx="3" presStyleCnt="4">
        <dgm:presLayoutVars>
          <dgm:chMax val="0"/>
          <dgm:chPref val="0"/>
          <dgm:bulletEnabled val="1"/>
        </dgm:presLayoutVars>
      </dgm:prSet>
      <dgm:spPr/>
    </dgm:pt>
    <dgm:pt modelId="{7FA5A0D3-F38A-40B6-AA8E-56136A504D34}" type="pres">
      <dgm:prSet presAssocID="{F67D4925-D549-4EE3-8943-B1FB256840CE}" presName="sibTrans" presStyleCnt="0"/>
      <dgm:spPr/>
    </dgm:pt>
    <dgm:pt modelId="{55FB5DB8-7F86-4E7C-A4B0-70AE514B5131}" type="pres">
      <dgm:prSet presAssocID="{75CC44AE-4B6D-4AB0-9051-648C5787E39D}" presName="composite" presStyleCnt="0"/>
      <dgm:spPr/>
    </dgm:pt>
    <dgm:pt modelId="{D973D372-ACD3-42E6-A29F-868F91A8AAF8}" type="pres">
      <dgm:prSet presAssocID="{75CC44AE-4B6D-4AB0-9051-648C5787E39D}" presName="ParentText" presStyleLbl="node1" presStyleIdx="4" presStyleCnt="5" custScaleX="140414">
        <dgm:presLayoutVars>
          <dgm:chMax val="1"/>
          <dgm:chPref val="1"/>
          <dgm:bulletEnabled val="1"/>
        </dgm:presLayoutVars>
      </dgm:prSet>
      <dgm:spPr/>
      <dgm:t>
        <a:bodyPr/>
        <a:lstStyle/>
        <a:p>
          <a:endParaRPr lang="tr-TR"/>
        </a:p>
      </dgm:t>
    </dgm:pt>
  </dgm:ptLst>
  <dgm:cxnLst>
    <dgm:cxn modelId="{502CD243-49B0-41BD-8705-2F4164F624E2}" type="presOf" srcId="{943EDF46-F2D8-472A-9459-D1AA7BE041D4}" destId="{30512A2D-55E0-40B7-9B96-E22EF5C3ED3E}" srcOrd="0" destOrd="0" presId="urn:microsoft.com/office/officeart/2005/8/layout/StepDownProcess"/>
    <dgm:cxn modelId="{3BFE508A-AD13-4BB3-A7A0-DC1869F888EE}" type="presOf" srcId="{F865481B-67AD-4E9B-A4A5-470488BA6033}" destId="{CC3B7792-E3D2-4FA3-AFCA-0C873DF7C054}" srcOrd="0" destOrd="0" presId="urn:microsoft.com/office/officeart/2005/8/layout/StepDownProcess"/>
    <dgm:cxn modelId="{437C932A-77DA-4DC9-A494-3D552F6F2C7E}" type="presOf" srcId="{CFF088C1-6315-4AF3-9DD4-F85E8092BED8}" destId="{33ECF3A0-F4F0-44E4-9796-4C632AA57843}" srcOrd="0" destOrd="0" presId="urn:microsoft.com/office/officeart/2005/8/layout/StepDownProcess"/>
    <dgm:cxn modelId="{0CE4F0C6-8E3F-4AC0-BEF3-7942B8932B1E}" srcId="{CFF088C1-6315-4AF3-9DD4-F85E8092BED8}" destId="{75CC44AE-4B6D-4AB0-9051-648C5787E39D}" srcOrd="4" destOrd="0" parTransId="{EDA830A3-5728-4CED-AA89-A2EED3000937}" sibTransId="{B0F82EE8-9E54-46AC-82AD-74613F8B06F2}"/>
    <dgm:cxn modelId="{9CB09C65-6B01-462D-86D6-8F3148B0F029}" srcId="{CFF088C1-6315-4AF3-9DD4-F85E8092BED8}" destId="{8422124D-B89B-4B19-A867-BD0366E10404}" srcOrd="3" destOrd="0" parTransId="{3A0D592D-7EE7-4E71-AC33-272BD11F44F3}" sibTransId="{F67D4925-D549-4EE3-8943-B1FB256840CE}"/>
    <dgm:cxn modelId="{71078E14-F271-47BB-921D-190AD2CC4523}" type="presOf" srcId="{8422124D-B89B-4B19-A867-BD0366E10404}" destId="{7984626A-E1ED-4C8B-B60E-5DBE8A9A26D5}" srcOrd="0" destOrd="0" presId="urn:microsoft.com/office/officeart/2005/8/layout/StepDownProcess"/>
    <dgm:cxn modelId="{04501BAF-F477-4441-8CF3-D4AFC4153A10}" srcId="{CFF088C1-6315-4AF3-9DD4-F85E8092BED8}" destId="{F865481B-67AD-4E9B-A4A5-470488BA6033}" srcOrd="1" destOrd="0" parTransId="{A3570C1D-8378-44F7-B275-7E35D46C964F}" sibTransId="{861619C5-40B3-4845-A34D-1208C0364D15}"/>
    <dgm:cxn modelId="{FDA71EC2-F026-4453-8E67-0EF190BEB9FB}" type="presOf" srcId="{E59CCEE4-E140-4864-967E-E20BB83EDB6A}" destId="{A78EC976-1E2F-4DB5-9A8C-CCE2F1E75BA2}" srcOrd="0" destOrd="0" presId="urn:microsoft.com/office/officeart/2005/8/layout/StepDownProcess"/>
    <dgm:cxn modelId="{EC65FFD8-C752-4807-9556-29B88EFE4520}" srcId="{CFF088C1-6315-4AF3-9DD4-F85E8092BED8}" destId="{E59CCEE4-E140-4864-967E-E20BB83EDB6A}" srcOrd="0" destOrd="0" parTransId="{66B93E60-3584-483D-AADD-A3B081CC1627}" sibTransId="{181766F7-D029-43A8-ABE6-D84A9635EF31}"/>
    <dgm:cxn modelId="{9BB5D373-BAC1-4276-A729-369E962D312D}" srcId="{CFF088C1-6315-4AF3-9DD4-F85E8092BED8}" destId="{943EDF46-F2D8-472A-9459-D1AA7BE041D4}" srcOrd="2" destOrd="0" parTransId="{EC517AAC-815C-4120-86EE-EC9AFEDCE740}" sibTransId="{3C7F9D07-8391-4EF5-A579-C77E4CCE20C0}"/>
    <dgm:cxn modelId="{1DB90915-7BC7-465E-8115-3F871E13C125}" type="presOf" srcId="{75CC44AE-4B6D-4AB0-9051-648C5787E39D}" destId="{D973D372-ACD3-42E6-A29F-868F91A8AAF8}" srcOrd="0" destOrd="0" presId="urn:microsoft.com/office/officeart/2005/8/layout/StepDownProcess"/>
    <dgm:cxn modelId="{AFDA1F89-A9F8-46E5-AF76-23EE3C875F89}" type="presParOf" srcId="{33ECF3A0-F4F0-44E4-9796-4C632AA57843}" destId="{1503613A-2D7D-4B6C-B594-513654175386}" srcOrd="0" destOrd="0" presId="urn:microsoft.com/office/officeart/2005/8/layout/StepDownProcess"/>
    <dgm:cxn modelId="{2AB2670E-A898-47A9-BDDE-05D40B020EFB}" type="presParOf" srcId="{1503613A-2D7D-4B6C-B594-513654175386}" destId="{FAAC15F9-3537-4F55-9E49-6C91951C02E0}" srcOrd="0" destOrd="0" presId="urn:microsoft.com/office/officeart/2005/8/layout/StepDownProcess"/>
    <dgm:cxn modelId="{1FDD4753-DDA3-4470-A5E7-DE2399EB5D46}" type="presParOf" srcId="{1503613A-2D7D-4B6C-B594-513654175386}" destId="{A78EC976-1E2F-4DB5-9A8C-CCE2F1E75BA2}" srcOrd="1" destOrd="0" presId="urn:microsoft.com/office/officeart/2005/8/layout/StepDownProcess"/>
    <dgm:cxn modelId="{4971FF90-AFE0-4A34-B8DA-410010C7FD47}" type="presParOf" srcId="{1503613A-2D7D-4B6C-B594-513654175386}" destId="{C5E27124-CAC5-4B1A-A027-67BD1FE731B6}" srcOrd="2" destOrd="0" presId="urn:microsoft.com/office/officeart/2005/8/layout/StepDownProcess"/>
    <dgm:cxn modelId="{7449B10F-53E8-4778-9CBD-44C314BC02AB}" type="presParOf" srcId="{33ECF3A0-F4F0-44E4-9796-4C632AA57843}" destId="{02E13555-99E0-4F5B-9246-4BAD922C856A}" srcOrd="1" destOrd="0" presId="urn:microsoft.com/office/officeart/2005/8/layout/StepDownProcess"/>
    <dgm:cxn modelId="{DF31910F-240D-4449-91C4-0759599A62C6}" type="presParOf" srcId="{33ECF3A0-F4F0-44E4-9796-4C632AA57843}" destId="{B02B781C-6C08-4F6C-899F-42E083D0D42E}" srcOrd="2" destOrd="0" presId="urn:microsoft.com/office/officeart/2005/8/layout/StepDownProcess"/>
    <dgm:cxn modelId="{EFF7F711-9D2A-4537-8015-4582D2CD3FE4}" type="presParOf" srcId="{B02B781C-6C08-4F6C-899F-42E083D0D42E}" destId="{1E8CFA32-3D34-4666-9A09-A50580A834F7}" srcOrd="0" destOrd="0" presId="urn:microsoft.com/office/officeart/2005/8/layout/StepDownProcess"/>
    <dgm:cxn modelId="{CB1B7672-2FC1-46ED-B244-523B68982F1A}" type="presParOf" srcId="{B02B781C-6C08-4F6C-899F-42E083D0D42E}" destId="{CC3B7792-E3D2-4FA3-AFCA-0C873DF7C054}" srcOrd="1" destOrd="0" presId="urn:microsoft.com/office/officeart/2005/8/layout/StepDownProcess"/>
    <dgm:cxn modelId="{037BD91C-18E1-468F-BB36-24298EC62AE5}" type="presParOf" srcId="{B02B781C-6C08-4F6C-899F-42E083D0D42E}" destId="{3726F947-206D-46E5-BCBD-F06A97043AC4}" srcOrd="2" destOrd="0" presId="urn:microsoft.com/office/officeart/2005/8/layout/StepDownProcess"/>
    <dgm:cxn modelId="{9354C48A-D3DE-4B9B-AA82-7C395090C8C8}" type="presParOf" srcId="{33ECF3A0-F4F0-44E4-9796-4C632AA57843}" destId="{40FC0371-882A-403B-9A42-2A34305DF659}" srcOrd="3" destOrd="0" presId="urn:microsoft.com/office/officeart/2005/8/layout/StepDownProcess"/>
    <dgm:cxn modelId="{02EA5F02-05A4-4B4B-BCCB-0BC5B3A7D866}" type="presParOf" srcId="{33ECF3A0-F4F0-44E4-9796-4C632AA57843}" destId="{64D45ADF-781C-4CFD-8AC8-33826374840D}" srcOrd="4" destOrd="0" presId="urn:microsoft.com/office/officeart/2005/8/layout/StepDownProcess"/>
    <dgm:cxn modelId="{D309B74F-9086-462F-BEED-8BD7285BCE68}" type="presParOf" srcId="{64D45ADF-781C-4CFD-8AC8-33826374840D}" destId="{80F6D84C-9969-4BFE-A5CE-CFE43273D58E}" srcOrd="0" destOrd="0" presId="urn:microsoft.com/office/officeart/2005/8/layout/StepDownProcess"/>
    <dgm:cxn modelId="{C93AE319-2A39-45DB-ACBD-925039C3C058}" type="presParOf" srcId="{64D45ADF-781C-4CFD-8AC8-33826374840D}" destId="{30512A2D-55E0-40B7-9B96-E22EF5C3ED3E}" srcOrd="1" destOrd="0" presId="urn:microsoft.com/office/officeart/2005/8/layout/StepDownProcess"/>
    <dgm:cxn modelId="{6DD673B5-DA4C-4BAD-84EA-037478E9E481}" type="presParOf" srcId="{64D45ADF-781C-4CFD-8AC8-33826374840D}" destId="{084BCD93-031C-4A49-8D0A-F55DE5E70093}" srcOrd="2" destOrd="0" presId="urn:microsoft.com/office/officeart/2005/8/layout/StepDownProcess"/>
    <dgm:cxn modelId="{29C75B9C-587D-496F-9860-3A1CC0425CA3}" type="presParOf" srcId="{33ECF3A0-F4F0-44E4-9796-4C632AA57843}" destId="{67E23794-7BB4-45EB-97AF-4B96647D66A9}" srcOrd="5" destOrd="0" presId="urn:microsoft.com/office/officeart/2005/8/layout/StepDownProcess"/>
    <dgm:cxn modelId="{50422D7D-A305-40FC-81D3-D648ABB36B6C}" type="presParOf" srcId="{33ECF3A0-F4F0-44E4-9796-4C632AA57843}" destId="{FC962FD2-D095-4D38-8270-1EF6F0C69A3B}" srcOrd="6" destOrd="0" presId="urn:microsoft.com/office/officeart/2005/8/layout/StepDownProcess"/>
    <dgm:cxn modelId="{729EBDBA-DD5B-4BBB-9866-1CC00111A19F}" type="presParOf" srcId="{FC962FD2-D095-4D38-8270-1EF6F0C69A3B}" destId="{1767B39D-5219-4587-AD19-ABF42DCBEB34}" srcOrd="0" destOrd="0" presId="urn:microsoft.com/office/officeart/2005/8/layout/StepDownProcess"/>
    <dgm:cxn modelId="{AFCA21C1-A6E0-492F-81A3-66C4E92237E5}" type="presParOf" srcId="{FC962FD2-D095-4D38-8270-1EF6F0C69A3B}" destId="{7984626A-E1ED-4C8B-B60E-5DBE8A9A26D5}" srcOrd="1" destOrd="0" presId="urn:microsoft.com/office/officeart/2005/8/layout/StepDownProcess"/>
    <dgm:cxn modelId="{9B0D68BD-1E86-41CC-965A-41EC6FCB5F7F}" type="presParOf" srcId="{FC962FD2-D095-4D38-8270-1EF6F0C69A3B}" destId="{582094C8-C879-48EF-9DEB-4FFB86F18858}" srcOrd="2" destOrd="0" presId="urn:microsoft.com/office/officeart/2005/8/layout/StepDownProcess"/>
    <dgm:cxn modelId="{5137C6C1-AADB-49B9-9E19-176918DCF3D1}" type="presParOf" srcId="{33ECF3A0-F4F0-44E4-9796-4C632AA57843}" destId="{7FA5A0D3-F38A-40B6-AA8E-56136A504D34}" srcOrd="7" destOrd="0" presId="urn:microsoft.com/office/officeart/2005/8/layout/StepDownProcess"/>
    <dgm:cxn modelId="{843ADE5E-61BC-4ADA-8115-93A232ACA2E1}" type="presParOf" srcId="{33ECF3A0-F4F0-44E4-9796-4C632AA57843}" destId="{55FB5DB8-7F86-4E7C-A4B0-70AE514B5131}" srcOrd="8" destOrd="0" presId="urn:microsoft.com/office/officeart/2005/8/layout/StepDownProcess"/>
    <dgm:cxn modelId="{ECD8418A-1160-482B-8F36-A0CF139282A7}" type="presParOf" srcId="{55FB5DB8-7F86-4E7C-A4B0-70AE514B5131}" destId="{D973D372-ACD3-42E6-A29F-868F91A8AAF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DBBC1-D6DC-46A4-B906-51E3C3381F9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tr-TR"/>
        </a:p>
      </dgm:t>
    </dgm:pt>
    <dgm:pt modelId="{33292CF4-810B-4D36-B4DC-E99173BDF89E}">
      <dgm:prSet/>
      <dgm:spPr>
        <a:solidFill>
          <a:srgbClr val="C00000"/>
        </a:solidFill>
      </dgm:spPr>
      <dgm:t>
        <a:bodyPr/>
        <a:lstStyle/>
        <a:p>
          <a:pPr rtl="0"/>
          <a:r>
            <a:rPr lang="tr-TR" b="1" dirty="0" smtClean="0"/>
            <a:t>ISO Serisi Belgeleri </a:t>
          </a:r>
          <a:endParaRPr lang="tr-TR" b="1" dirty="0"/>
        </a:p>
      </dgm:t>
    </dgm:pt>
    <dgm:pt modelId="{894D9A14-1435-4043-96E5-4E389066AE6D}" type="parTrans" cxnId="{46968683-70EE-4C1C-ACD5-0728E08E210E}">
      <dgm:prSet/>
      <dgm:spPr/>
      <dgm:t>
        <a:bodyPr/>
        <a:lstStyle/>
        <a:p>
          <a:endParaRPr lang="tr-TR"/>
        </a:p>
      </dgm:t>
    </dgm:pt>
    <dgm:pt modelId="{23888D07-14B3-4338-9578-8F1DE196BB92}" type="sibTrans" cxnId="{46968683-70EE-4C1C-ACD5-0728E08E210E}">
      <dgm:prSet/>
      <dgm:spPr/>
      <dgm:t>
        <a:bodyPr/>
        <a:lstStyle/>
        <a:p>
          <a:endParaRPr lang="tr-TR"/>
        </a:p>
      </dgm:t>
    </dgm:pt>
    <dgm:pt modelId="{CDE1F9B1-4F73-4FFD-8FF3-8753F3B0B907}">
      <dgm:prSet/>
      <dgm:spPr>
        <a:solidFill>
          <a:srgbClr val="C00000"/>
        </a:solidFill>
      </dgm:spPr>
      <dgm:t>
        <a:bodyPr/>
        <a:lstStyle/>
        <a:p>
          <a:pPr rtl="0"/>
          <a:r>
            <a:rPr lang="tr-TR" b="1" dirty="0" smtClean="0"/>
            <a:t>CE İşareti</a:t>
          </a:r>
          <a:endParaRPr lang="tr-TR" b="1" dirty="0"/>
        </a:p>
      </dgm:t>
    </dgm:pt>
    <dgm:pt modelId="{DBDDAFC7-C2D3-487F-AADC-D431C4ACD454}" type="parTrans" cxnId="{1A01EB86-1F2E-47C0-8B71-E62DF4BC3F8D}">
      <dgm:prSet/>
      <dgm:spPr/>
      <dgm:t>
        <a:bodyPr/>
        <a:lstStyle/>
        <a:p>
          <a:endParaRPr lang="tr-TR"/>
        </a:p>
      </dgm:t>
    </dgm:pt>
    <dgm:pt modelId="{D305DAF1-D909-4EE1-B3B4-F15C1F6A3213}" type="sibTrans" cxnId="{1A01EB86-1F2E-47C0-8B71-E62DF4BC3F8D}">
      <dgm:prSet/>
      <dgm:spPr/>
      <dgm:t>
        <a:bodyPr/>
        <a:lstStyle/>
        <a:p>
          <a:endParaRPr lang="tr-TR"/>
        </a:p>
      </dgm:t>
    </dgm:pt>
    <dgm:pt modelId="{A4E78BE5-C98B-4A41-830C-E26965660C68}">
      <dgm:prSet/>
      <dgm:spPr>
        <a:solidFill>
          <a:srgbClr val="C00000"/>
        </a:solidFill>
      </dgm:spPr>
      <dgm:t>
        <a:bodyPr/>
        <a:lstStyle/>
        <a:p>
          <a:pPr rtl="0"/>
          <a:r>
            <a:rPr lang="tr-TR" b="1" dirty="0" smtClean="0"/>
            <a:t>HACCP sertifikası</a:t>
          </a:r>
          <a:endParaRPr lang="tr-TR" b="1" dirty="0"/>
        </a:p>
      </dgm:t>
    </dgm:pt>
    <dgm:pt modelId="{BB28401B-EAD1-4F59-A2EE-15F8118188C3}" type="parTrans" cxnId="{B7E6BC7F-1789-4F28-AA1F-BF689B7A00A6}">
      <dgm:prSet/>
      <dgm:spPr/>
      <dgm:t>
        <a:bodyPr/>
        <a:lstStyle/>
        <a:p>
          <a:endParaRPr lang="tr-TR"/>
        </a:p>
      </dgm:t>
    </dgm:pt>
    <dgm:pt modelId="{646ABC2E-9531-4DFC-BD34-A47B879530DD}" type="sibTrans" cxnId="{B7E6BC7F-1789-4F28-AA1F-BF689B7A00A6}">
      <dgm:prSet/>
      <dgm:spPr/>
      <dgm:t>
        <a:bodyPr/>
        <a:lstStyle/>
        <a:p>
          <a:endParaRPr lang="tr-TR"/>
        </a:p>
      </dgm:t>
    </dgm:pt>
    <dgm:pt modelId="{A683752C-DB7C-45B7-8220-467B0C872B4F}">
      <dgm:prSet/>
      <dgm:spPr>
        <a:solidFill>
          <a:srgbClr val="C00000"/>
        </a:solidFill>
      </dgm:spPr>
      <dgm:t>
        <a:bodyPr/>
        <a:lstStyle/>
        <a:p>
          <a:pPr rtl="0"/>
          <a:r>
            <a:rPr lang="tr-TR" b="1" dirty="0" smtClean="0"/>
            <a:t>GLOBAL GAP Belgesi</a:t>
          </a:r>
          <a:endParaRPr lang="tr-TR" b="1" dirty="0"/>
        </a:p>
      </dgm:t>
    </dgm:pt>
    <dgm:pt modelId="{3C74B8FF-F6B3-4FFC-B237-86A7AD924721}" type="parTrans" cxnId="{F4A92FB7-2DFB-462D-A6EA-9835DD28C7B4}">
      <dgm:prSet/>
      <dgm:spPr/>
      <dgm:t>
        <a:bodyPr/>
        <a:lstStyle/>
        <a:p>
          <a:endParaRPr lang="tr-TR"/>
        </a:p>
      </dgm:t>
    </dgm:pt>
    <dgm:pt modelId="{C88AF1BC-DC0D-4B8D-95FC-DCCDA64F1C9D}" type="sibTrans" cxnId="{F4A92FB7-2DFB-462D-A6EA-9835DD28C7B4}">
      <dgm:prSet/>
      <dgm:spPr/>
      <dgm:t>
        <a:bodyPr/>
        <a:lstStyle/>
        <a:p>
          <a:endParaRPr lang="tr-TR"/>
        </a:p>
      </dgm:t>
    </dgm:pt>
    <dgm:pt modelId="{051BF98B-2CD9-4359-ACC0-4239F2666B3B}">
      <dgm:prSet/>
      <dgm:spPr>
        <a:solidFill>
          <a:srgbClr val="C00000"/>
        </a:solidFill>
      </dgm:spPr>
      <dgm:t>
        <a:bodyPr/>
        <a:lstStyle/>
        <a:p>
          <a:pPr rtl="0"/>
          <a:r>
            <a:rPr lang="tr-TR" b="1" dirty="0" smtClean="0"/>
            <a:t>OEKOTEX Sertifikası</a:t>
          </a:r>
          <a:endParaRPr lang="tr-TR" b="1" dirty="0"/>
        </a:p>
      </dgm:t>
    </dgm:pt>
    <dgm:pt modelId="{E2E25BC4-DB91-4B63-A281-41023710AD72}" type="parTrans" cxnId="{855674F4-CB18-4F04-B254-9938E82001B1}">
      <dgm:prSet/>
      <dgm:spPr/>
      <dgm:t>
        <a:bodyPr/>
        <a:lstStyle/>
        <a:p>
          <a:endParaRPr lang="tr-TR"/>
        </a:p>
      </dgm:t>
    </dgm:pt>
    <dgm:pt modelId="{159F173E-3B93-43AF-956B-EAE0538F95F9}" type="sibTrans" cxnId="{855674F4-CB18-4F04-B254-9938E82001B1}">
      <dgm:prSet/>
      <dgm:spPr/>
      <dgm:t>
        <a:bodyPr/>
        <a:lstStyle/>
        <a:p>
          <a:endParaRPr lang="tr-TR"/>
        </a:p>
      </dgm:t>
    </dgm:pt>
    <dgm:pt modelId="{5B85E118-7B14-4A51-85E6-479128D4F889}">
      <dgm:prSet/>
      <dgm:spPr>
        <a:solidFill>
          <a:srgbClr val="C00000"/>
        </a:solidFill>
      </dgm:spPr>
      <dgm:t>
        <a:bodyPr/>
        <a:lstStyle/>
        <a:p>
          <a:pPr rtl="0"/>
          <a:r>
            <a:rPr lang="tr-TR" b="1" dirty="0" smtClean="0"/>
            <a:t>Tarım Ürünlerine İlişkin Analiz Belgeleri</a:t>
          </a:r>
          <a:endParaRPr lang="tr-TR" b="1" dirty="0"/>
        </a:p>
      </dgm:t>
    </dgm:pt>
    <dgm:pt modelId="{EB754F87-C561-4472-8056-FC965F9C84C9}" type="parTrans" cxnId="{E0585839-E50E-4EB6-A0FE-77CF64346AC0}">
      <dgm:prSet/>
      <dgm:spPr/>
      <dgm:t>
        <a:bodyPr/>
        <a:lstStyle/>
        <a:p>
          <a:endParaRPr lang="tr-TR"/>
        </a:p>
      </dgm:t>
    </dgm:pt>
    <dgm:pt modelId="{FBDBEAAD-FE30-447B-AB8C-7F5450265F4C}" type="sibTrans" cxnId="{E0585839-E50E-4EB6-A0FE-77CF64346AC0}">
      <dgm:prSet/>
      <dgm:spPr/>
      <dgm:t>
        <a:bodyPr/>
        <a:lstStyle/>
        <a:p>
          <a:endParaRPr lang="tr-TR"/>
        </a:p>
      </dgm:t>
    </dgm:pt>
    <dgm:pt modelId="{05CAD8EB-8529-49AC-A0ED-5A5C08C5A965}">
      <dgm:prSet/>
      <dgm:spPr>
        <a:solidFill>
          <a:srgbClr val="C00000"/>
        </a:solidFill>
      </dgm:spPr>
      <dgm:t>
        <a:bodyPr/>
        <a:lstStyle/>
        <a:p>
          <a:pPr rtl="0"/>
          <a:r>
            <a:rPr lang="tr-TR" b="1" dirty="0" smtClean="0"/>
            <a:t>Organik Ürün Sertifikaları</a:t>
          </a:r>
          <a:endParaRPr lang="tr-TR" b="1" dirty="0"/>
        </a:p>
      </dgm:t>
    </dgm:pt>
    <dgm:pt modelId="{BE519C1F-783E-4556-9ABA-062814D03017}" type="parTrans" cxnId="{48F2BA04-0039-4C47-A778-D2F4EE4B6F5D}">
      <dgm:prSet/>
      <dgm:spPr/>
      <dgm:t>
        <a:bodyPr/>
        <a:lstStyle/>
        <a:p>
          <a:endParaRPr lang="tr-TR"/>
        </a:p>
      </dgm:t>
    </dgm:pt>
    <dgm:pt modelId="{2C8DEA04-BAD8-402F-81A9-DB17E27E16E2}" type="sibTrans" cxnId="{48F2BA04-0039-4C47-A778-D2F4EE4B6F5D}">
      <dgm:prSet/>
      <dgm:spPr/>
      <dgm:t>
        <a:bodyPr/>
        <a:lstStyle/>
        <a:p>
          <a:endParaRPr lang="tr-TR"/>
        </a:p>
      </dgm:t>
    </dgm:pt>
    <dgm:pt modelId="{616E6F42-D2E5-47AF-AC64-07578853D64E}" type="pres">
      <dgm:prSet presAssocID="{150DBBC1-D6DC-46A4-B906-51E3C3381F90}" presName="Name0" presStyleCnt="0">
        <dgm:presLayoutVars>
          <dgm:chMax val="7"/>
          <dgm:chPref val="7"/>
          <dgm:dir/>
        </dgm:presLayoutVars>
      </dgm:prSet>
      <dgm:spPr/>
      <dgm:t>
        <a:bodyPr/>
        <a:lstStyle/>
        <a:p>
          <a:endParaRPr lang="tr-TR"/>
        </a:p>
      </dgm:t>
    </dgm:pt>
    <dgm:pt modelId="{EA1424ED-FE23-4375-BD7F-9E0CB8F22CC6}" type="pres">
      <dgm:prSet presAssocID="{150DBBC1-D6DC-46A4-B906-51E3C3381F90}" presName="Name1" presStyleCnt="0"/>
      <dgm:spPr/>
    </dgm:pt>
    <dgm:pt modelId="{C32D2245-BC1E-4AB6-B345-67BC66850176}" type="pres">
      <dgm:prSet presAssocID="{150DBBC1-D6DC-46A4-B906-51E3C3381F90}" presName="cycle" presStyleCnt="0"/>
      <dgm:spPr/>
    </dgm:pt>
    <dgm:pt modelId="{AC7FE7B0-A991-4EDC-8DDF-0A8C2F1BF01A}" type="pres">
      <dgm:prSet presAssocID="{150DBBC1-D6DC-46A4-B906-51E3C3381F90}" presName="srcNode" presStyleLbl="node1" presStyleIdx="0" presStyleCnt="7"/>
      <dgm:spPr/>
    </dgm:pt>
    <dgm:pt modelId="{FC6F43FF-D241-4F83-971D-912965429F72}" type="pres">
      <dgm:prSet presAssocID="{150DBBC1-D6DC-46A4-B906-51E3C3381F90}" presName="conn" presStyleLbl="parChTrans1D2" presStyleIdx="0" presStyleCnt="1"/>
      <dgm:spPr/>
      <dgm:t>
        <a:bodyPr/>
        <a:lstStyle/>
        <a:p>
          <a:endParaRPr lang="tr-TR"/>
        </a:p>
      </dgm:t>
    </dgm:pt>
    <dgm:pt modelId="{327AB3AC-6330-44C8-91AE-48BAB8DF8FD3}" type="pres">
      <dgm:prSet presAssocID="{150DBBC1-D6DC-46A4-B906-51E3C3381F90}" presName="extraNode" presStyleLbl="node1" presStyleIdx="0" presStyleCnt="7"/>
      <dgm:spPr/>
    </dgm:pt>
    <dgm:pt modelId="{BDD3EE6D-C35A-4B42-8CBC-204878122AB1}" type="pres">
      <dgm:prSet presAssocID="{150DBBC1-D6DC-46A4-B906-51E3C3381F90}" presName="dstNode" presStyleLbl="node1" presStyleIdx="0" presStyleCnt="7"/>
      <dgm:spPr/>
    </dgm:pt>
    <dgm:pt modelId="{220EF659-202C-49CD-B888-A86DC9E65256}" type="pres">
      <dgm:prSet presAssocID="{33292CF4-810B-4D36-B4DC-E99173BDF89E}" presName="text_1" presStyleLbl="node1" presStyleIdx="0" presStyleCnt="7">
        <dgm:presLayoutVars>
          <dgm:bulletEnabled val="1"/>
        </dgm:presLayoutVars>
      </dgm:prSet>
      <dgm:spPr/>
      <dgm:t>
        <a:bodyPr/>
        <a:lstStyle/>
        <a:p>
          <a:endParaRPr lang="tr-TR"/>
        </a:p>
      </dgm:t>
    </dgm:pt>
    <dgm:pt modelId="{FC7A32F9-B7F9-4DF6-87CA-435F7DA9A596}" type="pres">
      <dgm:prSet presAssocID="{33292CF4-810B-4D36-B4DC-E99173BDF89E}" presName="accent_1" presStyleCnt="0"/>
      <dgm:spPr/>
    </dgm:pt>
    <dgm:pt modelId="{D890C11B-6B15-47C4-988F-A541EF79F395}" type="pres">
      <dgm:prSet presAssocID="{33292CF4-810B-4D36-B4DC-E99173BDF89E}" presName="accentRepeatNode" presStyleLbl="solidFgAcc1" presStyleIdx="0" presStyleCnt="7"/>
      <dgm:spPr/>
    </dgm:pt>
    <dgm:pt modelId="{FB17B97B-7F94-4D49-BFF6-42DE302D5E6F}" type="pres">
      <dgm:prSet presAssocID="{CDE1F9B1-4F73-4FFD-8FF3-8753F3B0B907}" presName="text_2" presStyleLbl="node1" presStyleIdx="1" presStyleCnt="7">
        <dgm:presLayoutVars>
          <dgm:bulletEnabled val="1"/>
        </dgm:presLayoutVars>
      </dgm:prSet>
      <dgm:spPr/>
      <dgm:t>
        <a:bodyPr/>
        <a:lstStyle/>
        <a:p>
          <a:endParaRPr lang="tr-TR"/>
        </a:p>
      </dgm:t>
    </dgm:pt>
    <dgm:pt modelId="{94298F60-3ED2-4CA8-B035-EAE9AFE35F44}" type="pres">
      <dgm:prSet presAssocID="{CDE1F9B1-4F73-4FFD-8FF3-8753F3B0B907}" presName="accent_2" presStyleCnt="0"/>
      <dgm:spPr/>
    </dgm:pt>
    <dgm:pt modelId="{327786CD-5078-4E89-AAF9-2506B4EBB43C}" type="pres">
      <dgm:prSet presAssocID="{CDE1F9B1-4F73-4FFD-8FF3-8753F3B0B907}" presName="accentRepeatNode" presStyleLbl="solidFgAcc1" presStyleIdx="1" presStyleCnt="7"/>
      <dgm:spPr/>
    </dgm:pt>
    <dgm:pt modelId="{455E7324-8C0E-413E-96CC-1B2B8C3E2336}" type="pres">
      <dgm:prSet presAssocID="{A4E78BE5-C98B-4A41-830C-E26965660C68}" presName="text_3" presStyleLbl="node1" presStyleIdx="2" presStyleCnt="7">
        <dgm:presLayoutVars>
          <dgm:bulletEnabled val="1"/>
        </dgm:presLayoutVars>
      </dgm:prSet>
      <dgm:spPr/>
      <dgm:t>
        <a:bodyPr/>
        <a:lstStyle/>
        <a:p>
          <a:endParaRPr lang="tr-TR"/>
        </a:p>
      </dgm:t>
    </dgm:pt>
    <dgm:pt modelId="{8AC510F7-FE14-4B2B-8506-43CD51982AFC}" type="pres">
      <dgm:prSet presAssocID="{A4E78BE5-C98B-4A41-830C-E26965660C68}" presName="accent_3" presStyleCnt="0"/>
      <dgm:spPr/>
    </dgm:pt>
    <dgm:pt modelId="{B8272750-D7EC-4AE2-B823-3FD0511AC6E2}" type="pres">
      <dgm:prSet presAssocID="{A4E78BE5-C98B-4A41-830C-E26965660C68}" presName="accentRepeatNode" presStyleLbl="solidFgAcc1" presStyleIdx="2" presStyleCnt="7"/>
      <dgm:spPr/>
    </dgm:pt>
    <dgm:pt modelId="{F3E9362E-D0D3-4002-94CD-8EF5878DE380}" type="pres">
      <dgm:prSet presAssocID="{A683752C-DB7C-45B7-8220-467B0C872B4F}" presName="text_4" presStyleLbl="node1" presStyleIdx="3" presStyleCnt="7">
        <dgm:presLayoutVars>
          <dgm:bulletEnabled val="1"/>
        </dgm:presLayoutVars>
      </dgm:prSet>
      <dgm:spPr/>
      <dgm:t>
        <a:bodyPr/>
        <a:lstStyle/>
        <a:p>
          <a:endParaRPr lang="tr-TR"/>
        </a:p>
      </dgm:t>
    </dgm:pt>
    <dgm:pt modelId="{468E2663-2CD5-4DFC-8298-74E7CC9F9673}" type="pres">
      <dgm:prSet presAssocID="{A683752C-DB7C-45B7-8220-467B0C872B4F}" presName="accent_4" presStyleCnt="0"/>
      <dgm:spPr/>
    </dgm:pt>
    <dgm:pt modelId="{BC8FB4B1-D494-4E69-8AC2-EE08F6413AF6}" type="pres">
      <dgm:prSet presAssocID="{A683752C-DB7C-45B7-8220-467B0C872B4F}" presName="accentRepeatNode" presStyleLbl="solidFgAcc1" presStyleIdx="3" presStyleCnt="7"/>
      <dgm:spPr/>
    </dgm:pt>
    <dgm:pt modelId="{05A2CAED-3FD6-4C4D-8745-353689DAB3E5}" type="pres">
      <dgm:prSet presAssocID="{05CAD8EB-8529-49AC-A0ED-5A5C08C5A965}" presName="text_5" presStyleLbl="node1" presStyleIdx="4" presStyleCnt="7">
        <dgm:presLayoutVars>
          <dgm:bulletEnabled val="1"/>
        </dgm:presLayoutVars>
      </dgm:prSet>
      <dgm:spPr/>
      <dgm:t>
        <a:bodyPr/>
        <a:lstStyle/>
        <a:p>
          <a:endParaRPr lang="tr-TR"/>
        </a:p>
      </dgm:t>
    </dgm:pt>
    <dgm:pt modelId="{5FE4C07D-A097-4C8E-BAF3-C0C88C355734}" type="pres">
      <dgm:prSet presAssocID="{05CAD8EB-8529-49AC-A0ED-5A5C08C5A965}" presName="accent_5" presStyleCnt="0"/>
      <dgm:spPr/>
    </dgm:pt>
    <dgm:pt modelId="{EB4D0D2F-535A-4C22-A58D-0920E66FD06B}" type="pres">
      <dgm:prSet presAssocID="{05CAD8EB-8529-49AC-A0ED-5A5C08C5A965}" presName="accentRepeatNode" presStyleLbl="solidFgAcc1" presStyleIdx="4" presStyleCnt="7"/>
      <dgm:spPr/>
    </dgm:pt>
    <dgm:pt modelId="{2DBE9A94-6C8F-4AB8-AF7C-4EC45737BB12}" type="pres">
      <dgm:prSet presAssocID="{051BF98B-2CD9-4359-ACC0-4239F2666B3B}" presName="text_6" presStyleLbl="node1" presStyleIdx="5" presStyleCnt="7">
        <dgm:presLayoutVars>
          <dgm:bulletEnabled val="1"/>
        </dgm:presLayoutVars>
      </dgm:prSet>
      <dgm:spPr/>
      <dgm:t>
        <a:bodyPr/>
        <a:lstStyle/>
        <a:p>
          <a:endParaRPr lang="tr-TR"/>
        </a:p>
      </dgm:t>
    </dgm:pt>
    <dgm:pt modelId="{DB2C7365-4DB7-4154-9CB3-754B8821B9F7}" type="pres">
      <dgm:prSet presAssocID="{051BF98B-2CD9-4359-ACC0-4239F2666B3B}" presName="accent_6" presStyleCnt="0"/>
      <dgm:spPr/>
    </dgm:pt>
    <dgm:pt modelId="{D9F0C1F4-409E-4A0F-A7C0-5D4F7DDFC80E}" type="pres">
      <dgm:prSet presAssocID="{051BF98B-2CD9-4359-ACC0-4239F2666B3B}" presName="accentRepeatNode" presStyleLbl="solidFgAcc1" presStyleIdx="5" presStyleCnt="7"/>
      <dgm:spPr/>
    </dgm:pt>
    <dgm:pt modelId="{9B952F31-3EA3-4A5F-A7DB-EEB08ED9851B}" type="pres">
      <dgm:prSet presAssocID="{5B85E118-7B14-4A51-85E6-479128D4F889}" presName="text_7" presStyleLbl="node1" presStyleIdx="6" presStyleCnt="7">
        <dgm:presLayoutVars>
          <dgm:bulletEnabled val="1"/>
        </dgm:presLayoutVars>
      </dgm:prSet>
      <dgm:spPr/>
      <dgm:t>
        <a:bodyPr/>
        <a:lstStyle/>
        <a:p>
          <a:endParaRPr lang="tr-TR"/>
        </a:p>
      </dgm:t>
    </dgm:pt>
    <dgm:pt modelId="{2FBCB965-F630-4075-BF06-895D05BA0899}" type="pres">
      <dgm:prSet presAssocID="{5B85E118-7B14-4A51-85E6-479128D4F889}" presName="accent_7" presStyleCnt="0"/>
      <dgm:spPr/>
    </dgm:pt>
    <dgm:pt modelId="{50F24107-7EC0-4937-AC0F-ED662939CBBF}" type="pres">
      <dgm:prSet presAssocID="{5B85E118-7B14-4A51-85E6-479128D4F889}" presName="accentRepeatNode" presStyleLbl="solidFgAcc1" presStyleIdx="6" presStyleCnt="7"/>
      <dgm:spPr/>
    </dgm:pt>
  </dgm:ptLst>
  <dgm:cxnLst>
    <dgm:cxn modelId="{9E54277E-C9A6-4F5F-8926-6EC9612B3AFC}" type="presOf" srcId="{5B85E118-7B14-4A51-85E6-479128D4F889}" destId="{9B952F31-3EA3-4A5F-A7DB-EEB08ED9851B}" srcOrd="0" destOrd="0" presId="urn:microsoft.com/office/officeart/2008/layout/VerticalCurvedList"/>
    <dgm:cxn modelId="{CEE1F926-3E9F-45D3-9B9C-94DCEE9182C8}" type="presOf" srcId="{05CAD8EB-8529-49AC-A0ED-5A5C08C5A965}" destId="{05A2CAED-3FD6-4C4D-8745-353689DAB3E5}" srcOrd="0" destOrd="0" presId="urn:microsoft.com/office/officeart/2008/layout/VerticalCurvedList"/>
    <dgm:cxn modelId="{A4C00F93-0691-468B-8200-7E6115C6A844}" type="presOf" srcId="{A4E78BE5-C98B-4A41-830C-E26965660C68}" destId="{455E7324-8C0E-413E-96CC-1B2B8C3E2336}" srcOrd="0" destOrd="0" presId="urn:microsoft.com/office/officeart/2008/layout/VerticalCurvedList"/>
    <dgm:cxn modelId="{5FD0EB6D-E304-4E9D-BC85-6909A5888315}" type="presOf" srcId="{33292CF4-810B-4D36-B4DC-E99173BDF89E}" destId="{220EF659-202C-49CD-B888-A86DC9E65256}" srcOrd="0" destOrd="0" presId="urn:microsoft.com/office/officeart/2008/layout/VerticalCurvedList"/>
    <dgm:cxn modelId="{AD527E0E-BCF7-4D95-81F5-E7D73795160D}" type="presOf" srcId="{CDE1F9B1-4F73-4FFD-8FF3-8753F3B0B907}" destId="{FB17B97B-7F94-4D49-BFF6-42DE302D5E6F}" srcOrd="0" destOrd="0" presId="urn:microsoft.com/office/officeart/2008/layout/VerticalCurvedList"/>
    <dgm:cxn modelId="{19B21223-39EF-4D5E-B335-D1A6AE2884D5}" type="presOf" srcId="{A683752C-DB7C-45B7-8220-467B0C872B4F}" destId="{F3E9362E-D0D3-4002-94CD-8EF5878DE380}" srcOrd="0" destOrd="0" presId="urn:microsoft.com/office/officeart/2008/layout/VerticalCurvedList"/>
    <dgm:cxn modelId="{1A01EB86-1F2E-47C0-8B71-E62DF4BC3F8D}" srcId="{150DBBC1-D6DC-46A4-B906-51E3C3381F90}" destId="{CDE1F9B1-4F73-4FFD-8FF3-8753F3B0B907}" srcOrd="1" destOrd="0" parTransId="{DBDDAFC7-C2D3-487F-AADC-D431C4ACD454}" sibTransId="{D305DAF1-D909-4EE1-B3B4-F15C1F6A3213}"/>
    <dgm:cxn modelId="{F4A92FB7-2DFB-462D-A6EA-9835DD28C7B4}" srcId="{150DBBC1-D6DC-46A4-B906-51E3C3381F90}" destId="{A683752C-DB7C-45B7-8220-467B0C872B4F}" srcOrd="3" destOrd="0" parTransId="{3C74B8FF-F6B3-4FFC-B237-86A7AD924721}" sibTransId="{C88AF1BC-DC0D-4B8D-95FC-DCCDA64F1C9D}"/>
    <dgm:cxn modelId="{46968683-70EE-4C1C-ACD5-0728E08E210E}" srcId="{150DBBC1-D6DC-46A4-B906-51E3C3381F90}" destId="{33292CF4-810B-4D36-B4DC-E99173BDF89E}" srcOrd="0" destOrd="0" parTransId="{894D9A14-1435-4043-96E5-4E389066AE6D}" sibTransId="{23888D07-14B3-4338-9578-8F1DE196BB92}"/>
    <dgm:cxn modelId="{48F2BA04-0039-4C47-A778-D2F4EE4B6F5D}" srcId="{150DBBC1-D6DC-46A4-B906-51E3C3381F90}" destId="{05CAD8EB-8529-49AC-A0ED-5A5C08C5A965}" srcOrd="4" destOrd="0" parTransId="{BE519C1F-783E-4556-9ABA-062814D03017}" sibTransId="{2C8DEA04-BAD8-402F-81A9-DB17E27E16E2}"/>
    <dgm:cxn modelId="{84AB6F6A-BDCE-416E-BDBD-711A27A46D7E}" type="presOf" srcId="{150DBBC1-D6DC-46A4-B906-51E3C3381F90}" destId="{616E6F42-D2E5-47AF-AC64-07578853D64E}" srcOrd="0" destOrd="0" presId="urn:microsoft.com/office/officeart/2008/layout/VerticalCurvedList"/>
    <dgm:cxn modelId="{E0585839-E50E-4EB6-A0FE-77CF64346AC0}" srcId="{150DBBC1-D6DC-46A4-B906-51E3C3381F90}" destId="{5B85E118-7B14-4A51-85E6-479128D4F889}" srcOrd="6" destOrd="0" parTransId="{EB754F87-C561-4472-8056-FC965F9C84C9}" sibTransId="{FBDBEAAD-FE30-447B-AB8C-7F5450265F4C}"/>
    <dgm:cxn modelId="{B81F6784-D68C-4F31-8589-977FF8D29F91}" type="presOf" srcId="{051BF98B-2CD9-4359-ACC0-4239F2666B3B}" destId="{2DBE9A94-6C8F-4AB8-AF7C-4EC45737BB12}" srcOrd="0" destOrd="0" presId="urn:microsoft.com/office/officeart/2008/layout/VerticalCurvedList"/>
    <dgm:cxn modelId="{B7E6BC7F-1789-4F28-AA1F-BF689B7A00A6}" srcId="{150DBBC1-D6DC-46A4-B906-51E3C3381F90}" destId="{A4E78BE5-C98B-4A41-830C-E26965660C68}" srcOrd="2" destOrd="0" parTransId="{BB28401B-EAD1-4F59-A2EE-15F8118188C3}" sibTransId="{646ABC2E-9531-4DFC-BD34-A47B879530DD}"/>
    <dgm:cxn modelId="{855674F4-CB18-4F04-B254-9938E82001B1}" srcId="{150DBBC1-D6DC-46A4-B906-51E3C3381F90}" destId="{051BF98B-2CD9-4359-ACC0-4239F2666B3B}" srcOrd="5" destOrd="0" parTransId="{E2E25BC4-DB91-4B63-A281-41023710AD72}" sibTransId="{159F173E-3B93-43AF-956B-EAE0538F95F9}"/>
    <dgm:cxn modelId="{4F07C657-CB23-4F4A-8D38-B3FF38C3F297}" type="presOf" srcId="{23888D07-14B3-4338-9578-8F1DE196BB92}" destId="{FC6F43FF-D241-4F83-971D-912965429F72}" srcOrd="0" destOrd="0" presId="urn:microsoft.com/office/officeart/2008/layout/VerticalCurvedList"/>
    <dgm:cxn modelId="{129BB77B-53CD-459F-90AC-5244524275ED}" type="presParOf" srcId="{616E6F42-D2E5-47AF-AC64-07578853D64E}" destId="{EA1424ED-FE23-4375-BD7F-9E0CB8F22CC6}" srcOrd="0" destOrd="0" presId="urn:microsoft.com/office/officeart/2008/layout/VerticalCurvedList"/>
    <dgm:cxn modelId="{912D2B9C-3BAB-4684-A1D1-D3C581B11B8E}" type="presParOf" srcId="{EA1424ED-FE23-4375-BD7F-9E0CB8F22CC6}" destId="{C32D2245-BC1E-4AB6-B345-67BC66850176}" srcOrd="0" destOrd="0" presId="urn:microsoft.com/office/officeart/2008/layout/VerticalCurvedList"/>
    <dgm:cxn modelId="{08087CAC-4F04-4934-81B1-1C4119681922}" type="presParOf" srcId="{C32D2245-BC1E-4AB6-B345-67BC66850176}" destId="{AC7FE7B0-A991-4EDC-8DDF-0A8C2F1BF01A}" srcOrd="0" destOrd="0" presId="urn:microsoft.com/office/officeart/2008/layout/VerticalCurvedList"/>
    <dgm:cxn modelId="{DFF640AC-4CA2-41A0-A055-7F9042B8E697}" type="presParOf" srcId="{C32D2245-BC1E-4AB6-B345-67BC66850176}" destId="{FC6F43FF-D241-4F83-971D-912965429F72}" srcOrd="1" destOrd="0" presId="urn:microsoft.com/office/officeart/2008/layout/VerticalCurvedList"/>
    <dgm:cxn modelId="{605BAFF5-AFBE-4D93-87EA-CB4BF5E9228E}" type="presParOf" srcId="{C32D2245-BC1E-4AB6-B345-67BC66850176}" destId="{327AB3AC-6330-44C8-91AE-48BAB8DF8FD3}" srcOrd="2" destOrd="0" presId="urn:microsoft.com/office/officeart/2008/layout/VerticalCurvedList"/>
    <dgm:cxn modelId="{80B3C864-7401-4EB6-92B9-E2E893B2D63B}" type="presParOf" srcId="{C32D2245-BC1E-4AB6-B345-67BC66850176}" destId="{BDD3EE6D-C35A-4B42-8CBC-204878122AB1}" srcOrd="3" destOrd="0" presId="urn:microsoft.com/office/officeart/2008/layout/VerticalCurvedList"/>
    <dgm:cxn modelId="{DEDEC177-25EA-4FA3-9117-4885DE40D8E6}" type="presParOf" srcId="{EA1424ED-FE23-4375-BD7F-9E0CB8F22CC6}" destId="{220EF659-202C-49CD-B888-A86DC9E65256}" srcOrd="1" destOrd="0" presId="urn:microsoft.com/office/officeart/2008/layout/VerticalCurvedList"/>
    <dgm:cxn modelId="{855DF244-D859-45F0-8CA6-737184A08C82}" type="presParOf" srcId="{EA1424ED-FE23-4375-BD7F-9E0CB8F22CC6}" destId="{FC7A32F9-B7F9-4DF6-87CA-435F7DA9A596}" srcOrd="2" destOrd="0" presId="urn:microsoft.com/office/officeart/2008/layout/VerticalCurvedList"/>
    <dgm:cxn modelId="{49FEA0CD-DA76-4F0F-BE4E-72FD934E4062}" type="presParOf" srcId="{FC7A32F9-B7F9-4DF6-87CA-435F7DA9A596}" destId="{D890C11B-6B15-47C4-988F-A541EF79F395}" srcOrd="0" destOrd="0" presId="urn:microsoft.com/office/officeart/2008/layout/VerticalCurvedList"/>
    <dgm:cxn modelId="{2FDAB292-26B2-4841-ABEC-B1FD98C0CBA5}" type="presParOf" srcId="{EA1424ED-FE23-4375-BD7F-9E0CB8F22CC6}" destId="{FB17B97B-7F94-4D49-BFF6-42DE302D5E6F}" srcOrd="3" destOrd="0" presId="urn:microsoft.com/office/officeart/2008/layout/VerticalCurvedList"/>
    <dgm:cxn modelId="{B60F68F5-BEBC-45A3-B5F0-2AABAFB14D98}" type="presParOf" srcId="{EA1424ED-FE23-4375-BD7F-9E0CB8F22CC6}" destId="{94298F60-3ED2-4CA8-B035-EAE9AFE35F44}" srcOrd="4" destOrd="0" presId="urn:microsoft.com/office/officeart/2008/layout/VerticalCurvedList"/>
    <dgm:cxn modelId="{FA629A24-6689-470D-9068-FF47368C5E34}" type="presParOf" srcId="{94298F60-3ED2-4CA8-B035-EAE9AFE35F44}" destId="{327786CD-5078-4E89-AAF9-2506B4EBB43C}" srcOrd="0" destOrd="0" presId="urn:microsoft.com/office/officeart/2008/layout/VerticalCurvedList"/>
    <dgm:cxn modelId="{BB84185C-1663-47E1-B4ED-E5CBE191950E}" type="presParOf" srcId="{EA1424ED-FE23-4375-BD7F-9E0CB8F22CC6}" destId="{455E7324-8C0E-413E-96CC-1B2B8C3E2336}" srcOrd="5" destOrd="0" presId="urn:microsoft.com/office/officeart/2008/layout/VerticalCurvedList"/>
    <dgm:cxn modelId="{220AB938-92E3-4E15-B3EC-EA02787AFE76}" type="presParOf" srcId="{EA1424ED-FE23-4375-BD7F-9E0CB8F22CC6}" destId="{8AC510F7-FE14-4B2B-8506-43CD51982AFC}" srcOrd="6" destOrd="0" presId="urn:microsoft.com/office/officeart/2008/layout/VerticalCurvedList"/>
    <dgm:cxn modelId="{FF46490C-800F-4F95-8EC8-80D4678DCF58}" type="presParOf" srcId="{8AC510F7-FE14-4B2B-8506-43CD51982AFC}" destId="{B8272750-D7EC-4AE2-B823-3FD0511AC6E2}" srcOrd="0" destOrd="0" presId="urn:microsoft.com/office/officeart/2008/layout/VerticalCurvedList"/>
    <dgm:cxn modelId="{CFDEA39C-A663-4B81-B5D1-A4C9C4DA4B62}" type="presParOf" srcId="{EA1424ED-FE23-4375-BD7F-9E0CB8F22CC6}" destId="{F3E9362E-D0D3-4002-94CD-8EF5878DE380}" srcOrd="7" destOrd="0" presId="urn:microsoft.com/office/officeart/2008/layout/VerticalCurvedList"/>
    <dgm:cxn modelId="{1CFA545D-C038-45C9-BCA1-13278A289B09}" type="presParOf" srcId="{EA1424ED-FE23-4375-BD7F-9E0CB8F22CC6}" destId="{468E2663-2CD5-4DFC-8298-74E7CC9F9673}" srcOrd="8" destOrd="0" presId="urn:microsoft.com/office/officeart/2008/layout/VerticalCurvedList"/>
    <dgm:cxn modelId="{FAB280AB-4B22-481F-9F52-4B62BDF5A17B}" type="presParOf" srcId="{468E2663-2CD5-4DFC-8298-74E7CC9F9673}" destId="{BC8FB4B1-D494-4E69-8AC2-EE08F6413AF6}" srcOrd="0" destOrd="0" presId="urn:microsoft.com/office/officeart/2008/layout/VerticalCurvedList"/>
    <dgm:cxn modelId="{1497C4AD-DA3F-4587-8490-DCC5E6FE4CAF}" type="presParOf" srcId="{EA1424ED-FE23-4375-BD7F-9E0CB8F22CC6}" destId="{05A2CAED-3FD6-4C4D-8745-353689DAB3E5}" srcOrd="9" destOrd="0" presId="urn:microsoft.com/office/officeart/2008/layout/VerticalCurvedList"/>
    <dgm:cxn modelId="{68FE8C30-CF4B-4D67-9C09-F4AA0A41E782}" type="presParOf" srcId="{EA1424ED-FE23-4375-BD7F-9E0CB8F22CC6}" destId="{5FE4C07D-A097-4C8E-BAF3-C0C88C355734}" srcOrd="10" destOrd="0" presId="urn:microsoft.com/office/officeart/2008/layout/VerticalCurvedList"/>
    <dgm:cxn modelId="{E9FC4ECB-9176-4B10-B0DC-BD0172431028}" type="presParOf" srcId="{5FE4C07D-A097-4C8E-BAF3-C0C88C355734}" destId="{EB4D0D2F-535A-4C22-A58D-0920E66FD06B}" srcOrd="0" destOrd="0" presId="urn:microsoft.com/office/officeart/2008/layout/VerticalCurvedList"/>
    <dgm:cxn modelId="{CFCB4207-64E2-4BA0-9AE2-C79F2959D623}" type="presParOf" srcId="{EA1424ED-FE23-4375-BD7F-9E0CB8F22CC6}" destId="{2DBE9A94-6C8F-4AB8-AF7C-4EC45737BB12}" srcOrd="11" destOrd="0" presId="urn:microsoft.com/office/officeart/2008/layout/VerticalCurvedList"/>
    <dgm:cxn modelId="{27106877-8F28-48E0-98BA-552115DA01AF}" type="presParOf" srcId="{EA1424ED-FE23-4375-BD7F-9E0CB8F22CC6}" destId="{DB2C7365-4DB7-4154-9CB3-754B8821B9F7}" srcOrd="12" destOrd="0" presId="urn:microsoft.com/office/officeart/2008/layout/VerticalCurvedList"/>
    <dgm:cxn modelId="{BE006E18-4C64-47AA-B60F-C1050AEE2102}" type="presParOf" srcId="{DB2C7365-4DB7-4154-9CB3-754B8821B9F7}" destId="{D9F0C1F4-409E-4A0F-A7C0-5D4F7DDFC80E}" srcOrd="0" destOrd="0" presId="urn:microsoft.com/office/officeart/2008/layout/VerticalCurvedList"/>
    <dgm:cxn modelId="{07AFDCB7-FBFF-41FC-B8ED-2AB05B1DC76E}" type="presParOf" srcId="{EA1424ED-FE23-4375-BD7F-9E0CB8F22CC6}" destId="{9B952F31-3EA3-4A5F-A7DB-EEB08ED9851B}" srcOrd="13" destOrd="0" presId="urn:microsoft.com/office/officeart/2008/layout/VerticalCurvedList"/>
    <dgm:cxn modelId="{A48A1613-5096-4616-B9CE-F289534CC348}" type="presParOf" srcId="{EA1424ED-FE23-4375-BD7F-9E0CB8F22CC6}" destId="{2FBCB965-F630-4075-BF06-895D05BA0899}" srcOrd="14" destOrd="0" presId="urn:microsoft.com/office/officeart/2008/layout/VerticalCurvedList"/>
    <dgm:cxn modelId="{56F95209-D976-49A4-96BA-E12E43EFBCE6}" type="presParOf" srcId="{2FBCB965-F630-4075-BF06-895D05BA0899}" destId="{50F24107-7EC0-4937-AC0F-ED662939CB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FC7066-871B-4F56-B10F-1421CCE7ADF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tr-TR"/>
        </a:p>
      </dgm:t>
    </dgm:pt>
    <dgm:pt modelId="{7F37E0E4-3466-49C2-B40C-EFFBCAFCDC56}">
      <dgm:prSet custT="1"/>
      <dgm:spPr>
        <a:solidFill>
          <a:srgbClr val="C00000"/>
        </a:solidFill>
      </dgm:spPr>
      <dgm:t>
        <a:bodyPr/>
        <a:lstStyle/>
        <a:p>
          <a:pPr rtl="0"/>
          <a:r>
            <a:rPr lang="tr-TR" sz="2400" b="1" dirty="0" smtClean="0">
              <a:solidFill>
                <a:schemeClr val="bg1"/>
              </a:solidFill>
            </a:rPr>
            <a:t>Yurt Dışı Pazar Araştırması Desteği</a:t>
          </a:r>
          <a:endParaRPr lang="tr-TR" sz="2400" b="1" dirty="0">
            <a:solidFill>
              <a:schemeClr val="bg1"/>
            </a:solidFill>
          </a:endParaRPr>
        </a:p>
      </dgm:t>
    </dgm:pt>
    <dgm:pt modelId="{E52D0DA5-576D-4F7D-9BC2-ED7084357FBE}" type="parTrans" cxnId="{19217E0F-BD63-4949-8BA7-8D50CA2AEE85}">
      <dgm:prSet/>
      <dgm:spPr/>
      <dgm:t>
        <a:bodyPr/>
        <a:lstStyle/>
        <a:p>
          <a:endParaRPr lang="tr-TR"/>
        </a:p>
      </dgm:t>
    </dgm:pt>
    <dgm:pt modelId="{771F7572-49EA-4A52-93A2-C29323E54D3F}" type="sibTrans" cxnId="{19217E0F-BD63-4949-8BA7-8D50CA2AEE85}">
      <dgm:prSet/>
      <dgm:spPr/>
      <dgm:t>
        <a:bodyPr/>
        <a:lstStyle/>
        <a:p>
          <a:endParaRPr lang="tr-TR"/>
        </a:p>
      </dgm:t>
    </dgm:pt>
    <dgm:pt modelId="{925783E4-F8FF-4080-A7F2-4972FA4D0DF1}">
      <dgm:prSet custT="1"/>
      <dgm:spPr>
        <a:solidFill>
          <a:srgbClr val="C00000"/>
        </a:solidFill>
      </dgm:spPr>
      <dgm:t>
        <a:bodyPr/>
        <a:lstStyle/>
        <a:p>
          <a:pPr rtl="0"/>
          <a:r>
            <a:rPr lang="tr-TR" sz="2400" b="1" dirty="0" smtClean="0">
              <a:solidFill>
                <a:schemeClr val="bg1"/>
              </a:solidFill>
            </a:rPr>
            <a:t>Rapor Desteği</a:t>
          </a:r>
          <a:endParaRPr lang="tr-TR" sz="2400" b="1" dirty="0">
            <a:solidFill>
              <a:schemeClr val="bg1"/>
            </a:solidFill>
          </a:endParaRPr>
        </a:p>
      </dgm:t>
    </dgm:pt>
    <dgm:pt modelId="{94168890-20CB-40AC-9765-05FA66B3041C}" type="parTrans" cxnId="{F7A531C0-CEE8-40C3-83EC-F162CD384A6B}">
      <dgm:prSet/>
      <dgm:spPr/>
      <dgm:t>
        <a:bodyPr/>
        <a:lstStyle/>
        <a:p>
          <a:endParaRPr lang="tr-TR"/>
        </a:p>
      </dgm:t>
    </dgm:pt>
    <dgm:pt modelId="{290502DE-9EE7-43F4-8714-28D799D256B3}" type="sibTrans" cxnId="{F7A531C0-CEE8-40C3-83EC-F162CD384A6B}">
      <dgm:prSet/>
      <dgm:spPr/>
      <dgm:t>
        <a:bodyPr/>
        <a:lstStyle/>
        <a:p>
          <a:endParaRPr lang="tr-TR"/>
        </a:p>
      </dgm:t>
    </dgm:pt>
    <dgm:pt modelId="{CB8B4CE3-4DE5-48C5-9AAC-12D0440DDAF1}">
      <dgm:prSet custT="1"/>
      <dgm:spPr>
        <a:solidFill>
          <a:srgbClr val="C00000"/>
        </a:solidFill>
      </dgm:spPr>
      <dgm:t>
        <a:bodyPr/>
        <a:lstStyle/>
        <a:p>
          <a:pPr rtl="0"/>
          <a:r>
            <a:rPr lang="tr-TR" sz="2400" b="1" dirty="0" smtClean="0">
              <a:solidFill>
                <a:schemeClr val="bg1"/>
              </a:solidFill>
            </a:rPr>
            <a:t>Şirket Satın Alma-Danışmanlık Desteği</a:t>
          </a:r>
        </a:p>
      </dgm:t>
    </dgm:pt>
    <dgm:pt modelId="{A2EAF008-80D7-4AA3-98B4-9D95DFF40B0E}" type="parTrans" cxnId="{B444D179-992C-4E41-8188-2AD3A390274C}">
      <dgm:prSet/>
      <dgm:spPr/>
      <dgm:t>
        <a:bodyPr/>
        <a:lstStyle/>
        <a:p>
          <a:endParaRPr lang="tr-TR"/>
        </a:p>
      </dgm:t>
    </dgm:pt>
    <dgm:pt modelId="{2245E8E6-7F5A-447E-A407-DFDB2715DCF9}" type="sibTrans" cxnId="{B444D179-992C-4E41-8188-2AD3A390274C}">
      <dgm:prSet/>
      <dgm:spPr/>
      <dgm:t>
        <a:bodyPr/>
        <a:lstStyle/>
        <a:p>
          <a:endParaRPr lang="tr-TR"/>
        </a:p>
      </dgm:t>
    </dgm:pt>
    <dgm:pt modelId="{8ACEC2F1-D403-4D6D-B67A-95B6E0CD8F66}">
      <dgm:prSet custT="1"/>
      <dgm:spPr>
        <a:solidFill>
          <a:srgbClr val="C00000"/>
        </a:solidFill>
      </dgm:spPr>
      <dgm:t>
        <a:bodyPr/>
        <a:lstStyle/>
        <a:p>
          <a:pPr rtl="0"/>
          <a:r>
            <a:rPr lang="tr-TR" sz="2400" b="1" dirty="0" smtClean="0">
              <a:solidFill>
                <a:schemeClr val="bg1"/>
              </a:solidFill>
            </a:rPr>
            <a:t>Marka Satın Alma-Kredi Faiz Desteği</a:t>
          </a:r>
          <a:endParaRPr lang="tr-TR" sz="2400" b="1" dirty="0">
            <a:solidFill>
              <a:schemeClr val="bg1"/>
            </a:solidFill>
          </a:endParaRPr>
        </a:p>
      </dgm:t>
    </dgm:pt>
    <dgm:pt modelId="{D6DB7F91-3D56-41BC-B745-3E9ACFAE689D}" type="parTrans" cxnId="{1BE5B1A0-D7A5-4789-8587-1D2DCCC8B94C}">
      <dgm:prSet/>
      <dgm:spPr/>
      <dgm:t>
        <a:bodyPr/>
        <a:lstStyle/>
        <a:p>
          <a:endParaRPr lang="tr-TR"/>
        </a:p>
      </dgm:t>
    </dgm:pt>
    <dgm:pt modelId="{8542B9AF-4732-4C85-B003-2F2AB1870A7E}" type="sibTrans" cxnId="{1BE5B1A0-D7A5-4789-8587-1D2DCCC8B94C}">
      <dgm:prSet/>
      <dgm:spPr/>
      <dgm:t>
        <a:bodyPr/>
        <a:lstStyle/>
        <a:p>
          <a:endParaRPr lang="tr-TR"/>
        </a:p>
      </dgm:t>
    </dgm:pt>
    <dgm:pt modelId="{8EC938E6-4471-4F6D-B49D-39DBFCBD85C4}">
      <dgm:prSet custT="1"/>
      <dgm:spPr>
        <a:solidFill>
          <a:srgbClr val="C00000"/>
        </a:solidFill>
      </dgm:spPr>
      <dgm:t>
        <a:bodyPr/>
        <a:lstStyle/>
        <a:p>
          <a:pPr rtl="0"/>
          <a:r>
            <a:rPr lang="tr-TR" sz="2400" b="1" dirty="0" smtClean="0">
              <a:solidFill>
                <a:schemeClr val="bg1"/>
              </a:solidFill>
            </a:rPr>
            <a:t>Alım Heyeti Desteği</a:t>
          </a:r>
          <a:endParaRPr lang="tr-TR" sz="2400" b="1" dirty="0">
            <a:solidFill>
              <a:schemeClr val="bg1"/>
            </a:solidFill>
          </a:endParaRPr>
        </a:p>
      </dgm:t>
    </dgm:pt>
    <dgm:pt modelId="{6EA7C976-F14F-4E58-9030-BECEC4E77E67}" type="parTrans" cxnId="{AF6C6997-0B5E-43D9-A753-2E696D63A8F1}">
      <dgm:prSet/>
      <dgm:spPr/>
      <dgm:t>
        <a:bodyPr/>
        <a:lstStyle/>
        <a:p>
          <a:endParaRPr lang="tr-TR"/>
        </a:p>
      </dgm:t>
    </dgm:pt>
    <dgm:pt modelId="{0521A84B-DA2A-42A6-8C2C-478067FD7227}" type="sibTrans" cxnId="{AF6C6997-0B5E-43D9-A753-2E696D63A8F1}">
      <dgm:prSet/>
      <dgm:spPr/>
      <dgm:t>
        <a:bodyPr/>
        <a:lstStyle/>
        <a:p>
          <a:endParaRPr lang="tr-TR"/>
        </a:p>
      </dgm:t>
    </dgm:pt>
    <dgm:pt modelId="{21D09C25-5325-4590-9F24-95B242B3838F}">
      <dgm:prSet custT="1"/>
      <dgm:spPr>
        <a:solidFill>
          <a:srgbClr val="C00000"/>
        </a:solidFill>
      </dgm:spPr>
      <dgm:t>
        <a:bodyPr/>
        <a:lstStyle/>
        <a:p>
          <a:pPr rtl="0"/>
          <a:r>
            <a:rPr lang="tr-TR" sz="2400" b="1" dirty="0" smtClean="0">
              <a:solidFill>
                <a:schemeClr val="bg1"/>
              </a:solidFill>
            </a:rPr>
            <a:t>İleri Teknolojiye Sahip Şirket Satın Alma-Danışmanlık Desteği</a:t>
          </a:r>
        </a:p>
      </dgm:t>
    </dgm:pt>
    <dgm:pt modelId="{6EAE0176-25B1-4F3B-A768-5E690F48592C}" type="parTrans" cxnId="{5FD310F4-FD4D-475F-8CC8-8D57F086F789}">
      <dgm:prSet/>
      <dgm:spPr/>
      <dgm:t>
        <a:bodyPr/>
        <a:lstStyle/>
        <a:p>
          <a:endParaRPr lang="tr-TR"/>
        </a:p>
      </dgm:t>
    </dgm:pt>
    <dgm:pt modelId="{93163075-F65F-42C4-A7D7-425530910049}" type="sibTrans" cxnId="{5FD310F4-FD4D-475F-8CC8-8D57F086F789}">
      <dgm:prSet/>
      <dgm:spPr/>
      <dgm:t>
        <a:bodyPr/>
        <a:lstStyle/>
        <a:p>
          <a:endParaRPr lang="tr-TR"/>
        </a:p>
      </dgm:t>
    </dgm:pt>
    <dgm:pt modelId="{A77928F0-3752-4214-8FBC-40CA4EFDC72E}">
      <dgm:prSet custT="1"/>
      <dgm:spPr>
        <a:solidFill>
          <a:srgbClr val="C00000"/>
        </a:solidFill>
      </dgm:spPr>
      <dgm:t>
        <a:bodyPr/>
        <a:lstStyle/>
        <a:p>
          <a:pPr rtl="0"/>
          <a:r>
            <a:rPr lang="tr-TR" sz="2400" b="1" dirty="0" smtClean="0">
              <a:solidFill>
                <a:schemeClr val="bg1"/>
              </a:solidFill>
            </a:rPr>
            <a:t>İleri Teknolojiye Sahip Şirket Satın Alma-Kredi Faiz Desteği</a:t>
          </a:r>
        </a:p>
      </dgm:t>
    </dgm:pt>
    <dgm:pt modelId="{40834246-69D8-40F3-844F-F560646D0078}" type="parTrans" cxnId="{A2A56E6C-1D97-468B-9F93-5C17F0144261}">
      <dgm:prSet/>
      <dgm:spPr/>
      <dgm:t>
        <a:bodyPr/>
        <a:lstStyle/>
        <a:p>
          <a:endParaRPr lang="tr-TR"/>
        </a:p>
      </dgm:t>
    </dgm:pt>
    <dgm:pt modelId="{0655F999-70FB-4676-96F6-6760B4BB7421}" type="sibTrans" cxnId="{A2A56E6C-1D97-468B-9F93-5C17F0144261}">
      <dgm:prSet/>
      <dgm:spPr/>
      <dgm:t>
        <a:bodyPr/>
        <a:lstStyle/>
        <a:p>
          <a:endParaRPr lang="tr-TR"/>
        </a:p>
      </dgm:t>
    </dgm:pt>
    <dgm:pt modelId="{1571422D-7F90-BE4E-9FCA-F9EB1420CAD5}">
      <dgm:prSet custT="1"/>
      <dgm:spPr>
        <a:solidFill>
          <a:srgbClr val="C00000"/>
        </a:solidFill>
      </dgm:spPr>
      <dgm:t>
        <a:bodyPr/>
        <a:lstStyle/>
        <a:p>
          <a:pPr rtl="0"/>
          <a:r>
            <a:rPr lang="tr-TR" sz="2400" b="1" dirty="0" err="1" smtClean="0">
              <a:solidFill>
                <a:schemeClr val="bg1"/>
              </a:solidFill>
            </a:rPr>
            <a:t>Sektörel</a:t>
          </a:r>
          <a:r>
            <a:rPr lang="tr-TR" sz="2400" b="1" dirty="0" smtClean="0">
              <a:solidFill>
                <a:schemeClr val="bg1"/>
              </a:solidFill>
            </a:rPr>
            <a:t> Ticaret Heyeti Desteği</a:t>
          </a:r>
          <a:endParaRPr lang="tr-TR" sz="2400" b="1" dirty="0">
            <a:solidFill>
              <a:schemeClr val="bg1"/>
            </a:solidFill>
          </a:endParaRPr>
        </a:p>
      </dgm:t>
    </dgm:pt>
    <dgm:pt modelId="{4CD12DBF-1FF2-324F-B9DD-8561FEB39D1F}" type="parTrans" cxnId="{0CDC9307-0828-CF4F-BD21-560A91B6C36F}">
      <dgm:prSet/>
      <dgm:spPr/>
      <dgm:t>
        <a:bodyPr/>
        <a:lstStyle/>
        <a:p>
          <a:endParaRPr lang="en-US"/>
        </a:p>
      </dgm:t>
    </dgm:pt>
    <dgm:pt modelId="{FE056F0F-648B-0B48-AF4C-F99B4AE5420A}" type="sibTrans" cxnId="{0CDC9307-0828-CF4F-BD21-560A91B6C36F}">
      <dgm:prSet/>
      <dgm:spPr/>
      <dgm:t>
        <a:bodyPr/>
        <a:lstStyle/>
        <a:p>
          <a:endParaRPr lang="en-US"/>
        </a:p>
      </dgm:t>
    </dgm:pt>
    <dgm:pt modelId="{BD81F555-7228-412F-AABA-31F988C4553D}" type="pres">
      <dgm:prSet presAssocID="{66FC7066-871B-4F56-B10F-1421CCE7ADFD}" presName="linear" presStyleCnt="0">
        <dgm:presLayoutVars>
          <dgm:animLvl val="lvl"/>
          <dgm:resizeHandles val="exact"/>
        </dgm:presLayoutVars>
      </dgm:prSet>
      <dgm:spPr/>
      <dgm:t>
        <a:bodyPr/>
        <a:lstStyle/>
        <a:p>
          <a:endParaRPr lang="tr-TR"/>
        </a:p>
      </dgm:t>
    </dgm:pt>
    <dgm:pt modelId="{B2D41A6D-A5A4-4B4B-AB20-3C83C5504976}" type="pres">
      <dgm:prSet presAssocID="{7F37E0E4-3466-49C2-B40C-EFFBCAFCDC56}" presName="parentText" presStyleLbl="node1" presStyleIdx="0" presStyleCnt="8">
        <dgm:presLayoutVars>
          <dgm:chMax val="0"/>
          <dgm:bulletEnabled val="1"/>
        </dgm:presLayoutVars>
      </dgm:prSet>
      <dgm:spPr/>
      <dgm:t>
        <a:bodyPr/>
        <a:lstStyle/>
        <a:p>
          <a:endParaRPr lang="tr-TR"/>
        </a:p>
      </dgm:t>
    </dgm:pt>
    <dgm:pt modelId="{C096A991-549B-43B4-BD99-F2B3CDF8527C}" type="pres">
      <dgm:prSet presAssocID="{771F7572-49EA-4A52-93A2-C29323E54D3F}" presName="spacer" presStyleCnt="0"/>
      <dgm:spPr/>
    </dgm:pt>
    <dgm:pt modelId="{60FE1736-BD92-4F06-AC95-BD66AEDC0914}" type="pres">
      <dgm:prSet presAssocID="{925783E4-F8FF-4080-A7F2-4972FA4D0DF1}" presName="parentText" presStyleLbl="node1" presStyleIdx="1" presStyleCnt="8">
        <dgm:presLayoutVars>
          <dgm:chMax val="0"/>
          <dgm:bulletEnabled val="1"/>
        </dgm:presLayoutVars>
      </dgm:prSet>
      <dgm:spPr/>
      <dgm:t>
        <a:bodyPr/>
        <a:lstStyle/>
        <a:p>
          <a:endParaRPr lang="tr-TR"/>
        </a:p>
      </dgm:t>
    </dgm:pt>
    <dgm:pt modelId="{D962AEDA-1C54-4395-9C2F-CD733E5F361F}" type="pres">
      <dgm:prSet presAssocID="{290502DE-9EE7-43F4-8714-28D799D256B3}" presName="spacer" presStyleCnt="0"/>
      <dgm:spPr/>
    </dgm:pt>
    <dgm:pt modelId="{36EA6F34-33C1-4289-AF3C-6B6C457870B2}" type="pres">
      <dgm:prSet presAssocID="{CB8B4CE3-4DE5-48C5-9AAC-12D0440DDAF1}" presName="parentText" presStyleLbl="node1" presStyleIdx="2" presStyleCnt="8" custScaleY="106514" custLinFactNeighborX="303">
        <dgm:presLayoutVars>
          <dgm:chMax val="0"/>
          <dgm:bulletEnabled val="1"/>
        </dgm:presLayoutVars>
      </dgm:prSet>
      <dgm:spPr/>
      <dgm:t>
        <a:bodyPr/>
        <a:lstStyle/>
        <a:p>
          <a:endParaRPr lang="tr-TR"/>
        </a:p>
      </dgm:t>
    </dgm:pt>
    <dgm:pt modelId="{FC59038B-1554-4D5D-B918-38325B05954E}" type="pres">
      <dgm:prSet presAssocID="{2245E8E6-7F5A-447E-A407-DFDB2715DCF9}" presName="spacer" presStyleCnt="0"/>
      <dgm:spPr/>
    </dgm:pt>
    <dgm:pt modelId="{C5E4FB82-C636-4DCD-BAF8-F0FD8AF72551}" type="pres">
      <dgm:prSet presAssocID="{21D09C25-5325-4590-9F24-95B242B3838F}" presName="parentText" presStyleLbl="node1" presStyleIdx="3" presStyleCnt="8">
        <dgm:presLayoutVars>
          <dgm:chMax val="0"/>
          <dgm:bulletEnabled val="1"/>
        </dgm:presLayoutVars>
      </dgm:prSet>
      <dgm:spPr/>
      <dgm:t>
        <a:bodyPr/>
        <a:lstStyle/>
        <a:p>
          <a:endParaRPr lang="tr-TR"/>
        </a:p>
      </dgm:t>
    </dgm:pt>
    <dgm:pt modelId="{41B7A5F1-5C6A-474D-821A-A9FB01AF6B18}" type="pres">
      <dgm:prSet presAssocID="{93163075-F65F-42C4-A7D7-425530910049}" presName="spacer" presStyleCnt="0"/>
      <dgm:spPr/>
    </dgm:pt>
    <dgm:pt modelId="{70C4315F-47B2-4DE7-B9A6-355CDFD9266E}" type="pres">
      <dgm:prSet presAssocID="{A77928F0-3752-4214-8FBC-40CA4EFDC72E}" presName="parentText" presStyleLbl="node1" presStyleIdx="4" presStyleCnt="8" custLinFactNeighborX="223">
        <dgm:presLayoutVars>
          <dgm:chMax val="0"/>
          <dgm:bulletEnabled val="1"/>
        </dgm:presLayoutVars>
      </dgm:prSet>
      <dgm:spPr/>
      <dgm:t>
        <a:bodyPr/>
        <a:lstStyle/>
        <a:p>
          <a:endParaRPr lang="tr-TR"/>
        </a:p>
      </dgm:t>
    </dgm:pt>
    <dgm:pt modelId="{7ED7B0F7-1D84-4AB3-B5C8-BB5F603EA538}" type="pres">
      <dgm:prSet presAssocID="{0655F999-70FB-4676-96F6-6760B4BB7421}" presName="spacer" presStyleCnt="0"/>
      <dgm:spPr/>
    </dgm:pt>
    <dgm:pt modelId="{0003ACB2-6443-48C6-AD88-F6117E55A80D}" type="pres">
      <dgm:prSet presAssocID="{8ACEC2F1-D403-4D6D-B67A-95B6E0CD8F66}" presName="parentText" presStyleLbl="node1" presStyleIdx="5" presStyleCnt="8">
        <dgm:presLayoutVars>
          <dgm:chMax val="0"/>
          <dgm:bulletEnabled val="1"/>
        </dgm:presLayoutVars>
      </dgm:prSet>
      <dgm:spPr/>
      <dgm:t>
        <a:bodyPr/>
        <a:lstStyle/>
        <a:p>
          <a:endParaRPr lang="tr-TR"/>
        </a:p>
      </dgm:t>
    </dgm:pt>
    <dgm:pt modelId="{8DDDFB0E-E904-430B-8357-09C3E39372E5}" type="pres">
      <dgm:prSet presAssocID="{8542B9AF-4732-4C85-B003-2F2AB1870A7E}" presName="spacer" presStyleCnt="0"/>
      <dgm:spPr/>
    </dgm:pt>
    <dgm:pt modelId="{44E21DD6-BC40-A24D-B993-5C51FB41C904}" type="pres">
      <dgm:prSet presAssocID="{1571422D-7F90-BE4E-9FCA-F9EB1420CAD5}" presName="parentText" presStyleLbl="node1" presStyleIdx="6" presStyleCnt="8">
        <dgm:presLayoutVars>
          <dgm:chMax val="0"/>
          <dgm:bulletEnabled val="1"/>
        </dgm:presLayoutVars>
      </dgm:prSet>
      <dgm:spPr/>
      <dgm:t>
        <a:bodyPr/>
        <a:lstStyle/>
        <a:p>
          <a:endParaRPr lang="en-US"/>
        </a:p>
      </dgm:t>
    </dgm:pt>
    <dgm:pt modelId="{1295BD9E-7803-8546-ABC0-E2F758070C99}" type="pres">
      <dgm:prSet presAssocID="{FE056F0F-648B-0B48-AF4C-F99B4AE5420A}" presName="spacer" presStyleCnt="0"/>
      <dgm:spPr/>
    </dgm:pt>
    <dgm:pt modelId="{627C041B-5D9A-4911-B36A-20A29C9FD690}" type="pres">
      <dgm:prSet presAssocID="{8EC938E6-4471-4F6D-B49D-39DBFCBD85C4}" presName="parentText" presStyleLbl="node1" presStyleIdx="7" presStyleCnt="8">
        <dgm:presLayoutVars>
          <dgm:chMax val="0"/>
          <dgm:bulletEnabled val="1"/>
        </dgm:presLayoutVars>
      </dgm:prSet>
      <dgm:spPr/>
      <dgm:t>
        <a:bodyPr/>
        <a:lstStyle/>
        <a:p>
          <a:endParaRPr lang="tr-TR"/>
        </a:p>
      </dgm:t>
    </dgm:pt>
  </dgm:ptLst>
  <dgm:cxnLst>
    <dgm:cxn modelId="{C1A48046-0082-4CA6-B2AD-5A7F301B1B82}" type="presOf" srcId="{8ACEC2F1-D403-4D6D-B67A-95B6E0CD8F66}" destId="{0003ACB2-6443-48C6-AD88-F6117E55A80D}" srcOrd="0" destOrd="0" presId="urn:microsoft.com/office/officeart/2005/8/layout/vList2"/>
    <dgm:cxn modelId="{98AB63DA-8C0E-41ED-9289-6000EA13AB5F}" type="presOf" srcId="{7F37E0E4-3466-49C2-B40C-EFFBCAFCDC56}" destId="{B2D41A6D-A5A4-4B4B-AB20-3C83C5504976}" srcOrd="0" destOrd="0" presId="urn:microsoft.com/office/officeart/2005/8/layout/vList2"/>
    <dgm:cxn modelId="{AF6C6997-0B5E-43D9-A753-2E696D63A8F1}" srcId="{66FC7066-871B-4F56-B10F-1421CCE7ADFD}" destId="{8EC938E6-4471-4F6D-B49D-39DBFCBD85C4}" srcOrd="7" destOrd="0" parTransId="{6EA7C976-F14F-4E58-9030-BECEC4E77E67}" sibTransId="{0521A84B-DA2A-42A6-8C2C-478067FD7227}"/>
    <dgm:cxn modelId="{AD45CDEB-4AE4-40FB-A03B-E4B5F62D24CD}" type="presOf" srcId="{925783E4-F8FF-4080-A7F2-4972FA4D0DF1}" destId="{60FE1736-BD92-4F06-AC95-BD66AEDC0914}" srcOrd="0" destOrd="0" presId="urn:microsoft.com/office/officeart/2005/8/layout/vList2"/>
    <dgm:cxn modelId="{659E59C0-B80B-428E-B017-9C1A114CBBA1}" type="presOf" srcId="{66FC7066-871B-4F56-B10F-1421CCE7ADFD}" destId="{BD81F555-7228-412F-AABA-31F988C4553D}" srcOrd="0" destOrd="0" presId="urn:microsoft.com/office/officeart/2005/8/layout/vList2"/>
    <dgm:cxn modelId="{986A94A1-BAE1-4EF8-9A2E-4F41D9D9C8C3}" type="presOf" srcId="{CB8B4CE3-4DE5-48C5-9AAC-12D0440DDAF1}" destId="{36EA6F34-33C1-4289-AF3C-6B6C457870B2}" srcOrd="0" destOrd="0" presId="urn:microsoft.com/office/officeart/2005/8/layout/vList2"/>
    <dgm:cxn modelId="{2630C50A-1919-48C6-85FA-B73002F2AE1F}" type="presOf" srcId="{8EC938E6-4471-4F6D-B49D-39DBFCBD85C4}" destId="{627C041B-5D9A-4911-B36A-20A29C9FD690}" srcOrd="0" destOrd="0" presId="urn:microsoft.com/office/officeart/2005/8/layout/vList2"/>
    <dgm:cxn modelId="{0CDC9307-0828-CF4F-BD21-560A91B6C36F}" srcId="{66FC7066-871B-4F56-B10F-1421CCE7ADFD}" destId="{1571422D-7F90-BE4E-9FCA-F9EB1420CAD5}" srcOrd="6" destOrd="0" parTransId="{4CD12DBF-1FF2-324F-B9DD-8561FEB39D1F}" sibTransId="{FE056F0F-648B-0B48-AF4C-F99B4AE5420A}"/>
    <dgm:cxn modelId="{F7A531C0-CEE8-40C3-83EC-F162CD384A6B}" srcId="{66FC7066-871B-4F56-B10F-1421CCE7ADFD}" destId="{925783E4-F8FF-4080-A7F2-4972FA4D0DF1}" srcOrd="1" destOrd="0" parTransId="{94168890-20CB-40AC-9765-05FA66B3041C}" sibTransId="{290502DE-9EE7-43F4-8714-28D799D256B3}"/>
    <dgm:cxn modelId="{A2A56E6C-1D97-468B-9F93-5C17F0144261}" srcId="{66FC7066-871B-4F56-B10F-1421CCE7ADFD}" destId="{A77928F0-3752-4214-8FBC-40CA4EFDC72E}" srcOrd="4" destOrd="0" parTransId="{40834246-69D8-40F3-844F-F560646D0078}" sibTransId="{0655F999-70FB-4676-96F6-6760B4BB7421}"/>
    <dgm:cxn modelId="{6354CFD2-745A-4AD6-8DBD-C925939C1895}" type="presOf" srcId="{1571422D-7F90-BE4E-9FCA-F9EB1420CAD5}" destId="{44E21DD6-BC40-A24D-B993-5C51FB41C904}" srcOrd="0" destOrd="0" presId="urn:microsoft.com/office/officeart/2005/8/layout/vList2"/>
    <dgm:cxn modelId="{1BE5B1A0-D7A5-4789-8587-1D2DCCC8B94C}" srcId="{66FC7066-871B-4F56-B10F-1421CCE7ADFD}" destId="{8ACEC2F1-D403-4D6D-B67A-95B6E0CD8F66}" srcOrd="5" destOrd="0" parTransId="{D6DB7F91-3D56-41BC-B745-3E9ACFAE689D}" sibTransId="{8542B9AF-4732-4C85-B003-2F2AB1870A7E}"/>
    <dgm:cxn modelId="{00CDBD16-8352-42A2-8BCD-56DD9C048CB1}" type="presOf" srcId="{A77928F0-3752-4214-8FBC-40CA4EFDC72E}" destId="{70C4315F-47B2-4DE7-B9A6-355CDFD9266E}" srcOrd="0" destOrd="0" presId="urn:microsoft.com/office/officeart/2005/8/layout/vList2"/>
    <dgm:cxn modelId="{2D236E04-4473-4111-AB87-10C729EF7A1E}" type="presOf" srcId="{21D09C25-5325-4590-9F24-95B242B3838F}" destId="{C5E4FB82-C636-4DCD-BAF8-F0FD8AF72551}" srcOrd="0" destOrd="0" presId="urn:microsoft.com/office/officeart/2005/8/layout/vList2"/>
    <dgm:cxn modelId="{5FD310F4-FD4D-475F-8CC8-8D57F086F789}" srcId="{66FC7066-871B-4F56-B10F-1421CCE7ADFD}" destId="{21D09C25-5325-4590-9F24-95B242B3838F}" srcOrd="3" destOrd="0" parTransId="{6EAE0176-25B1-4F3B-A768-5E690F48592C}" sibTransId="{93163075-F65F-42C4-A7D7-425530910049}"/>
    <dgm:cxn modelId="{19217E0F-BD63-4949-8BA7-8D50CA2AEE85}" srcId="{66FC7066-871B-4F56-B10F-1421CCE7ADFD}" destId="{7F37E0E4-3466-49C2-B40C-EFFBCAFCDC56}" srcOrd="0" destOrd="0" parTransId="{E52D0DA5-576D-4F7D-9BC2-ED7084357FBE}" sibTransId="{771F7572-49EA-4A52-93A2-C29323E54D3F}"/>
    <dgm:cxn modelId="{B444D179-992C-4E41-8188-2AD3A390274C}" srcId="{66FC7066-871B-4F56-B10F-1421CCE7ADFD}" destId="{CB8B4CE3-4DE5-48C5-9AAC-12D0440DDAF1}" srcOrd="2" destOrd="0" parTransId="{A2EAF008-80D7-4AA3-98B4-9D95DFF40B0E}" sibTransId="{2245E8E6-7F5A-447E-A407-DFDB2715DCF9}"/>
    <dgm:cxn modelId="{635CA70D-7F66-4579-863F-33DD57EC5ECE}" type="presParOf" srcId="{BD81F555-7228-412F-AABA-31F988C4553D}" destId="{B2D41A6D-A5A4-4B4B-AB20-3C83C5504976}" srcOrd="0" destOrd="0" presId="urn:microsoft.com/office/officeart/2005/8/layout/vList2"/>
    <dgm:cxn modelId="{52AD9CCC-CFF3-41A5-9FBF-6EDB26CDA5F6}" type="presParOf" srcId="{BD81F555-7228-412F-AABA-31F988C4553D}" destId="{C096A991-549B-43B4-BD99-F2B3CDF8527C}" srcOrd="1" destOrd="0" presId="urn:microsoft.com/office/officeart/2005/8/layout/vList2"/>
    <dgm:cxn modelId="{33779363-30BB-42A2-A794-A649A1A5422C}" type="presParOf" srcId="{BD81F555-7228-412F-AABA-31F988C4553D}" destId="{60FE1736-BD92-4F06-AC95-BD66AEDC0914}" srcOrd="2" destOrd="0" presId="urn:microsoft.com/office/officeart/2005/8/layout/vList2"/>
    <dgm:cxn modelId="{1C00795D-A95A-49A3-9434-581631477557}" type="presParOf" srcId="{BD81F555-7228-412F-AABA-31F988C4553D}" destId="{D962AEDA-1C54-4395-9C2F-CD733E5F361F}" srcOrd="3" destOrd="0" presId="urn:microsoft.com/office/officeart/2005/8/layout/vList2"/>
    <dgm:cxn modelId="{4D1317F1-5C00-487D-94C5-96FE3E62BB29}" type="presParOf" srcId="{BD81F555-7228-412F-AABA-31F988C4553D}" destId="{36EA6F34-33C1-4289-AF3C-6B6C457870B2}" srcOrd="4" destOrd="0" presId="urn:microsoft.com/office/officeart/2005/8/layout/vList2"/>
    <dgm:cxn modelId="{D08EF1E9-1C4F-44BA-BD75-1A3C4B89127B}" type="presParOf" srcId="{BD81F555-7228-412F-AABA-31F988C4553D}" destId="{FC59038B-1554-4D5D-B918-38325B05954E}" srcOrd="5" destOrd="0" presId="urn:microsoft.com/office/officeart/2005/8/layout/vList2"/>
    <dgm:cxn modelId="{C5E1C7DE-B863-45B5-9024-90BCB0A3660E}" type="presParOf" srcId="{BD81F555-7228-412F-AABA-31F988C4553D}" destId="{C5E4FB82-C636-4DCD-BAF8-F0FD8AF72551}" srcOrd="6" destOrd="0" presId="urn:microsoft.com/office/officeart/2005/8/layout/vList2"/>
    <dgm:cxn modelId="{CA63E466-780C-4028-A71A-0C31D29F6614}" type="presParOf" srcId="{BD81F555-7228-412F-AABA-31F988C4553D}" destId="{41B7A5F1-5C6A-474D-821A-A9FB01AF6B18}" srcOrd="7" destOrd="0" presId="urn:microsoft.com/office/officeart/2005/8/layout/vList2"/>
    <dgm:cxn modelId="{3A2A8F2F-5DEF-4123-94ED-E0642078193E}" type="presParOf" srcId="{BD81F555-7228-412F-AABA-31F988C4553D}" destId="{70C4315F-47B2-4DE7-B9A6-355CDFD9266E}" srcOrd="8" destOrd="0" presId="urn:microsoft.com/office/officeart/2005/8/layout/vList2"/>
    <dgm:cxn modelId="{E5C72F87-D416-434D-AFE4-E0F44CE10AB3}" type="presParOf" srcId="{BD81F555-7228-412F-AABA-31F988C4553D}" destId="{7ED7B0F7-1D84-4AB3-B5C8-BB5F603EA538}" srcOrd="9" destOrd="0" presId="urn:microsoft.com/office/officeart/2005/8/layout/vList2"/>
    <dgm:cxn modelId="{BDF32A81-56FE-4DFF-9578-280C431AF92D}" type="presParOf" srcId="{BD81F555-7228-412F-AABA-31F988C4553D}" destId="{0003ACB2-6443-48C6-AD88-F6117E55A80D}" srcOrd="10" destOrd="0" presId="urn:microsoft.com/office/officeart/2005/8/layout/vList2"/>
    <dgm:cxn modelId="{8D71D64A-3B21-45A1-9532-4447F6940604}" type="presParOf" srcId="{BD81F555-7228-412F-AABA-31F988C4553D}" destId="{8DDDFB0E-E904-430B-8357-09C3E39372E5}" srcOrd="11" destOrd="0" presId="urn:microsoft.com/office/officeart/2005/8/layout/vList2"/>
    <dgm:cxn modelId="{252B58A7-E145-4BF4-9ED3-62C0A1D479A3}" type="presParOf" srcId="{BD81F555-7228-412F-AABA-31F988C4553D}" destId="{44E21DD6-BC40-A24D-B993-5C51FB41C904}" srcOrd="12" destOrd="0" presId="urn:microsoft.com/office/officeart/2005/8/layout/vList2"/>
    <dgm:cxn modelId="{7662B5F7-C43D-4F67-A0A7-16A88324E926}" type="presParOf" srcId="{BD81F555-7228-412F-AABA-31F988C4553D}" destId="{1295BD9E-7803-8546-ABC0-E2F758070C99}" srcOrd="13" destOrd="0" presId="urn:microsoft.com/office/officeart/2005/8/layout/vList2"/>
    <dgm:cxn modelId="{7FB2906A-5320-43A5-A30D-4728BB3F195E}" type="presParOf" srcId="{BD81F555-7228-412F-AABA-31F988C4553D}" destId="{627C041B-5D9A-4911-B36A-20A29C9FD69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3AC60-9D92-4CE0-8B6E-E38F2BBC1360}">
      <dsp:nvSpPr>
        <dsp:cNvPr id="0" name=""/>
        <dsp:cNvSpPr/>
      </dsp:nvSpPr>
      <dsp:spPr>
        <a:xfrm rot="5400000">
          <a:off x="-69235" y="74669"/>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a:t>
          </a:r>
          <a:endParaRPr lang="tr-TR" sz="800" kern="1200" dirty="0"/>
        </a:p>
      </dsp:txBody>
      <dsp:txXfrm rot="-5400000">
        <a:off x="1" y="166983"/>
        <a:ext cx="323100" cy="138472"/>
      </dsp:txXfrm>
    </dsp:sp>
    <dsp:sp modelId="{01BBFC48-D3D4-4714-9AC5-7CA28A8E158B}">
      <dsp:nvSpPr>
        <dsp:cNvPr id="0" name=""/>
        <dsp:cNvSpPr/>
      </dsp:nvSpPr>
      <dsp:spPr>
        <a:xfrm rot="5400000">
          <a:off x="3921471" y="-3592938"/>
          <a:ext cx="300179"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solidFill>
                <a:srgbClr val="FF0000"/>
              </a:solidFill>
            </a:rPr>
            <a:t>UR-GE Desteği</a:t>
          </a:r>
          <a:endParaRPr lang="tr-TR" sz="1700" kern="1200" dirty="0">
            <a:solidFill>
              <a:srgbClr val="FF0000"/>
            </a:solidFill>
          </a:endParaRPr>
        </a:p>
      </dsp:txBody>
      <dsp:txXfrm rot="-5400000">
        <a:off x="323100" y="20087"/>
        <a:ext cx="7482268" cy="270871"/>
      </dsp:txXfrm>
    </dsp:sp>
    <dsp:sp modelId="{DE60021E-6031-4BF5-9C69-F3D4460AF222}">
      <dsp:nvSpPr>
        <dsp:cNvPr id="0" name=""/>
        <dsp:cNvSpPr/>
      </dsp:nvSpPr>
      <dsp:spPr>
        <a:xfrm rot="5400000">
          <a:off x="-69235" y="486854"/>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2</a:t>
          </a:r>
          <a:endParaRPr lang="tr-TR" sz="1000" kern="1200" dirty="0"/>
        </a:p>
      </dsp:txBody>
      <dsp:txXfrm rot="-5400000">
        <a:off x="1" y="579168"/>
        <a:ext cx="323100" cy="138472"/>
      </dsp:txXfrm>
    </dsp:sp>
    <dsp:sp modelId="{33EB8CE9-AB4D-471A-89DE-F9E7474CDC02}">
      <dsp:nvSpPr>
        <dsp:cNvPr id="0" name=""/>
        <dsp:cNvSpPr/>
      </dsp:nvSpPr>
      <dsp:spPr>
        <a:xfrm rot="5400000">
          <a:off x="3921550" y="-3180831"/>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solidFill>
                <a:srgbClr val="FF0000"/>
              </a:solidFill>
            </a:rPr>
            <a:t>Pazara Giriş Belgelerinin Desteklenmesi</a:t>
          </a:r>
          <a:endParaRPr lang="tr-TR" sz="1700" kern="1200" dirty="0">
            <a:solidFill>
              <a:srgbClr val="FF0000"/>
            </a:solidFill>
          </a:endParaRPr>
        </a:p>
      </dsp:txBody>
      <dsp:txXfrm rot="-5400000">
        <a:off x="323100" y="432265"/>
        <a:ext cx="7482276" cy="270729"/>
      </dsp:txXfrm>
    </dsp:sp>
    <dsp:sp modelId="{6DC9FDFF-41E2-416D-B6CB-12CC5E28A280}">
      <dsp:nvSpPr>
        <dsp:cNvPr id="0" name=""/>
        <dsp:cNvSpPr/>
      </dsp:nvSpPr>
      <dsp:spPr>
        <a:xfrm rot="5400000">
          <a:off x="-69235" y="899039"/>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3</a:t>
          </a:r>
          <a:endParaRPr lang="tr-TR" sz="1400" kern="1200" dirty="0"/>
        </a:p>
      </dsp:txBody>
      <dsp:txXfrm rot="-5400000">
        <a:off x="1" y="991353"/>
        <a:ext cx="323100" cy="138472"/>
      </dsp:txXfrm>
    </dsp:sp>
    <dsp:sp modelId="{EC692C4D-0E36-460F-A924-1D6B4117F2FE}">
      <dsp:nvSpPr>
        <dsp:cNvPr id="0" name=""/>
        <dsp:cNvSpPr/>
      </dsp:nvSpPr>
      <dsp:spPr>
        <a:xfrm rot="5400000">
          <a:off x="3921550" y="-2768646"/>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solidFill>
                <a:srgbClr val="FF0000"/>
              </a:solidFill>
            </a:rPr>
            <a:t>Pazar Araştırması ve Pazara Giriş Desteği</a:t>
          </a:r>
          <a:endParaRPr lang="tr-TR" sz="1700" kern="1200" dirty="0">
            <a:solidFill>
              <a:srgbClr val="FF0000"/>
            </a:solidFill>
          </a:endParaRPr>
        </a:p>
      </dsp:txBody>
      <dsp:txXfrm rot="-5400000">
        <a:off x="323100" y="844450"/>
        <a:ext cx="7482276" cy="270729"/>
      </dsp:txXfrm>
    </dsp:sp>
    <dsp:sp modelId="{37D2105C-DA20-4A38-9183-2779F1C207BE}">
      <dsp:nvSpPr>
        <dsp:cNvPr id="0" name=""/>
        <dsp:cNvSpPr/>
      </dsp:nvSpPr>
      <dsp:spPr>
        <a:xfrm rot="5400000">
          <a:off x="-69235" y="1311224"/>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4</a:t>
          </a:r>
          <a:endParaRPr lang="tr-TR" sz="1400" kern="1200" dirty="0"/>
        </a:p>
      </dsp:txBody>
      <dsp:txXfrm rot="-5400000">
        <a:off x="1" y="1403538"/>
        <a:ext cx="323100" cy="138472"/>
      </dsp:txXfrm>
    </dsp:sp>
    <dsp:sp modelId="{99ECA365-CAFD-4272-BCD2-708B8910EE55}">
      <dsp:nvSpPr>
        <dsp:cNvPr id="0" name=""/>
        <dsp:cNvSpPr/>
      </dsp:nvSpPr>
      <dsp:spPr>
        <a:xfrm rot="5400000">
          <a:off x="3921550" y="-2356461"/>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Yurt Dışı Fuar Desteği</a:t>
          </a:r>
          <a:endParaRPr lang="tr-TR" sz="1700" kern="1200" dirty="0"/>
        </a:p>
      </dsp:txBody>
      <dsp:txXfrm rot="-5400000">
        <a:off x="323100" y="1256635"/>
        <a:ext cx="7482276" cy="270729"/>
      </dsp:txXfrm>
    </dsp:sp>
    <dsp:sp modelId="{9BF4C703-E1F4-4715-B749-50F86E3BE2E0}">
      <dsp:nvSpPr>
        <dsp:cNvPr id="0" name=""/>
        <dsp:cNvSpPr/>
      </dsp:nvSpPr>
      <dsp:spPr>
        <a:xfrm rot="5400000">
          <a:off x="-69235" y="1723409"/>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5</a:t>
          </a:r>
          <a:endParaRPr lang="tr-TR" sz="1400" kern="1200" dirty="0"/>
        </a:p>
      </dsp:txBody>
      <dsp:txXfrm rot="-5400000">
        <a:off x="1" y="1815723"/>
        <a:ext cx="323100" cy="138472"/>
      </dsp:txXfrm>
    </dsp:sp>
    <dsp:sp modelId="{C27FC806-8CEF-4E44-AE4E-92940C2A6D8A}">
      <dsp:nvSpPr>
        <dsp:cNvPr id="0" name=""/>
        <dsp:cNvSpPr/>
      </dsp:nvSpPr>
      <dsp:spPr>
        <a:xfrm rot="5400000">
          <a:off x="3921550" y="-1944276"/>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Yurt İçi Fuar Desteği</a:t>
          </a:r>
          <a:endParaRPr lang="tr-TR" sz="1700" kern="1200" dirty="0"/>
        </a:p>
      </dsp:txBody>
      <dsp:txXfrm rot="-5400000">
        <a:off x="323100" y="1668820"/>
        <a:ext cx="7482276" cy="270729"/>
      </dsp:txXfrm>
    </dsp:sp>
    <dsp:sp modelId="{07484583-B31B-4003-BE40-E1DF1EAC97B2}">
      <dsp:nvSpPr>
        <dsp:cNvPr id="0" name=""/>
        <dsp:cNvSpPr/>
      </dsp:nvSpPr>
      <dsp:spPr>
        <a:xfrm rot="5400000">
          <a:off x="-69235" y="2135594"/>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6</a:t>
          </a:r>
          <a:endParaRPr lang="tr-TR" sz="1400" kern="1200" dirty="0"/>
        </a:p>
      </dsp:txBody>
      <dsp:txXfrm rot="-5400000">
        <a:off x="1" y="2227908"/>
        <a:ext cx="323100" cy="138472"/>
      </dsp:txXfrm>
    </dsp:sp>
    <dsp:sp modelId="{5A9C2CEB-6FEC-4825-8232-AA844674F531}">
      <dsp:nvSpPr>
        <dsp:cNvPr id="0" name=""/>
        <dsp:cNvSpPr/>
      </dsp:nvSpPr>
      <dsp:spPr>
        <a:xfrm rot="5400000">
          <a:off x="3921550" y="-1532091"/>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Yurt Dışı Birim, Marka ve Tanıtım Desteği</a:t>
          </a:r>
          <a:endParaRPr lang="tr-TR" sz="1700" kern="1200" dirty="0"/>
        </a:p>
      </dsp:txBody>
      <dsp:txXfrm rot="-5400000">
        <a:off x="323100" y="2081005"/>
        <a:ext cx="7482276" cy="270729"/>
      </dsp:txXfrm>
    </dsp:sp>
    <dsp:sp modelId="{2F7D4EC5-8E19-4F7D-A70B-49521EDDC01A}">
      <dsp:nvSpPr>
        <dsp:cNvPr id="0" name=""/>
        <dsp:cNvSpPr/>
      </dsp:nvSpPr>
      <dsp:spPr>
        <a:xfrm rot="5400000">
          <a:off x="-69235" y="2547779"/>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7</a:t>
          </a:r>
          <a:endParaRPr lang="tr-TR" sz="1400" kern="1200" dirty="0"/>
        </a:p>
      </dsp:txBody>
      <dsp:txXfrm rot="-5400000">
        <a:off x="1" y="2640093"/>
        <a:ext cx="323100" cy="138472"/>
      </dsp:txXfrm>
    </dsp:sp>
    <dsp:sp modelId="{01B54075-C0F0-4B99-B0CC-ABA717417CD7}">
      <dsp:nvSpPr>
        <dsp:cNvPr id="0" name=""/>
        <dsp:cNvSpPr/>
      </dsp:nvSpPr>
      <dsp:spPr>
        <a:xfrm rot="5400000">
          <a:off x="3921550" y="-1119906"/>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Tasarım Desteği</a:t>
          </a:r>
          <a:endParaRPr lang="tr-TR" sz="1700" kern="1200" dirty="0"/>
        </a:p>
      </dsp:txBody>
      <dsp:txXfrm rot="-5400000">
        <a:off x="323100" y="2493190"/>
        <a:ext cx="7482276" cy="270729"/>
      </dsp:txXfrm>
    </dsp:sp>
    <dsp:sp modelId="{B448F441-1CB0-4165-B094-BF4DF245DFE8}">
      <dsp:nvSpPr>
        <dsp:cNvPr id="0" name=""/>
        <dsp:cNvSpPr/>
      </dsp:nvSpPr>
      <dsp:spPr>
        <a:xfrm rot="5400000">
          <a:off x="-69235" y="2959964"/>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8</a:t>
          </a:r>
          <a:endParaRPr lang="tr-TR" sz="1400" kern="1200" dirty="0"/>
        </a:p>
      </dsp:txBody>
      <dsp:txXfrm rot="-5400000">
        <a:off x="1" y="3052278"/>
        <a:ext cx="323100" cy="138472"/>
      </dsp:txXfrm>
    </dsp:sp>
    <dsp:sp modelId="{6C12A57A-CB7D-4772-A327-9800CEE80029}">
      <dsp:nvSpPr>
        <dsp:cNvPr id="0" name=""/>
        <dsp:cNvSpPr/>
      </dsp:nvSpPr>
      <dsp:spPr>
        <a:xfrm rot="5400000">
          <a:off x="3921550" y="-707721"/>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Marka – Turquality Desteği</a:t>
          </a:r>
          <a:endParaRPr lang="tr-TR" sz="1700" kern="1200" dirty="0"/>
        </a:p>
      </dsp:txBody>
      <dsp:txXfrm rot="-5400000">
        <a:off x="323100" y="2905375"/>
        <a:ext cx="7482276" cy="270729"/>
      </dsp:txXfrm>
    </dsp:sp>
    <dsp:sp modelId="{02254B10-CE63-44C9-90BD-B0481C267696}">
      <dsp:nvSpPr>
        <dsp:cNvPr id="0" name=""/>
        <dsp:cNvSpPr/>
      </dsp:nvSpPr>
      <dsp:spPr>
        <a:xfrm rot="5400000">
          <a:off x="-69235" y="3372149"/>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9</a:t>
          </a:r>
          <a:endParaRPr lang="tr-TR" sz="1400" kern="1200" dirty="0"/>
        </a:p>
      </dsp:txBody>
      <dsp:txXfrm rot="-5400000">
        <a:off x="1" y="3464463"/>
        <a:ext cx="323100" cy="138472"/>
      </dsp:txXfrm>
    </dsp:sp>
    <dsp:sp modelId="{2A30BD16-C053-4043-A755-148DE230E2BA}">
      <dsp:nvSpPr>
        <dsp:cNvPr id="0" name=""/>
        <dsp:cNvSpPr/>
      </dsp:nvSpPr>
      <dsp:spPr>
        <a:xfrm rot="5400000">
          <a:off x="3921550" y="-295536"/>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solidFill>
                <a:schemeClr val="tx1"/>
              </a:solidFill>
            </a:rPr>
            <a:t>Küresel Tedarik Zinciri Yetkinlik Projesi</a:t>
          </a:r>
          <a:endParaRPr lang="tr-TR" sz="1700" kern="1200" dirty="0">
            <a:solidFill>
              <a:schemeClr val="tx1"/>
            </a:solidFill>
          </a:endParaRPr>
        </a:p>
      </dsp:txBody>
      <dsp:txXfrm rot="-5400000">
        <a:off x="323100" y="3317560"/>
        <a:ext cx="7482276" cy="270729"/>
      </dsp:txXfrm>
    </dsp:sp>
    <dsp:sp modelId="{4C4D0F2E-208E-4BF5-B0FB-A00A4E6381CD}">
      <dsp:nvSpPr>
        <dsp:cNvPr id="0" name=""/>
        <dsp:cNvSpPr/>
      </dsp:nvSpPr>
      <dsp:spPr>
        <a:xfrm rot="5400000">
          <a:off x="-69235" y="3784335"/>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10</a:t>
          </a:r>
          <a:endParaRPr lang="tr-TR" sz="1400" kern="1200" dirty="0"/>
        </a:p>
      </dsp:txBody>
      <dsp:txXfrm rot="-5400000">
        <a:off x="1" y="3876649"/>
        <a:ext cx="323100" cy="138472"/>
      </dsp:txXfrm>
    </dsp:sp>
    <dsp:sp modelId="{97D9A4E1-58CB-486C-B098-F8F1EEA89C0B}">
      <dsp:nvSpPr>
        <dsp:cNvPr id="0" name=""/>
        <dsp:cNvSpPr/>
      </dsp:nvSpPr>
      <dsp:spPr>
        <a:xfrm rot="5400000">
          <a:off x="3921550" y="116648"/>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b="0" kern="1200" dirty="0" smtClean="0">
              <a:solidFill>
                <a:schemeClr val="tx1"/>
              </a:solidFill>
              <a:latin typeface="+mn-lt"/>
            </a:rPr>
            <a:t>Alıcı Kredisi ve Sigorta Tazmin Desteği</a:t>
          </a:r>
          <a:endParaRPr lang="tr-TR" sz="1700" kern="1200" dirty="0"/>
        </a:p>
      </dsp:txBody>
      <dsp:txXfrm rot="-5400000">
        <a:off x="323100" y="3729744"/>
        <a:ext cx="7482276" cy="270729"/>
      </dsp:txXfrm>
    </dsp:sp>
    <dsp:sp modelId="{9CBFE902-68CA-4E37-A7C0-00528212427B}">
      <dsp:nvSpPr>
        <dsp:cNvPr id="0" name=""/>
        <dsp:cNvSpPr/>
      </dsp:nvSpPr>
      <dsp:spPr>
        <a:xfrm rot="5400000">
          <a:off x="-69235" y="4196520"/>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11</a:t>
          </a:r>
          <a:endParaRPr lang="tr-TR" sz="1400" kern="1200" dirty="0"/>
        </a:p>
      </dsp:txBody>
      <dsp:txXfrm rot="-5400000">
        <a:off x="1" y="4288834"/>
        <a:ext cx="323100" cy="138472"/>
      </dsp:txXfrm>
    </dsp:sp>
    <dsp:sp modelId="{6725DA40-58A9-416D-8FEF-C78400D2DC6A}">
      <dsp:nvSpPr>
        <dsp:cNvPr id="0" name=""/>
        <dsp:cNvSpPr/>
      </dsp:nvSpPr>
      <dsp:spPr>
        <a:xfrm rot="5400000">
          <a:off x="3921550" y="528834"/>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Türkiye Ticaret Merkezleri </a:t>
          </a:r>
          <a:endParaRPr lang="tr-TR" sz="1700" b="0" kern="1200" dirty="0">
            <a:solidFill>
              <a:schemeClr val="tx1"/>
            </a:solidFill>
          </a:endParaRPr>
        </a:p>
      </dsp:txBody>
      <dsp:txXfrm rot="-5400000">
        <a:off x="323100" y="4141930"/>
        <a:ext cx="7482276" cy="270729"/>
      </dsp:txXfrm>
    </dsp:sp>
    <dsp:sp modelId="{DA54E41A-1E94-405E-80B2-616E51190B64}">
      <dsp:nvSpPr>
        <dsp:cNvPr id="0" name=""/>
        <dsp:cNvSpPr/>
      </dsp:nvSpPr>
      <dsp:spPr>
        <a:xfrm rot="5400000">
          <a:off x="-69235" y="4608705"/>
          <a:ext cx="461572" cy="3231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12</a:t>
          </a:r>
          <a:endParaRPr lang="tr-TR" sz="1400" kern="1200" dirty="0"/>
        </a:p>
      </dsp:txBody>
      <dsp:txXfrm rot="-5400000">
        <a:off x="1" y="4701019"/>
        <a:ext cx="323100" cy="138472"/>
      </dsp:txXfrm>
    </dsp:sp>
    <dsp:sp modelId="{98E8DA6D-6020-40E2-ACB6-C5781BE73133}">
      <dsp:nvSpPr>
        <dsp:cNvPr id="0" name=""/>
        <dsp:cNvSpPr/>
      </dsp:nvSpPr>
      <dsp:spPr>
        <a:xfrm rot="5400000">
          <a:off x="3921550" y="941019"/>
          <a:ext cx="300021" cy="74969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solidFill>
                <a:srgbClr val="FF0000"/>
              </a:solidFill>
            </a:rPr>
            <a:t>Pazara Girişte Dijital Faaliyetlerin Desteklenmesi</a:t>
          </a:r>
          <a:endParaRPr lang="tr-TR" sz="1700" kern="1200" dirty="0"/>
        </a:p>
      </dsp:txBody>
      <dsp:txXfrm rot="-5400000">
        <a:off x="323100" y="4554115"/>
        <a:ext cx="7482276" cy="270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65FD9-CD3E-4534-AFE7-53DBB58F2EB1}">
      <dsp:nvSpPr>
        <dsp:cNvPr id="0" name=""/>
        <dsp:cNvSpPr/>
      </dsp:nvSpPr>
      <dsp:spPr>
        <a:xfrm>
          <a:off x="0" y="241656"/>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e-DE" sz="2000" b="1" kern="1200" dirty="0" err="1" smtClean="0">
              <a:solidFill>
                <a:srgbClr val="475A8C"/>
              </a:solidFill>
              <a:latin typeface="Calibri"/>
              <a:ea typeface="+mn-ea"/>
              <a:cs typeface="+mn-cs"/>
            </a:rPr>
            <a:t>İhracatçı</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Birlikleri</a:t>
          </a:r>
          <a:endParaRPr lang="tr-TR" sz="2000" kern="1200" dirty="0">
            <a:solidFill>
              <a:srgbClr val="475A8C"/>
            </a:solidFill>
            <a:latin typeface="Calibri"/>
            <a:ea typeface="+mn-ea"/>
            <a:cs typeface="+mn-cs"/>
          </a:endParaRPr>
        </a:p>
      </dsp:txBody>
      <dsp:txXfrm>
        <a:off x="0" y="241656"/>
        <a:ext cx="2138659" cy="1283196"/>
      </dsp:txXfrm>
    </dsp:sp>
    <dsp:sp modelId="{5615D572-C7AD-4268-B71D-529D3583154F}">
      <dsp:nvSpPr>
        <dsp:cNvPr id="0" name=""/>
        <dsp:cNvSpPr/>
      </dsp:nvSpPr>
      <dsp:spPr>
        <a:xfrm>
          <a:off x="2352525" y="241656"/>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Sanayi / Ticaret Odaları</a:t>
          </a:r>
        </a:p>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Ticaret Borsaları</a:t>
          </a:r>
          <a:endParaRPr lang="tr-TR" sz="2000" kern="1200" dirty="0">
            <a:solidFill>
              <a:srgbClr val="475A8C"/>
            </a:solidFill>
            <a:latin typeface="Calibri"/>
            <a:ea typeface="+mn-ea"/>
            <a:cs typeface="+mn-cs"/>
          </a:endParaRPr>
        </a:p>
      </dsp:txBody>
      <dsp:txXfrm>
        <a:off x="2352525" y="241656"/>
        <a:ext cx="2138659" cy="1283196"/>
      </dsp:txXfrm>
    </dsp:sp>
    <dsp:sp modelId="{1306FC80-7250-48BC-8D27-E25031FABE53}">
      <dsp:nvSpPr>
        <dsp:cNvPr id="0" name=""/>
        <dsp:cNvSpPr/>
      </dsp:nvSpPr>
      <dsp:spPr>
        <a:xfrm>
          <a:off x="4705051" y="241656"/>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TOBB, TİM, DEİK</a:t>
          </a:r>
          <a:endParaRPr lang="tr-TR" sz="2000" kern="1200" dirty="0">
            <a:solidFill>
              <a:srgbClr val="475A8C"/>
            </a:solidFill>
            <a:latin typeface="Calibri"/>
            <a:ea typeface="+mn-ea"/>
            <a:cs typeface="+mn-cs"/>
          </a:endParaRPr>
        </a:p>
      </dsp:txBody>
      <dsp:txXfrm>
        <a:off x="4705051" y="241656"/>
        <a:ext cx="2138659" cy="1283196"/>
      </dsp:txXfrm>
    </dsp:sp>
    <dsp:sp modelId="{C6DBDE8C-5E55-4CFF-820F-B68D110AFDB2}">
      <dsp:nvSpPr>
        <dsp:cNvPr id="0" name=""/>
        <dsp:cNvSpPr/>
      </dsp:nvSpPr>
      <dsp:spPr>
        <a:xfrm>
          <a:off x="0" y="1738718"/>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Teknoloji Geliştirme Bölgeleri</a:t>
          </a:r>
          <a:endParaRPr lang="tr-TR" sz="2000" kern="1200" dirty="0">
            <a:solidFill>
              <a:srgbClr val="475A8C"/>
            </a:solidFill>
            <a:latin typeface="Calibri"/>
            <a:ea typeface="+mn-ea"/>
            <a:cs typeface="+mn-cs"/>
          </a:endParaRPr>
        </a:p>
      </dsp:txBody>
      <dsp:txXfrm>
        <a:off x="0" y="1738718"/>
        <a:ext cx="2138659" cy="1283196"/>
      </dsp:txXfrm>
    </dsp:sp>
    <dsp:sp modelId="{1BC187B2-7C98-411C-ABE0-1F85611DCD27}">
      <dsp:nvSpPr>
        <dsp:cNvPr id="0" name=""/>
        <dsp:cNvSpPr/>
      </dsp:nvSpPr>
      <dsp:spPr>
        <a:xfrm>
          <a:off x="2352526" y="1738718"/>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e-DE" sz="2000" b="1" kern="1200" dirty="0" err="1" smtClean="0">
              <a:solidFill>
                <a:srgbClr val="475A8C"/>
              </a:solidFill>
              <a:latin typeface="Calibri"/>
              <a:ea typeface="+mn-ea"/>
              <a:cs typeface="+mn-cs"/>
            </a:rPr>
            <a:t>Organize</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Sanayi</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Bölgeleri</a:t>
          </a:r>
          <a:endParaRPr lang="tr-TR" sz="2000" kern="1200" dirty="0">
            <a:solidFill>
              <a:srgbClr val="475A8C"/>
            </a:solidFill>
            <a:latin typeface="Calibri"/>
            <a:ea typeface="+mn-ea"/>
            <a:cs typeface="+mn-cs"/>
          </a:endParaRPr>
        </a:p>
      </dsp:txBody>
      <dsp:txXfrm>
        <a:off x="2352526" y="1738718"/>
        <a:ext cx="2138659" cy="1283196"/>
      </dsp:txXfrm>
    </dsp:sp>
    <dsp:sp modelId="{B12AB772-FE3B-460F-B0E7-34E15B987762}">
      <dsp:nvSpPr>
        <dsp:cNvPr id="0" name=""/>
        <dsp:cNvSpPr/>
      </dsp:nvSpPr>
      <dsp:spPr>
        <a:xfrm>
          <a:off x="4705051" y="1738718"/>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Endüstri Bölgeleri</a:t>
          </a:r>
        </a:p>
        <a:p>
          <a:pPr lvl="0" algn="ctr" defTabSz="889000" rtl="0">
            <a:lnSpc>
              <a:spcPct val="90000"/>
            </a:lnSpc>
            <a:spcBef>
              <a:spcPct val="0"/>
            </a:spcBef>
            <a:spcAft>
              <a:spcPct val="35000"/>
            </a:spcAft>
          </a:pPr>
          <a:r>
            <a:rPr lang="tr-TR" sz="2000" b="1" kern="1200" dirty="0" smtClean="0">
              <a:solidFill>
                <a:srgbClr val="475A8C"/>
              </a:solidFill>
              <a:latin typeface="Calibri"/>
              <a:ea typeface="+mn-ea"/>
              <a:cs typeface="+mn-cs"/>
            </a:rPr>
            <a:t>İşveren Sendikaları</a:t>
          </a:r>
          <a:endParaRPr lang="tr-TR" sz="2000" kern="1200" dirty="0">
            <a:solidFill>
              <a:srgbClr val="475A8C"/>
            </a:solidFill>
            <a:latin typeface="Calibri"/>
            <a:ea typeface="+mn-ea"/>
            <a:cs typeface="+mn-cs"/>
          </a:endParaRPr>
        </a:p>
      </dsp:txBody>
      <dsp:txXfrm>
        <a:off x="4705051" y="1738718"/>
        <a:ext cx="2138659" cy="1283196"/>
      </dsp:txXfrm>
    </dsp:sp>
    <dsp:sp modelId="{B95A2DE9-517B-4C69-9E56-8813DA15DA45}">
      <dsp:nvSpPr>
        <dsp:cNvPr id="0" name=""/>
        <dsp:cNvSpPr/>
      </dsp:nvSpPr>
      <dsp:spPr>
        <a:xfrm>
          <a:off x="0" y="3235780"/>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e-DE" sz="2000" b="1" kern="1200" dirty="0" err="1" smtClean="0">
              <a:solidFill>
                <a:srgbClr val="475A8C"/>
              </a:solidFill>
              <a:latin typeface="Calibri"/>
              <a:ea typeface="+mn-ea"/>
              <a:cs typeface="+mn-cs"/>
            </a:rPr>
            <a:t>Sektör</a:t>
          </a:r>
          <a:r>
            <a:rPr lang="tr-TR" sz="2000" b="1" kern="1200" dirty="0" smtClean="0">
              <a:solidFill>
                <a:srgbClr val="475A8C"/>
              </a:solidFill>
              <a:latin typeface="Calibri"/>
              <a:ea typeface="+mn-ea"/>
              <a:cs typeface="+mn-cs"/>
            </a:rPr>
            <a:t> Dernekleri ve Kuruluşları</a:t>
          </a:r>
          <a:endParaRPr lang="tr-TR" sz="2000" kern="1200" dirty="0">
            <a:solidFill>
              <a:srgbClr val="475A8C"/>
            </a:solidFill>
            <a:latin typeface="Calibri"/>
            <a:ea typeface="+mn-ea"/>
            <a:cs typeface="+mn-cs"/>
          </a:endParaRPr>
        </a:p>
      </dsp:txBody>
      <dsp:txXfrm>
        <a:off x="0" y="3235780"/>
        <a:ext cx="2138659" cy="1283196"/>
      </dsp:txXfrm>
    </dsp:sp>
    <dsp:sp modelId="{7ADD21C8-D84A-466F-A241-398CCE60753D}">
      <dsp:nvSpPr>
        <dsp:cNvPr id="0" name=""/>
        <dsp:cNvSpPr/>
      </dsp:nvSpPr>
      <dsp:spPr>
        <a:xfrm>
          <a:off x="2352525" y="3235780"/>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e-DE" sz="2000" b="1" kern="1200" dirty="0" err="1" smtClean="0">
              <a:solidFill>
                <a:srgbClr val="475A8C"/>
              </a:solidFill>
              <a:latin typeface="Calibri"/>
              <a:ea typeface="+mn-ea"/>
              <a:cs typeface="+mn-cs"/>
            </a:rPr>
            <a:t>Sektörel</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Dış</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Ticaret</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Şirketleri</a:t>
          </a:r>
          <a:endParaRPr lang="tr-TR" sz="2000" b="1" kern="1200" dirty="0" smtClean="0">
            <a:solidFill>
              <a:srgbClr val="475A8C"/>
            </a:solidFill>
            <a:latin typeface="Calibri"/>
            <a:ea typeface="+mn-ea"/>
            <a:cs typeface="+mn-cs"/>
          </a:endParaRPr>
        </a:p>
        <a:p>
          <a:pPr lvl="0" algn="ctr" defTabSz="889000" rtl="0">
            <a:lnSpc>
              <a:spcPct val="90000"/>
            </a:lnSpc>
            <a:spcBef>
              <a:spcPct val="0"/>
            </a:spcBef>
            <a:spcAft>
              <a:spcPct val="35000"/>
            </a:spcAft>
          </a:pPr>
          <a:r>
            <a:rPr lang="de-DE" sz="2000" b="1" kern="1200" dirty="0" smtClean="0">
              <a:solidFill>
                <a:srgbClr val="475A8C"/>
              </a:solidFill>
              <a:latin typeface="Calibri"/>
              <a:ea typeface="+mn-ea"/>
              <a:cs typeface="+mn-cs"/>
            </a:rPr>
            <a:t> (SDŞ)</a:t>
          </a:r>
          <a:endParaRPr lang="tr-TR" sz="2000" kern="1200" dirty="0">
            <a:solidFill>
              <a:srgbClr val="475A8C"/>
            </a:solidFill>
            <a:latin typeface="Calibri"/>
            <a:ea typeface="+mn-ea"/>
            <a:cs typeface="+mn-cs"/>
          </a:endParaRPr>
        </a:p>
      </dsp:txBody>
      <dsp:txXfrm>
        <a:off x="2352525" y="3235780"/>
        <a:ext cx="2138659" cy="1283196"/>
      </dsp:txXfrm>
    </dsp:sp>
    <dsp:sp modelId="{19A8AA48-F620-4D00-8078-FE39C13E20C3}">
      <dsp:nvSpPr>
        <dsp:cNvPr id="0" name=""/>
        <dsp:cNvSpPr/>
      </dsp:nvSpPr>
      <dsp:spPr>
        <a:xfrm>
          <a:off x="4705051" y="3235780"/>
          <a:ext cx="2138659" cy="1283196"/>
        </a:xfrm>
        <a:prstGeom prst="rect">
          <a:avLst/>
        </a:prstGeom>
        <a:solidFill>
          <a:sysClr val="window" lastClr="FFFFFF">
            <a:hueOff val="0"/>
            <a:satOff val="0"/>
            <a:lumOff val="0"/>
            <a:alphaOff val="0"/>
          </a:sysClr>
        </a:solidFill>
        <a:ln w="25400" cap="flat" cmpd="sng" algn="ctr">
          <a:solidFill>
            <a:srgbClr val="5959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e-DE" sz="2000" b="1" kern="1200" dirty="0" err="1" smtClean="0">
              <a:solidFill>
                <a:srgbClr val="475A8C"/>
              </a:solidFill>
              <a:latin typeface="Calibri"/>
              <a:ea typeface="+mn-ea"/>
              <a:cs typeface="+mn-cs"/>
            </a:rPr>
            <a:t>İmalatçıların</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kurduğu</a:t>
          </a:r>
          <a:r>
            <a:rPr lang="de-DE"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dernek-birlik</a:t>
          </a:r>
          <a:r>
            <a:rPr lang="tr-TR" sz="2000" b="1" kern="1200" dirty="0" smtClean="0">
              <a:solidFill>
                <a:srgbClr val="475A8C"/>
              </a:solidFill>
              <a:latin typeface="Calibri"/>
              <a:ea typeface="+mn-ea"/>
              <a:cs typeface="+mn-cs"/>
            </a:rPr>
            <a:t> </a:t>
          </a:r>
          <a:r>
            <a:rPr lang="de-DE" sz="2000" b="1" kern="1200" dirty="0" err="1" smtClean="0">
              <a:solidFill>
                <a:srgbClr val="475A8C"/>
              </a:solidFill>
              <a:latin typeface="Calibri"/>
              <a:ea typeface="+mn-ea"/>
              <a:cs typeface="+mn-cs"/>
            </a:rPr>
            <a:t>veya</a:t>
          </a:r>
          <a:r>
            <a:rPr lang="tr-TR" sz="2000" b="1" kern="1200" dirty="0" smtClean="0">
              <a:solidFill>
                <a:srgbClr val="475A8C"/>
              </a:solidFill>
              <a:latin typeface="Calibri"/>
              <a:ea typeface="+mn-ea"/>
              <a:cs typeface="+mn-cs"/>
            </a:rPr>
            <a:t> k</a:t>
          </a:r>
          <a:r>
            <a:rPr lang="de-DE" sz="2000" b="1" kern="1200" dirty="0" err="1" smtClean="0">
              <a:solidFill>
                <a:srgbClr val="475A8C"/>
              </a:solidFill>
              <a:latin typeface="Calibri"/>
              <a:ea typeface="+mn-ea"/>
              <a:cs typeface="+mn-cs"/>
            </a:rPr>
            <a:t>ooperatifler</a:t>
          </a:r>
          <a:endParaRPr lang="tr-TR" sz="2000" kern="1200" dirty="0">
            <a:solidFill>
              <a:srgbClr val="475A8C"/>
            </a:solidFill>
            <a:latin typeface="Calibri"/>
            <a:ea typeface="+mn-ea"/>
            <a:cs typeface="+mn-cs"/>
          </a:endParaRPr>
        </a:p>
      </dsp:txBody>
      <dsp:txXfrm>
        <a:off x="4705051" y="3235780"/>
        <a:ext cx="2138659" cy="1283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15F9-3537-4F55-9E49-6C91951C02E0}">
      <dsp:nvSpPr>
        <dsp:cNvPr id="0" name=""/>
        <dsp:cNvSpPr/>
      </dsp:nvSpPr>
      <dsp:spPr>
        <a:xfrm rot="5400000">
          <a:off x="435844" y="887551"/>
          <a:ext cx="713332" cy="81210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8EC976-1E2F-4DB5-9A8C-CCE2F1E75BA2}">
      <dsp:nvSpPr>
        <dsp:cNvPr id="0" name=""/>
        <dsp:cNvSpPr/>
      </dsp:nvSpPr>
      <dsp:spPr>
        <a:xfrm>
          <a:off x="4201" y="96807"/>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t>İşbirliği Kuruluşu Proje Sunumu</a:t>
          </a:r>
          <a:endParaRPr lang="tr-TR" sz="1800" b="1" kern="1200" dirty="0"/>
        </a:p>
      </dsp:txBody>
      <dsp:txXfrm>
        <a:off x="45240" y="137846"/>
        <a:ext cx="1604058" cy="758465"/>
      </dsp:txXfrm>
    </dsp:sp>
    <dsp:sp modelId="{C5E27124-CAC5-4B1A-A027-67BD1FE731B6}">
      <dsp:nvSpPr>
        <dsp:cNvPr id="0" name=""/>
        <dsp:cNvSpPr/>
      </dsp:nvSpPr>
      <dsp:spPr>
        <a:xfrm>
          <a:off x="1447686" y="176972"/>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1E8CFA32-3D34-4666-9A09-A50580A834F7}">
      <dsp:nvSpPr>
        <dsp:cNvPr id="0" name=""/>
        <dsp:cNvSpPr/>
      </dsp:nvSpPr>
      <dsp:spPr>
        <a:xfrm rot="5400000">
          <a:off x="1547934" y="1831759"/>
          <a:ext cx="713332" cy="812104"/>
        </a:xfrm>
        <a:prstGeom prst="bentUpArrow">
          <a:avLst>
            <a:gd name="adj1" fmla="val 32840"/>
            <a:gd name="adj2" fmla="val 25000"/>
            <a:gd name="adj3" fmla="val 35780"/>
          </a:avLst>
        </a:prstGeom>
        <a:solidFill>
          <a:schemeClr val="accent5">
            <a:tint val="50000"/>
            <a:hueOff val="-3591615"/>
            <a:satOff val="15458"/>
            <a:lumOff val="417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C3B7792-E3D2-4FA3-AFCA-0C873DF7C054}">
      <dsp:nvSpPr>
        <dsp:cNvPr id="0" name=""/>
        <dsp:cNvSpPr/>
      </dsp:nvSpPr>
      <dsp:spPr>
        <a:xfrm>
          <a:off x="1116292" y="1041015"/>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t>İhtiyaç Analizi ve İstihdam</a:t>
          </a:r>
          <a:endParaRPr lang="tr-TR" sz="1800" b="1" kern="1200" dirty="0"/>
        </a:p>
      </dsp:txBody>
      <dsp:txXfrm>
        <a:off x="1157331" y="1082054"/>
        <a:ext cx="1604058" cy="758465"/>
      </dsp:txXfrm>
    </dsp:sp>
    <dsp:sp modelId="{3726F947-206D-46E5-BCBD-F06A97043AC4}">
      <dsp:nvSpPr>
        <dsp:cNvPr id="0" name=""/>
        <dsp:cNvSpPr/>
      </dsp:nvSpPr>
      <dsp:spPr>
        <a:xfrm>
          <a:off x="2559777" y="1121180"/>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80F6D84C-9969-4BFE-A5CE-CFE43273D58E}">
      <dsp:nvSpPr>
        <dsp:cNvPr id="0" name=""/>
        <dsp:cNvSpPr/>
      </dsp:nvSpPr>
      <dsp:spPr>
        <a:xfrm rot="5400000">
          <a:off x="2660025" y="2775967"/>
          <a:ext cx="713332" cy="812104"/>
        </a:xfrm>
        <a:prstGeom prst="bentUpArrow">
          <a:avLst>
            <a:gd name="adj1" fmla="val 32840"/>
            <a:gd name="adj2" fmla="val 25000"/>
            <a:gd name="adj3" fmla="val 35780"/>
          </a:avLst>
        </a:prstGeom>
        <a:solidFill>
          <a:schemeClr val="accent5">
            <a:tint val="50000"/>
            <a:hueOff val="-7183231"/>
            <a:satOff val="30917"/>
            <a:lumOff val="835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0512A2D-55E0-40B7-9B96-E22EF5C3ED3E}">
      <dsp:nvSpPr>
        <dsp:cNvPr id="0" name=""/>
        <dsp:cNvSpPr/>
      </dsp:nvSpPr>
      <dsp:spPr>
        <a:xfrm>
          <a:off x="2228383" y="1985223"/>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t>Eğitim/ Danışmanlık / Küme Tanıtım Faaliyeti</a:t>
          </a:r>
          <a:endParaRPr lang="tr-TR" sz="1400" b="1" kern="1200" dirty="0"/>
        </a:p>
      </dsp:txBody>
      <dsp:txXfrm>
        <a:off x="2269422" y="2026262"/>
        <a:ext cx="1604058" cy="758465"/>
      </dsp:txXfrm>
    </dsp:sp>
    <dsp:sp modelId="{084BCD93-031C-4A49-8D0A-F55DE5E70093}">
      <dsp:nvSpPr>
        <dsp:cNvPr id="0" name=""/>
        <dsp:cNvSpPr/>
      </dsp:nvSpPr>
      <dsp:spPr>
        <a:xfrm>
          <a:off x="3671868" y="2065388"/>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1767B39D-5219-4587-AD19-ABF42DCBEB34}">
      <dsp:nvSpPr>
        <dsp:cNvPr id="0" name=""/>
        <dsp:cNvSpPr/>
      </dsp:nvSpPr>
      <dsp:spPr>
        <a:xfrm rot="5400000">
          <a:off x="3772116" y="3720175"/>
          <a:ext cx="713332" cy="812104"/>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984626A-E1ED-4C8B-B60E-5DBE8A9A26D5}">
      <dsp:nvSpPr>
        <dsp:cNvPr id="0" name=""/>
        <dsp:cNvSpPr/>
      </dsp:nvSpPr>
      <dsp:spPr>
        <a:xfrm>
          <a:off x="3340474" y="2929431"/>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t>Yurt Dışı Pazarlama ve/veya Alım Heyeti Faaliyeti</a:t>
          </a:r>
          <a:endParaRPr lang="tr-TR" sz="1400" b="1" kern="1200" dirty="0"/>
        </a:p>
      </dsp:txBody>
      <dsp:txXfrm>
        <a:off x="3381513" y="2970470"/>
        <a:ext cx="1604058" cy="758465"/>
      </dsp:txXfrm>
    </dsp:sp>
    <dsp:sp modelId="{582094C8-C879-48EF-9DEB-4FFB86F18858}">
      <dsp:nvSpPr>
        <dsp:cNvPr id="0" name=""/>
        <dsp:cNvSpPr/>
      </dsp:nvSpPr>
      <dsp:spPr>
        <a:xfrm>
          <a:off x="4783959" y="3009596"/>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D973D372-ACD3-42E6-A29F-868F91A8AAF8}">
      <dsp:nvSpPr>
        <dsp:cNvPr id="0" name=""/>
        <dsp:cNvSpPr/>
      </dsp:nvSpPr>
      <dsp:spPr>
        <a:xfrm>
          <a:off x="4452565" y="3873639"/>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Bireysel Danışmanlık</a:t>
          </a:r>
          <a:endParaRPr lang="tr-TR" sz="2000" b="1" kern="1200" dirty="0"/>
        </a:p>
      </dsp:txBody>
      <dsp:txXfrm>
        <a:off x="4493604" y="3914678"/>
        <a:ext cx="1604058" cy="758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43FF-D241-4F83-971D-912965429F72}">
      <dsp:nvSpPr>
        <dsp:cNvPr id="0" name=""/>
        <dsp:cNvSpPr/>
      </dsp:nvSpPr>
      <dsp:spPr>
        <a:xfrm>
          <a:off x="-4830793" y="-740575"/>
          <a:ext cx="5755428" cy="5755428"/>
        </a:xfrm>
        <a:prstGeom prst="blockArc">
          <a:avLst>
            <a:gd name="adj1" fmla="val 18900000"/>
            <a:gd name="adj2" fmla="val 2700000"/>
            <a:gd name="adj3" fmla="val 37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EF659-202C-49CD-B888-A86DC9E65256}">
      <dsp:nvSpPr>
        <dsp:cNvPr id="0" name=""/>
        <dsp:cNvSpPr/>
      </dsp:nvSpPr>
      <dsp:spPr>
        <a:xfrm>
          <a:off x="299840" y="194308"/>
          <a:ext cx="6070374"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ISO Serisi Belgeleri </a:t>
          </a:r>
          <a:endParaRPr lang="tr-TR" sz="2000" b="1" kern="1200" dirty="0"/>
        </a:p>
      </dsp:txBody>
      <dsp:txXfrm>
        <a:off x="299840" y="194308"/>
        <a:ext cx="6070374" cy="388446"/>
      </dsp:txXfrm>
    </dsp:sp>
    <dsp:sp modelId="{D890C11B-6B15-47C4-988F-A541EF79F395}">
      <dsp:nvSpPr>
        <dsp:cNvPr id="0" name=""/>
        <dsp:cNvSpPr/>
      </dsp:nvSpPr>
      <dsp:spPr>
        <a:xfrm>
          <a:off x="57061" y="145752"/>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7B97B-7F94-4D49-BFF6-42DE302D5E6F}">
      <dsp:nvSpPr>
        <dsp:cNvPr id="0" name=""/>
        <dsp:cNvSpPr/>
      </dsp:nvSpPr>
      <dsp:spPr>
        <a:xfrm>
          <a:off x="651613" y="777320"/>
          <a:ext cx="571860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CE İşareti</a:t>
          </a:r>
          <a:endParaRPr lang="tr-TR" sz="2000" b="1" kern="1200" dirty="0"/>
        </a:p>
      </dsp:txBody>
      <dsp:txXfrm>
        <a:off x="651613" y="777320"/>
        <a:ext cx="5718601" cy="388446"/>
      </dsp:txXfrm>
    </dsp:sp>
    <dsp:sp modelId="{327786CD-5078-4E89-AAF9-2506B4EBB43C}">
      <dsp:nvSpPr>
        <dsp:cNvPr id="0" name=""/>
        <dsp:cNvSpPr/>
      </dsp:nvSpPr>
      <dsp:spPr>
        <a:xfrm>
          <a:off x="408834" y="728764"/>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E7324-8C0E-413E-96CC-1B2B8C3E2336}">
      <dsp:nvSpPr>
        <dsp:cNvPr id="0" name=""/>
        <dsp:cNvSpPr/>
      </dsp:nvSpPr>
      <dsp:spPr>
        <a:xfrm>
          <a:off x="844383" y="1359903"/>
          <a:ext cx="552583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HACCP sertifikası</a:t>
          </a:r>
          <a:endParaRPr lang="tr-TR" sz="2000" b="1" kern="1200" dirty="0"/>
        </a:p>
      </dsp:txBody>
      <dsp:txXfrm>
        <a:off x="844383" y="1359903"/>
        <a:ext cx="5525831" cy="388446"/>
      </dsp:txXfrm>
    </dsp:sp>
    <dsp:sp modelId="{B8272750-D7EC-4AE2-B823-3FD0511AC6E2}">
      <dsp:nvSpPr>
        <dsp:cNvPr id="0" name=""/>
        <dsp:cNvSpPr/>
      </dsp:nvSpPr>
      <dsp:spPr>
        <a:xfrm>
          <a:off x="601604" y="1311348"/>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9362E-D0D3-4002-94CD-8EF5878DE380}">
      <dsp:nvSpPr>
        <dsp:cNvPr id="0" name=""/>
        <dsp:cNvSpPr/>
      </dsp:nvSpPr>
      <dsp:spPr>
        <a:xfrm>
          <a:off x="905933" y="1942915"/>
          <a:ext cx="5464282"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GLOBAL GAP Belgesi</a:t>
          </a:r>
          <a:endParaRPr lang="tr-TR" sz="2000" b="1" kern="1200" dirty="0"/>
        </a:p>
      </dsp:txBody>
      <dsp:txXfrm>
        <a:off x="905933" y="1942915"/>
        <a:ext cx="5464282" cy="388446"/>
      </dsp:txXfrm>
    </dsp:sp>
    <dsp:sp modelId="{BC8FB4B1-D494-4E69-8AC2-EE08F6413AF6}">
      <dsp:nvSpPr>
        <dsp:cNvPr id="0" name=""/>
        <dsp:cNvSpPr/>
      </dsp:nvSpPr>
      <dsp:spPr>
        <a:xfrm>
          <a:off x="663154" y="1894359"/>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2CAED-3FD6-4C4D-8745-353689DAB3E5}">
      <dsp:nvSpPr>
        <dsp:cNvPr id="0" name=""/>
        <dsp:cNvSpPr/>
      </dsp:nvSpPr>
      <dsp:spPr>
        <a:xfrm>
          <a:off x="844383" y="2525926"/>
          <a:ext cx="552583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Organik Ürün Sertifikaları</a:t>
          </a:r>
          <a:endParaRPr lang="tr-TR" sz="2000" b="1" kern="1200" dirty="0"/>
        </a:p>
      </dsp:txBody>
      <dsp:txXfrm>
        <a:off x="844383" y="2525926"/>
        <a:ext cx="5525831" cy="388446"/>
      </dsp:txXfrm>
    </dsp:sp>
    <dsp:sp modelId="{EB4D0D2F-535A-4C22-A58D-0920E66FD06B}">
      <dsp:nvSpPr>
        <dsp:cNvPr id="0" name=""/>
        <dsp:cNvSpPr/>
      </dsp:nvSpPr>
      <dsp:spPr>
        <a:xfrm>
          <a:off x="601604" y="2477370"/>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E9A94-6C8F-4AB8-AF7C-4EC45737BB12}">
      <dsp:nvSpPr>
        <dsp:cNvPr id="0" name=""/>
        <dsp:cNvSpPr/>
      </dsp:nvSpPr>
      <dsp:spPr>
        <a:xfrm>
          <a:off x="651613" y="3108510"/>
          <a:ext cx="571860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OEKOTEX Sertifikası</a:t>
          </a:r>
          <a:endParaRPr lang="tr-TR" sz="2000" b="1" kern="1200" dirty="0"/>
        </a:p>
      </dsp:txBody>
      <dsp:txXfrm>
        <a:off x="651613" y="3108510"/>
        <a:ext cx="5718601" cy="388446"/>
      </dsp:txXfrm>
    </dsp:sp>
    <dsp:sp modelId="{D9F0C1F4-409E-4A0F-A7C0-5D4F7DDFC80E}">
      <dsp:nvSpPr>
        <dsp:cNvPr id="0" name=""/>
        <dsp:cNvSpPr/>
      </dsp:nvSpPr>
      <dsp:spPr>
        <a:xfrm>
          <a:off x="408834" y="3059954"/>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52F31-3EA3-4A5F-A7DB-EEB08ED9851B}">
      <dsp:nvSpPr>
        <dsp:cNvPr id="0" name=""/>
        <dsp:cNvSpPr/>
      </dsp:nvSpPr>
      <dsp:spPr>
        <a:xfrm>
          <a:off x="299840" y="3691522"/>
          <a:ext cx="6070374"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lvl="0" algn="l" defTabSz="889000" rtl="0">
            <a:lnSpc>
              <a:spcPct val="90000"/>
            </a:lnSpc>
            <a:spcBef>
              <a:spcPct val="0"/>
            </a:spcBef>
            <a:spcAft>
              <a:spcPct val="35000"/>
            </a:spcAft>
          </a:pPr>
          <a:r>
            <a:rPr lang="tr-TR" sz="2000" b="1" kern="1200" dirty="0" smtClean="0"/>
            <a:t>Tarım Ürünlerine İlişkin Analiz Belgeleri</a:t>
          </a:r>
          <a:endParaRPr lang="tr-TR" sz="2000" b="1" kern="1200" dirty="0"/>
        </a:p>
      </dsp:txBody>
      <dsp:txXfrm>
        <a:off x="299840" y="3691522"/>
        <a:ext cx="6070374" cy="388446"/>
      </dsp:txXfrm>
    </dsp:sp>
    <dsp:sp modelId="{50F24107-7EC0-4937-AC0F-ED662939CBBF}">
      <dsp:nvSpPr>
        <dsp:cNvPr id="0" name=""/>
        <dsp:cNvSpPr/>
      </dsp:nvSpPr>
      <dsp:spPr>
        <a:xfrm>
          <a:off x="57061" y="3642966"/>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41A6D-A5A4-4B4B-AB20-3C83C5504976}">
      <dsp:nvSpPr>
        <dsp:cNvPr id="0" name=""/>
        <dsp:cNvSpPr/>
      </dsp:nvSpPr>
      <dsp:spPr>
        <a:xfrm>
          <a:off x="0" y="171041"/>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Yurt Dışı Pazar Araştırması Desteği</a:t>
          </a:r>
          <a:endParaRPr lang="tr-TR" sz="2400" b="1" kern="1200" dirty="0">
            <a:solidFill>
              <a:schemeClr val="bg1"/>
            </a:solidFill>
          </a:endParaRPr>
        </a:p>
      </dsp:txBody>
      <dsp:txXfrm>
        <a:off x="31655" y="202696"/>
        <a:ext cx="6906995" cy="585138"/>
      </dsp:txXfrm>
    </dsp:sp>
    <dsp:sp modelId="{60FE1736-BD92-4F06-AC95-BD66AEDC0914}">
      <dsp:nvSpPr>
        <dsp:cNvPr id="0" name=""/>
        <dsp:cNvSpPr/>
      </dsp:nvSpPr>
      <dsp:spPr>
        <a:xfrm>
          <a:off x="0" y="829952"/>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Rapor Desteği</a:t>
          </a:r>
          <a:endParaRPr lang="tr-TR" sz="2400" b="1" kern="1200" dirty="0">
            <a:solidFill>
              <a:schemeClr val="bg1"/>
            </a:solidFill>
          </a:endParaRPr>
        </a:p>
      </dsp:txBody>
      <dsp:txXfrm>
        <a:off x="31655" y="861607"/>
        <a:ext cx="6906995" cy="585138"/>
      </dsp:txXfrm>
    </dsp:sp>
    <dsp:sp modelId="{36EA6F34-33C1-4289-AF3C-6B6C457870B2}">
      <dsp:nvSpPr>
        <dsp:cNvPr id="0" name=""/>
        <dsp:cNvSpPr/>
      </dsp:nvSpPr>
      <dsp:spPr>
        <a:xfrm>
          <a:off x="0" y="1488863"/>
          <a:ext cx="6970305" cy="69068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Şirket Satın Alma-Danışmanlık Desteği</a:t>
          </a:r>
        </a:p>
      </dsp:txBody>
      <dsp:txXfrm>
        <a:off x="33717" y="1522580"/>
        <a:ext cx="6902871" cy="623254"/>
      </dsp:txXfrm>
    </dsp:sp>
    <dsp:sp modelId="{C5E4FB82-C636-4DCD-BAF8-F0FD8AF72551}">
      <dsp:nvSpPr>
        <dsp:cNvPr id="0" name=""/>
        <dsp:cNvSpPr/>
      </dsp:nvSpPr>
      <dsp:spPr>
        <a:xfrm>
          <a:off x="0" y="2190014"/>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İleri Teknolojiye Sahip Şirket Satın Alma-Danışmanlık Desteği</a:t>
          </a:r>
        </a:p>
      </dsp:txBody>
      <dsp:txXfrm>
        <a:off x="31655" y="2221669"/>
        <a:ext cx="6906995" cy="585138"/>
      </dsp:txXfrm>
    </dsp:sp>
    <dsp:sp modelId="{70C4315F-47B2-4DE7-B9A6-355CDFD9266E}">
      <dsp:nvSpPr>
        <dsp:cNvPr id="0" name=""/>
        <dsp:cNvSpPr/>
      </dsp:nvSpPr>
      <dsp:spPr>
        <a:xfrm>
          <a:off x="0" y="2848925"/>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İleri Teknolojiye Sahip Şirket Satın Alma-Kredi Faiz Desteği</a:t>
          </a:r>
        </a:p>
      </dsp:txBody>
      <dsp:txXfrm>
        <a:off x="31655" y="2880580"/>
        <a:ext cx="6906995" cy="585138"/>
      </dsp:txXfrm>
    </dsp:sp>
    <dsp:sp modelId="{0003ACB2-6443-48C6-AD88-F6117E55A80D}">
      <dsp:nvSpPr>
        <dsp:cNvPr id="0" name=""/>
        <dsp:cNvSpPr/>
      </dsp:nvSpPr>
      <dsp:spPr>
        <a:xfrm>
          <a:off x="0" y="3507836"/>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Marka Satın Alma-Kredi Faiz Desteği</a:t>
          </a:r>
          <a:endParaRPr lang="tr-TR" sz="2400" b="1" kern="1200" dirty="0">
            <a:solidFill>
              <a:schemeClr val="bg1"/>
            </a:solidFill>
          </a:endParaRPr>
        </a:p>
      </dsp:txBody>
      <dsp:txXfrm>
        <a:off x="31655" y="3539491"/>
        <a:ext cx="6906995" cy="585138"/>
      </dsp:txXfrm>
    </dsp:sp>
    <dsp:sp modelId="{44E21DD6-BC40-A24D-B993-5C51FB41C904}">
      <dsp:nvSpPr>
        <dsp:cNvPr id="0" name=""/>
        <dsp:cNvSpPr/>
      </dsp:nvSpPr>
      <dsp:spPr>
        <a:xfrm>
          <a:off x="0" y="4166747"/>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err="1" smtClean="0">
              <a:solidFill>
                <a:schemeClr val="bg1"/>
              </a:solidFill>
            </a:rPr>
            <a:t>Sektörel</a:t>
          </a:r>
          <a:r>
            <a:rPr lang="tr-TR" sz="2400" b="1" kern="1200" dirty="0" smtClean="0">
              <a:solidFill>
                <a:schemeClr val="bg1"/>
              </a:solidFill>
            </a:rPr>
            <a:t> Ticaret Heyeti Desteği</a:t>
          </a:r>
          <a:endParaRPr lang="tr-TR" sz="2400" b="1" kern="1200" dirty="0">
            <a:solidFill>
              <a:schemeClr val="bg1"/>
            </a:solidFill>
          </a:endParaRPr>
        </a:p>
      </dsp:txBody>
      <dsp:txXfrm>
        <a:off x="31655" y="4198402"/>
        <a:ext cx="6906995" cy="585138"/>
      </dsp:txXfrm>
    </dsp:sp>
    <dsp:sp modelId="{627C041B-5D9A-4911-B36A-20A29C9FD690}">
      <dsp:nvSpPr>
        <dsp:cNvPr id="0" name=""/>
        <dsp:cNvSpPr/>
      </dsp:nvSpPr>
      <dsp:spPr>
        <a:xfrm>
          <a:off x="0" y="4825658"/>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bg1"/>
              </a:solidFill>
            </a:rPr>
            <a:t>Alım Heyeti Desteği</a:t>
          </a:r>
          <a:endParaRPr lang="tr-TR" sz="2400" b="1" kern="1200" dirty="0">
            <a:solidFill>
              <a:schemeClr val="bg1"/>
            </a:solidFill>
          </a:endParaRPr>
        </a:p>
      </dsp:txBody>
      <dsp:txXfrm>
        <a:off x="31655" y="4857313"/>
        <a:ext cx="6906995" cy="5851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841" cy="497444"/>
          </a:xfrm>
          <a:prstGeom prst="rect">
            <a:avLst/>
          </a:prstGeom>
        </p:spPr>
        <p:txBody>
          <a:bodyPr vert="horz" lIns="91541" tIns="45770" rIns="91541" bIns="457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4185" y="1"/>
            <a:ext cx="2949841" cy="497444"/>
          </a:xfrm>
          <a:prstGeom prst="rect">
            <a:avLst/>
          </a:prstGeom>
        </p:spPr>
        <p:txBody>
          <a:bodyPr vert="horz" lIns="91541" tIns="45770" rIns="91541" bIns="45770" rtlCol="0"/>
          <a:lstStyle>
            <a:lvl1pPr algn="r" eaLnBrk="1" fontAlgn="auto" hangingPunct="1">
              <a:spcBef>
                <a:spcPts val="0"/>
              </a:spcBef>
              <a:spcAft>
                <a:spcPts val="0"/>
              </a:spcAft>
              <a:defRPr sz="1200">
                <a:latin typeface="+mn-lt"/>
              </a:defRPr>
            </a:lvl1pPr>
          </a:lstStyle>
          <a:p>
            <a:pPr>
              <a:defRPr/>
            </a:pPr>
            <a:fld id="{6BCC21B1-B83E-4EF8-9577-E5F741867016}" type="datetimeFigureOut">
              <a:rPr lang="en-US"/>
              <a:pPr>
                <a:defRPr/>
              </a:pPr>
              <a:t>11/5/2020</a:t>
            </a:fld>
            <a:endParaRPr lang="en-US"/>
          </a:p>
        </p:txBody>
      </p:sp>
      <p:sp>
        <p:nvSpPr>
          <p:cNvPr id="4" name="Footer Placeholder 3"/>
          <p:cNvSpPr>
            <a:spLocks noGrp="1"/>
          </p:cNvSpPr>
          <p:nvPr>
            <p:ph type="ftr" sz="quarter" idx="2"/>
          </p:nvPr>
        </p:nvSpPr>
        <p:spPr>
          <a:xfrm>
            <a:off x="2" y="9440306"/>
            <a:ext cx="2949841" cy="497444"/>
          </a:xfrm>
          <a:prstGeom prst="rect">
            <a:avLst/>
          </a:prstGeom>
        </p:spPr>
        <p:txBody>
          <a:bodyPr vert="horz" lIns="91541" tIns="45770" rIns="91541" bIns="4577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4185" y="9440306"/>
            <a:ext cx="2949841" cy="497444"/>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a:latin typeface="Calibri" pitchFamily="34" charset="0"/>
              </a:defRPr>
            </a:lvl1pPr>
          </a:lstStyle>
          <a:p>
            <a:pPr>
              <a:defRPr/>
            </a:pPr>
            <a:fld id="{9D57060F-E0D8-4EFF-AC32-D11F0D77247F}" type="slidenum">
              <a:rPr lang="en-US" altLang="tr-TR"/>
              <a:pPr>
                <a:defRPr/>
              </a:pPr>
              <a:t>‹#›</a:t>
            </a:fld>
            <a:endParaRPr lang="en-US" altLang="tr-TR"/>
          </a:p>
        </p:txBody>
      </p:sp>
    </p:spTree>
    <p:extLst>
      <p:ext uri="{BB962C8B-B14F-4D97-AF65-F5344CB8AC3E}">
        <p14:creationId xmlns:p14="http://schemas.microsoft.com/office/powerpoint/2010/main" val="413440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841" cy="497444"/>
          </a:xfrm>
          <a:prstGeom prst="rect">
            <a:avLst/>
          </a:prstGeom>
        </p:spPr>
        <p:txBody>
          <a:bodyPr vert="horz" lIns="91541" tIns="45770" rIns="91541" bIns="457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4185" y="1"/>
            <a:ext cx="2949841" cy="497444"/>
          </a:xfrm>
          <a:prstGeom prst="rect">
            <a:avLst/>
          </a:prstGeom>
        </p:spPr>
        <p:txBody>
          <a:bodyPr vert="horz" lIns="91541" tIns="45770" rIns="91541" bIns="45770" rtlCol="0"/>
          <a:lstStyle>
            <a:lvl1pPr algn="r" eaLnBrk="1" fontAlgn="auto" hangingPunct="1">
              <a:spcBef>
                <a:spcPts val="0"/>
              </a:spcBef>
              <a:spcAft>
                <a:spcPts val="0"/>
              </a:spcAft>
              <a:defRPr sz="1200">
                <a:latin typeface="+mn-lt"/>
              </a:defRPr>
            </a:lvl1pPr>
          </a:lstStyle>
          <a:p>
            <a:pPr>
              <a:defRPr/>
            </a:pPr>
            <a:fld id="{B619BDFD-6127-4491-B364-7395C7B5E7F9}" type="datetimeFigureOut">
              <a:rPr lang="en-US"/>
              <a:pPr>
                <a:defRPr/>
              </a:pPr>
              <a:t>11/5/2020</a:t>
            </a:fld>
            <a:endParaRPr lang="en-US"/>
          </a:p>
        </p:txBody>
      </p:sp>
      <p:sp>
        <p:nvSpPr>
          <p:cNvPr id="4" name="Slide Image Placeholder 3"/>
          <p:cNvSpPr>
            <a:spLocks noGrp="1" noRot="1" noChangeAspect="1"/>
          </p:cNvSpPr>
          <p:nvPr>
            <p:ph type="sldImg" idx="2"/>
          </p:nvPr>
        </p:nvSpPr>
        <p:spPr>
          <a:xfrm>
            <a:off x="917575" y="746125"/>
            <a:ext cx="4970463" cy="3727450"/>
          </a:xfrm>
          <a:prstGeom prst="rect">
            <a:avLst/>
          </a:prstGeom>
          <a:noFill/>
          <a:ln w="12700">
            <a:solidFill>
              <a:prstClr val="black"/>
            </a:solidFill>
          </a:ln>
        </p:spPr>
        <p:txBody>
          <a:bodyPr vert="horz" lIns="91541" tIns="45770" rIns="91541" bIns="45770" rtlCol="0" anchor="ctr"/>
          <a:lstStyle/>
          <a:p>
            <a:pPr lvl="0"/>
            <a:endParaRPr lang="en-US" noProof="0"/>
          </a:p>
        </p:txBody>
      </p:sp>
      <p:sp>
        <p:nvSpPr>
          <p:cNvPr id="5" name="Notes Placeholder 4"/>
          <p:cNvSpPr>
            <a:spLocks noGrp="1"/>
          </p:cNvSpPr>
          <p:nvPr>
            <p:ph type="body" sz="quarter" idx="3"/>
          </p:nvPr>
        </p:nvSpPr>
        <p:spPr>
          <a:xfrm>
            <a:off x="680246" y="4721744"/>
            <a:ext cx="5445126" cy="4472225"/>
          </a:xfrm>
          <a:prstGeom prst="rect">
            <a:avLst/>
          </a:prstGeom>
        </p:spPr>
        <p:txBody>
          <a:bodyPr vert="horz" lIns="91541" tIns="45770" rIns="91541" bIns="4577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2" y="9440306"/>
            <a:ext cx="2949841" cy="497444"/>
          </a:xfrm>
          <a:prstGeom prst="rect">
            <a:avLst/>
          </a:prstGeom>
        </p:spPr>
        <p:txBody>
          <a:bodyPr vert="horz" lIns="91541" tIns="45770" rIns="91541" bIns="457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4185" y="9440306"/>
            <a:ext cx="2949841" cy="497444"/>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a:latin typeface="Calibri" pitchFamily="34" charset="0"/>
              </a:defRPr>
            </a:lvl1pPr>
          </a:lstStyle>
          <a:p>
            <a:pPr>
              <a:defRPr/>
            </a:pPr>
            <a:fld id="{E0FE8451-306F-4C9B-A0DD-03B4AFD64E90}" type="slidenum">
              <a:rPr lang="en-US" altLang="tr-TR"/>
              <a:pPr>
                <a:defRPr/>
              </a:pPr>
              <a:t>‹#›</a:t>
            </a:fld>
            <a:endParaRPr lang="en-US" altLang="tr-TR"/>
          </a:p>
        </p:txBody>
      </p:sp>
    </p:spTree>
    <p:extLst>
      <p:ext uri="{BB962C8B-B14F-4D97-AF65-F5344CB8AC3E}">
        <p14:creationId xmlns:p14="http://schemas.microsoft.com/office/powerpoint/2010/main" val="166774097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	*»1q	0İM </a:t>
            </a:r>
            <a:r>
              <a:rPr lang="tr-TR" dirty="0" err="1"/>
              <a:t>Jbfvdsf</a:t>
            </a:r>
            <a:endParaRPr lang="tr-TR" dirty="0"/>
          </a:p>
          <a:p>
            <a:r>
              <a:rPr lang="tr-TR" dirty="0"/>
              <a:t>01 0ŞİP</a:t>
            </a:r>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a:t>
            </a:fld>
            <a:endParaRPr lang="tr-TR" altLang="tr-TR">
              <a:solidFill>
                <a:prstClr val="black"/>
              </a:solidFill>
            </a:endParaRPr>
          </a:p>
        </p:txBody>
      </p:sp>
    </p:spTree>
    <p:extLst>
      <p:ext uri="{BB962C8B-B14F-4D97-AF65-F5344CB8AC3E}">
        <p14:creationId xmlns:p14="http://schemas.microsoft.com/office/powerpoint/2010/main" val="98939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Eğitim ve Danışmanlık Faaliyetleri</a:t>
            </a:r>
          </a:p>
          <a:p>
            <a:endParaRPr lang="tr-TR" dirty="0" smtClean="0"/>
          </a:p>
          <a:p>
            <a:pPr marL="233566" indent="-233566">
              <a:buAutoNum type="arabicPeriod"/>
            </a:pPr>
            <a:r>
              <a:rPr lang="tr-TR" dirty="0" smtClean="0"/>
              <a:t>İşbirliği Kuruluşu, ihtiyaç analizi sonuçlarını da göz önünde bulundurarak; Bakanlığımıza</a:t>
            </a:r>
            <a:r>
              <a:rPr lang="tr-TR" baseline="0" dirty="0" smtClean="0"/>
              <a:t> </a:t>
            </a:r>
            <a:r>
              <a:rPr lang="tr-TR" dirty="0" smtClean="0"/>
              <a:t>eğitim faaliyeti ve/veya danışmanlık faaliyeti başvurusunda bulunabilir.</a:t>
            </a:r>
          </a:p>
          <a:p>
            <a:pPr marL="233566" indent="-233566">
              <a:buAutoNum type="arabicPeriod"/>
            </a:pPr>
            <a:r>
              <a:rPr lang="tr-TR" dirty="0" smtClean="0"/>
              <a:t>Eğitim ve/veya danışmanlık faaliyetleri, </a:t>
            </a:r>
            <a:r>
              <a:rPr lang="tr-TR" dirty="0" err="1" smtClean="0"/>
              <a:t>slaytımızda</a:t>
            </a:r>
            <a:r>
              <a:rPr lang="tr-TR" dirty="0" smtClean="0"/>
              <a:t> yer alan konularda olabileceği gibi, Bakanlığımızca uygun görülen sektöre özgü diğer konularda da olabilir. </a:t>
            </a:r>
          </a:p>
          <a:p>
            <a:pPr marL="233566" indent="-233566">
              <a:buAutoNum type="arabicPeriod"/>
            </a:pPr>
            <a:r>
              <a:rPr lang="tr-TR" dirty="0" smtClean="0"/>
              <a:t>Proje bazlı eğitim ve/veya danışmanlık faaliyetleri çerçevesinde «eğitim/danışmanlık hizmeti bedeli» ve «faaliyet organizasyonuna ilişkin giderler (Salon kirası, afiş-broşür bedeli, tercümanlık hizmeti)» desteklenir.</a:t>
            </a:r>
          </a:p>
          <a:p>
            <a:pPr marL="233566" indent="-233566">
              <a:buAutoNum type="arabicPeriod"/>
            </a:pPr>
            <a:r>
              <a:rPr lang="tr-TR" dirty="0" smtClean="0"/>
              <a:t>Anılan giderlerin en fazla % 75’i proje bazında 400.000 ABD Dolarına kadar desteklenir. </a:t>
            </a:r>
          </a:p>
          <a:p>
            <a:pPr marL="233566" indent="-233566">
              <a:spcBef>
                <a:spcPct val="0"/>
              </a:spcBef>
              <a:buAutoNum type="arabicPeriod"/>
            </a:pP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10</a:t>
            </a:fld>
            <a:endParaRPr lang="tr-TR" sz="1200">
              <a:solidFill>
                <a:prstClr val="black"/>
              </a:solidFill>
            </a:endParaRPr>
          </a:p>
        </p:txBody>
      </p:sp>
    </p:spTree>
    <p:extLst>
      <p:ext uri="{BB962C8B-B14F-4D97-AF65-F5344CB8AC3E}">
        <p14:creationId xmlns:p14="http://schemas.microsoft.com/office/powerpoint/2010/main" val="257777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4264">
              <a:defRPr/>
            </a:pPr>
            <a:r>
              <a:rPr lang="tr-TR" b="1" dirty="0" smtClean="0"/>
              <a:t>Küme Tanıtım Faaliyetleri</a:t>
            </a:r>
          </a:p>
          <a:p>
            <a:pPr defTabSz="934264">
              <a:defRPr/>
            </a:pPr>
            <a:endParaRPr lang="tr-TR" dirty="0" smtClean="0"/>
          </a:p>
          <a:p>
            <a:pPr marL="228851" indent="-228851" defTabSz="934264">
              <a:buFontTx/>
              <a:buAutoNum type="arabicPeriod"/>
              <a:defRPr/>
            </a:pPr>
            <a:r>
              <a:rPr lang="tr-TR" dirty="0" smtClean="0"/>
              <a:t>İşbirliği Kuruluşu, ihtiyaç analizi sonuçlarını da göz önünde bulundurarak, küme tanıtım faaliyeti başvurularını Bakanlığımıza yapmaktadır. </a:t>
            </a:r>
          </a:p>
          <a:p>
            <a:pPr marL="228851" indent="-228851" defTabSz="934264">
              <a:buFontTx/>
              <a:buAutoNum type="arabicPeriod"/>
              <a:defRPr/>
            </a:pPr>
            <a:r>
              <a:rPr lang="tr-TR" dirty="0" smtClean="0"/>
              <a:t>UR-GE Projeleri kapsamında «kümenin yurt dışında tanıtımına ilişkin giderler» ile «söz konusu faaliyetlerin organizasyonuna ilişkin </a:t>
            </a:r>
            <a:r>
              <a:rPr lang="tr-TR" dirty="0" err="1" smtClean="0"/>
              <a:t>giderler»in</a:t>
            </a:r>
            <a:r>
              <a:rPr lang="tr-TR" dirty="0" smtClean="0"/>
              <a:t> de, en fazla % 75’i, proje bazında 400.000 ABD Dolarına kadar desteklenmektedir.</a:t>
            </a:r>
          </a:p>
          <a:p>
            <a:pPr marL="233566" indent="-233566" defTabSz="934264">
              <a:buFontTx/>
              <a:buAutoNum type="arabicPeriod"/>
              <a:defRPr/>
            </a:pPr>
            <a:r>
              <a:rPr lang="tr-TR" dirty="0" smtClean="0"/>
              <a:t>Kümenin tanıtımına ilişkin; a) Küme web sitesi tasarımı, b) Küme tanıtım broşür/kitapçığı tasarım ve basımı, c) Yazılı ve görsel basında çıkan küme tanıtımları, d) Küme tanıtım filmi hazırlanması</a:t>
            </a:r>
            <a:r>
              <a:rPr lang="tr-TR" baseline="0" dirty="0" smtClean="0"/>
              <a:t> ve </a:t>
            </a:r>
            <a:r>
              <a:rPr lang="tr-TR" dirty="0" smtClean="0"/>
              <a:t>e) Küme logosunun tasarlanmasına</a:t>
            </a:r>
            <a:r>
              <a:rPr lang="tr-TR" baseline="0" dirty="0" smtClean="0"/>
              <a:t> ilişkin</a:t>
            </a:r>
            <a:r>
              <a:rPr lang="tr-TR" dirty="0" smtClean="0"/>
              <a:t> giderler desteklenmektedir. </a:t>
            </a:r>
          </a:p>
          <a:p>
            <a:pPr marL="233566" indent="-233566" defTabSz="934264">
              <a:buFontTx/>
              <a:buAutoNum type="arabicPeriod"/>
              <a:defRPr/>
            </a:pPr>
            <a:r>
              <a:rPr lang="tr-TR" dirty="0" smtClean="0"/>
              <a:t>Yalnızca Türkçe ve/veya yurtiçine yönelik yapılan tanıtım desteklenmez. (Tanıtımlar yabancı dilde veya yabancı dilde ve Türkçe yapılmalıdır. Tanıtımlar yurt dışına yönelik veya hem yurt içine, hem yurt dışına yönelik yapılmalıdır; sadece yurt içine yönelik yapılamaz.)</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11</a:t>
            </a:fld>
            <a:endParaRPr lang="en-US" altLang="tr-TR"/>
          </a:p>
        </p:txBody>
      </p:sp>
    </p:spTree>
    <p:extLst>
      <p:ext uri="{BB962C8B-B14F-4D97-AF65-F5344CB8AC3E}">
        <p14:creationId xmlns:p14="http://schemas.microsoft.com/office/powerpoint/2010/main" val="268029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Yurtdışı Pazarlama Faaliyetleri </a:t>
            </a:r>
          </a:p>
          <a:p>
            <a:endParaRPr lang="tr-TR" dirty="0" smtClean="0"/>
          </a:p>
          <a:p>
            <a:pPr marL="228851" indent="-228851">
              <a:buAutoNum type="arabicPeriod"/>
            </a:pPr>
            <a:r>
              <a:rPr lang="tr-TR" dirty="0" smtClean="0"/>
              <a:t>UR-GE Projeleri kapsamında ihtiyaç analizi ile eğitim ve/veya danışmanlık faaliyetlerine katılan şirketlere yönelik olarak İşbirliği Kuruluşunca, Bakanlığımız koordinasyonunda yurt dışı pazarlama faaliyeti düzenlenebilmektedir. </a:t>
            </a:r>
          </a:p>
          <a:p>
            <a:pPr marL="228851" indent="-228851">
              <a:buAutoNum type="arabicPeriod"/>
            </a:pPr>
            <a:r>
              <a:rPr lang="tr-TR" dirty="0" smtClean="0"/>
              <a:t>Yurt dışı pazarlama faaliyetinden kast ettiğimiz, İşbirliği Kuruluşu önderliğinde şirketlerimiz tarafından gerçekleştirilen «ortak pazar araştırmaları, küme tanıtım faaliyetleri, yurt dışı fuar ziyaretleri, eşleştirme (B2B) faaliyetleri ve kurum/kuruluş </a:t>
            </a:r>
            <a:r>
              <a:rPr lang="tr-TR" dirty="0" err="1" smtClean="0"/>
              <a:t>ziyaretleri»dir</a:t>
            </a:r>
            <a:r>
              <a:rPr lang="tr-TR" dirty="0" smtClean="0"/>
              <a:t>.</a:t>
            </a:r>
          </a:p>
          <a:p>
            <a:pPr marL="228851" indent="-228851">
              <a:buAutoNum type="arabicPeriod"/>
            </a:pPr>
            <a:r>
              <a:rPr lang="tr-TR" dirty="0" smtClean="0"/>
              <a:t>İşbirliği Kuruluşları, </a:t>
            </a:r>
            <a:r>
              <a:rPr lang="tr-TR" b="1" dirty="0" smtClean="0"/>
              <a:t>yurt dışı</a:t>
            </a:r>
            <a:r>
              <a:rPr lang="tr-TR" dirty="0" smtClean="0"/>
              <a:t> </a:t>
            </a:r>
            <a:r>
              <a:rPr lang="tr-TR" b="1" dirty="0"/>
              <a:t>pazarlama faaliyetleri kapsamında fuar katılımını sadece 1 defa ve fuar ziyareti şeklinde gerçekleştirebilirler. </a:t>
            </a:r>
          </a:p>
          <a:p>
            <a:pPr marL="233566" indent="-233566" defTabSz="915406" eaLnBrk="1" fontAlgn="auto" hangingPunct="1">
              <a:spcBef>
                <a:spcPts val="0"/>
              </a:spcBef>
              <a:spcAft>
                <a:spcPts val="0"/>
              </a:spcAft>
              <a:buFontTx/>
              <a:buAutoNum type="arabicPeriod"/>
              <a:defRPr/>
            </a:pPr>
            <a:r>
              <a:rPr lang="tr-TR" dirty="0" smtClean="0"/>
              <a:t>Yurt dışı pazarlama faaliyetleri kapsamında gerçekleştirilecek olan bahse konu faaliyetlerin her biri için destek kapsamında olan süre, yol hariç en fazla 10 (on) gündür. </a:t>
            </a:r>
          </a:p>
          <a:p>
            <a:pPr marL="233566" indent="-233566">
              <a:buAutoNum type="arabicPeriod"/>
            </a:pPr>
            <a:endParaRPr lang="tr-TR" dirty="0" smtClean="0"/>
          </a:p>
          <a:p>
            <a:pPr marL="233566" indent="-233566">
              <a:buAutoNum type="arabicPeriod"/>
            </a:pP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12</a:t>
            </a:fld>
            <a:endParaRPr lang="tr-TR" sz="1200">
              <a:solidFill>
                <a:prstClr val="black"/>
              </a:solidFill>
            </a:endParaRPr>
          </a:p>
        </p:txBody>
      </p:sp>
    </p:spTree>
    <p:extLst>
      <p:ext uri="{BB962C8B-B14F-4D97-AF65-F5344CB8AC3E}">
        <p14:creationId xmlns:p14="http://schemas.microsoft.com/office/powerpoint/2010/main" val="1432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3566" indent="-233566" defTabSz="934264">
              <a:spcBef>
                <a:spcPct val="0"/>
              </a:spcBef>
              <a:buFontTx/>
              <a:buAutoNum type="arabicPeriod"/>
              <a:defRPr/>
            </a:pPr>
            <a:r>
              <a:rPr lang="tr-TR" dirty="0" smtClean="0"/>
              <a:t>İşbirliği Kuruluşunca düzenlenen 10 adet yurt dışı pazarlama faaliyeti için her bir faaliyet başına 150.000 ABD Dolarına kadar,</a:t>
            </a:r>
            <a:r>
              <a:rPr lang="tr-TR" baseline="0" dirty="0" smtClean="0"/>
              <a:t> «ulaşım, konaklama, tanıtım ve organizasyon»</a:t>
            </a:r>
            <a:r>
              <a:rPr lang="tr-TR" dirty="0" smtClean="0"/>
              <a:t> giderlerinin en fazla % 75’i desteklenmektedir.</a:t>
            </a:r>
          </a:p>
          <a:p>
            <a:pPr eaLnBrk="1" hangingPunct="1">
              <a:spcBef>
                <a:spcPct val="0"/>
              </a:spcBef>
            </a:pPr>
            <a:endParaRPr lang="tr-TR" dirty="0" smtClean="0"/>
          </a:p>
          <a:p>
            <a:pPr eaLnBrk="1" hangingPunct="1">
              <a:spcBef>
                <a:spcPct val="0"/>
              </a:spcBef>
            </a:pPr>
            <a:r>
              <a:rPr lang="tr-TR" dirty="0" smtClean="0"/>
              <a:t>a) Ulaşım: Bir şirket/İşbirliği Kuruluşundan en fazla 2 kişinin</a:t>
            </a:r>
            <a:r>
              <a:rPr lang="tr-TR" baseline="0" dirty="0" smtClean="0"/>
              <a:t> </a:t>
            </a:r>
            <a:r>
              <a:rPr lang="tr-TR" dirty="0" smtClean="0"/>
              <a:t>uluslararası ve/veya şehirlerarası ulaşımda kullanılan ekonomi sınıfı uçak, tren, gemi, otobüs bileti ile toplu taşımaya yönelik araç kiralama giderleri, </a:t>
            </a:r>
          </a:p>
          <a:p>
            <a:pPr eaLnBrk="1" hangingPunct="1">
              <a:spcBef>
                <a:spcPct val="0"/>
              </a:spcBef>
            </a:pPr>
            <a:endParaRPr lang="tr-TR" dirty="0" smtClean="0"/>
          </a:p>
          <a:p>
            <a:pPr eaLnBrk="1" hangingPunct="1">
              <a:spcBef>
                <a:spcPct val="0"/>
              </a:spcBef>
            </a:pPr>
            <a:r>
              <a:rPr lang="tr-TR" dirty="0" smtClean="0"/>
              <a:t>b) Konaklama: Bir şirket/İşbirliği Kuruluşundan en fazla 2 kişinin, kişi başına günlük 300 ABD Dolarına kadar oda ve kahvaltı giderleri, </a:t>
            </a:r>
          </a:p>
          <a:p>
            <a:pPr eaLnBrk="1" hangingPunct="1">
              <a:spcBef>
                <a:spcPct val="0"/>
              </a:spcBef>
            </a:pPr>
            <a:endParaRPr lang="tr-TR" dirty="0" smtClean="0"/>
          </a:p>
          <a:p>
            <a:pPr eaLnBrk="1" hangingPunct="1">
              <a:spcBef>
                <a:spcPct val="0"/>
              </a:spcBef>
            </a:pPr>
            <a:r>
              <a:rPr lang="tr-TR" dirty="0" smtClean="0"/>
              <a:t>c) Tanıtım ve Organizasyon Giderleri: </a:t>
            </a:r>
          </a:p>
          <a:p>
            <a:pPr marL="175174" indent="-175174">
              <a:spcBef>
                <a:spcPct val="0"/>
              </a:spcBef>
              <a:buFontTx/>
              <a:buChar char="-"/>
            </a:pPr>
            <a:r>
              <a:rPr lang="tr-TR" dirty="0" smtClean="0"/>
              <a:t>Tercümanlık gideri, </a:t>
            </a:r>
          </a:p>
          <a:p>
            <a:pPr marL="175174" indent="-175174">
              <a:spcBef>
                <a:spcPct val="0"/>
              </a:spcBef>
              <a:buFontTx/>
              <a:buChar char="-"/>
            </a:pPr>
            <a:r>
              <a:rPr lang="tr-TR" dirty="0" smtClean="0"/>
              <a:t>Seminer, konferans, toplantı ve ikili görüşmelerin yapıldığı yerlerin kiralama giderleri, </a:t>
            </a:r>
          </a:p>
          <a:p>
            <a:pPr marL="175174" indent="-175174">
              <a:spcBef>
                <a:spcPct val="0"/>
              </a:spcBef>
              <a:buFontTx/>
              <a:buChar char="-"/>
            </a:pPr>
            <a:r>
              <a:rPr lang="tr-TR" dirty="0" smtClean="0"/>
              <a:t>Fuar ziyaretine ilişkin giderler, </a:t>
            </a:r>
          </a:p>
          <a:p>
            <a:pPr marL="175174" indent="-175174">
              <a:spcBef>
                <a:spcPct val="0"/>
              </a:spcBef>
              <a:buFontTx/>
              <a:buChar char="-"/>
            </a:pPr>
            <a:r>
              <a:rPr lang="tr-TR" dirty="0" smtClean="0"/>
              <a:t>Görsel ve yazılı tanıtım giderleri, </a:t>
            </a:r>
          </a:p>
          <a:p>
            <a:pPr marL="175174" indent="-175174">
              <a:spcBef>
                <a:spcPct val="0"/>
              </a:spcBef>
              <a:buFontTx/>
              <a:buChar char="-"/>
            </a:pPr>
            <a:r>
              <a:rPr lang="tr-TR" dirty="0" smtClean="0"/>
              <a:t>Halkla ilişkiler hizmeti gideri, </a:t>
            </a:r>
          </a:p>
          <a:p>
            <a:pPr marL="175174" indent="-175174">
              <a:spcBef>
                <a:spcPct val="0"/>
              </a:spcBef>
              <a:buFontTx/>
              <a:buChar char="-"/>
            </a:pPr>
            <a:r>
              <a:rPr lang="tr-TR" dirty="0" smtClean="0"/>
              <a:t>Sergilenecek ürünlerin nakliye giderleri (sigorta, vergi, resim, harç, gümrük hizmet bedeli, gümrük komisyonu, gümrük teminat bedeli hariç).</a:t>
            </a:r>
          </a:p>
          <a:p>
            <a:pPr marL="175174" indent="-175174">
              <a:spcBef>
                <a:spcPct val="0"/>
              </a:spcBef>
              <a:buFontTx/>
              <a:buChar char="-"/>
            </a:pPr>
            <a:endParaRPr lang="tr-TR" dirty="0" smtClean="0"/>
          </a:p>
          <a:p>
            <a:pPr>
              <a:spcBef>
                <a:spcPct val="0"/>
              </a:spcBef>
            </a:pPr>
            <a:r>
              <a:rPr lang="tr-TR" dirty="0" smtClean="0"/>
              <a:t>2. İşbirliği Kuruluşu, yurt dışı pazarlama faaliyetinin koordinasyonunu</a:t>
            </a:r>
            <a:r>
              <a:rPr lang="tr-TR" baseline="0" dirty="0" smtClean="0"/>
              <a:t> sağlamak üzere ön heyet düzenleyebilir.</a:t>
            </a:r>
          </a:p>
          <a:p>
            <a:pPr>
              <a:spcBef>
                <a:spcPct val="0"/>
              </a:spcBef>
            </a:pPr>
            <a:endParaRPr lang="tr-TR" baseline="0" dirty="0" smtClean="0"/>
          </a:p>
          <a:p>
            <a:pPr>
              <a:spcBef>
                <a:spcPct val="0"/>
              </a:spcBef>
            </a:pPr>
            <a:r>
              <a:rPr lang="tr-TR" baseline="0" dirty="0" smtClean="0"/>
              <a:t>3. Ön heyet kapsamında yurt dışında görevlendirilen, İşbirliği Kuruluşu çalışanı/proje katılımcısı şirket ortağı/çalışanı 2 kişiye ait ulaşım ve konaklama giderleri de yukarıda yer alan limitler dahilinde desteklenir. </a:t>
            </a:r>
            <a:endParaRPr lang="tr-TR" b="1"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13</a:t>
            </a:fld>
            <a:endParaRPr lang="tr-TR" sz="1200">
              <a:solidFill>
                <a:prstClr val="black"/>
              </a:solidFill>
            </a:endParaRPr>
          </a:p>
        </p:txBody>
      </p:sp>
    </p:spTree>
    <p:extLst>
      <p:ext uri="{BB962C8B-B14F-4D97-AF65-F5344CB8AC3E}">
        <p14:creationId xmlns:p14="http://schemas.microsoft.com/office/powerpoint/2010/main" val="193785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4264">
              <a:spcBef>
                <a:spcPct val="0"/>
              </a:spcBef>
              <a:defRPr/>
            </a:pPr>
            <a:r>
              <a:rPr lang="tr-TR" b="1" dirty="0" smtClean="0"/>
              <a:t>Alım Heyeti Faaliyetleri</a:t>
            </a:r>
          </a:p>
          <a:p>
            <a:pPr marL="233566" indent="-233566" defTabSz="934264">
              <a:spcBef>
                <a:spcPct val="0"/>
              </a:spcBef>
              <a:buFontTx/>
              <a:buAutoNum type="arabicPeriod"/>
              <a:defRPr/>
            </a:pPr>
            <a:endParaRPr lang="tr-TR" b="1" dirty="0" smtClean="0"/>
          </a:p>
          <a:p>
            <a:pPr marL="233566" indent="-233566" defTabSz="934264">
              <a:spcBef>
                <a:spcPct val="0"/>
              </a:spcBef>
              <a:buFontTx/>
              <a:buAutoNum type="arabicPeriod"/>
              <a:defRPr/>
            </a:pPr>
            <a:r>
              <a:rPr lang="tr-TR" dirty="0" smtClean="0"/>
              <a:t>UR-GE Projeleri kapsamında ihtiyaç analizi</a:t>
            </a:r>
            <a:r>
              <a:rPr lang="tr-TR" baseline="0" dirty="0" smtClean="0"/>
              <a:t> ile </a:t>
            </a:r>
            <a:r>
              <a:rPr lang="tr-TR" dirty="0" smtClean="0"/>
              <a:t>eğitim ve/veya danışmanlık faaliyetlerine katılan şirketlere yönelik olarak İşbirliği Kuruluşunca, Bakanlığımız koordinasyonunda alım heyeti faaliyeti düzenlenebilmektedir. </a:t>
            </a:r>
          </a:p>
          <a:p>
            <a:pPr marL="233566" indent="-233566" defTabSz="934264">
              <a:spcBef>
                <a:spcPct val="0"/>
              </a:spcBef>
              <a:buFontTx/>
              <a:buAutoNum type="arabicPeriod"/>
              <a:defRPr/>
            </a:pPr>
            <a:r>
              <a:rPr lang="tr-TR" dirty="0" smtClean="0"/>
              <a:t>İşbirliği Kuruluşu, alım heyeti faaliyeti için başvurusunu Bakanlığımıza yapar. </a:t>
            </a:r>
          </a:p>
          <a:p>
            <a:pPr marL="233566" indent="-233566" defTabSz="934264">
              <a:spcBef>
                <a:spcPct val="0"/>
              </a:spcBef>
              <a:buFontTx/>
              <a:buAutoNum type="arabicPeriod"/>
              <a:defRPr/>
            </a:pPr>
            <a:r>
              <a:rPr lang="tr-TR" dirty="0" smtClean="0"/>
              <a:t>Alım heyetinden kastımız, ülkemize davet edilen yabancı şirket/kuruluş temsilcilerinin, UR-GE projesi kapsamında yer alan şirketlerimizle</a:t>
            </a:r>
            <a:r>
              <a:rPr lang="tr-TR" baseline="0" dirty="0" smtClean="0"/>
              <a:t> ikili iş görüşmeleri gerçekleştirmeleri, tesis ve meslek kuruluşu ziyaretlerinde bulunmalarıdır.</a:t>
            </a:r>
            <a:endParaRPr lang="tr-TR" dirty="0" smtClean="0"/>
          </a:p>
          <a:p>
            <a:pPr marL="233566" indent="-233566" defTabSz="915406" eaLnBrk="1" fontAlgn="auto" hangingPunct="1">
              <a:spcBef>
                <a:spcPts val="0"/>
              </a:spcBef>
              <a:spcAft>
                <a:spcPts val="0"/>
              </a:spcAft>
              <a:buFontTx/>
              <a:buAutoNum type="arabicPeriod"/>
              <a:defRPr/>
            </a:pPr>
            <a:r>
              <a:rPr lang="tr-TR" dirty="0"/>
              <a:t>İşbirliği Kuruluşunca bir UR-GE projesi süresince en fazla 10 adet alım heyeti faaliyeti düzenlenebilir.</a:t>
            </a:r>
            <a:endParaRPr lang="tr-TR" dirty="0" smtClean="0"/>
          </a:p>
          <a:p>
            <a:pPr marL="233566" indent="-233566" defTabSz="934264">
              <a:spcBef>
                <a:spcPct val="0"/>
              </a:spcBef>
              <a:buFontTx/>
              <a:buAutoNum type="arabicPeriod"/>
              <a:defRPr/>
            </a:pPr>
            <a:r>
              <a:rPr lang="tr-TR" dirty="0" smtClean="0"/>
              <a:t>Alım heyeti faaliyeti için destek kapsamında olan süre, yol hariç en fazla 10 (on) gündür. </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14</a:t>
            </a:fld>
            <a:endParaRPr lang="tr-TR" sz="1200">
              <a:solidFill>
                <a:prstClr val="black"/>
              </a:solidFill>
            </a:endParaRPr>
          </a:p>
        </p:txBody>
      </p:sp>
    </p:spTree>
    <p:extLst>
      <p:ext uri="{BB962C8B-B14F-4D97-AF65-F5344CB8AC3E}">
        <p14:creationId xmlns:p14="http://schemas.microsoft.com/office/powerpoint/2010/main" val="22887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3566" indent="-233566" defTabSz="934264">
              <a:spcBef>
                <a:spcPct val="0"/>
              </a:spcBef>
              <a:buFontTx/>
              <a:buAutoNum type="arabicPeriod"/>
              <a:defRPr/>
            </a:pPr>
            <a:r>
              <a:rPr lang="tr-TR" dirty="0" smtClean="0"/>
              <a:t>İşbirliği Kuruluşunca düzenlenen 10 adet alım heyeti faaliyeti için, her bir faaliyet bazında 100.000 ABD Dolarına kadar, </a:t>
            </a:r>
            <a:r>
              <a:rPr lang="tr-TR" baseline="0" dirty="0" smtClean="0"/>
              <a:t>«ulaşım, konaklama ve tanıtım ve organizasyon»</a:t>
            </a:r>
            <a:r>
              <a:rPr lang="tr-TR" dirty="0" smtClean="0"/>
              <a:t> giderlerinin en fazla % 75’i desteklenmektedir.</a:t>
            </a:r>
          </a:p>
          <a:p>
            <a:pPr defTabSz="934264">
              <a:spcBef>
                <a:spcPct val="0"/>
              </a:spcBef>
              <a:defRPr/>
            </a:pPr>
            <a:endParaRPr lang="tr-TR" dirty="0" smtClean="0"/>
          </a:p>
          <a:p>
            <a:pPr marL="233566" indent="-233566" defTabSz="934264">
              <a:spcBef>
                <a:spcPct val="0"/>
              </a:spcBef>
              <a:buFontTx/>
              <a:buAutoNum type="alphaLcParenR"/>
              <a:defRPr/>
            </a:pPr>
            <a:r>
              <a:rPr lang="tr-TR" dirty="0" smtClean="0"/>
              <a:t>Ulaşım: Bir davetli yabancı şirket/kuruluştan en fazla 2 kişinin uluslararası ve/veya şehirlerarası ulaşımda kullanılan ekonomi sınıfı uçak, tren, gemi, otobüs bileti ile toplu taşımaya yönelik araç kiralama giderleri, </a:t>
            </a:r>
          </a:p>
          <a:p>
            <a:pPr marL="233566" indent="-233566" defTabSz="934264">
              <a:spcBef>
                <a:spcPct val="0"/>
              </a:spcBef>
              <a:buFontTx/>
              <a:buAutoNum type="alphaLcParenR"/>
              <a:defRPr/>
            </a:pPr>
            <a:r>
              <a:rPr lang="tr-TR" dirty="0" smtClean="0"/>
              <a:t>Konaklama: Bir davetli yabancı şirket/kuruluştan en fazla 2 kişinin, kişi başına günlük 300 ABD Dolarına kadar oda ve kahvaltı giderleri, </a:t>
            </a:r>
          </a:p>
          <a:p>
            <a:pPr marL="233566" indent="-233566" defTabSz="934264">
              <a:spcBef>
                <a:spcPct val="0"/>
              </a:spcBef>
              <a:buFontTx/>
              <a:buAutoNum type="alphaLcParenR"/>
              <a:defRPr/>
            </a:pPr>
            <a:r>
              <a:rPr lang="tr-TR" dirty="0" smtClean="0"/>
              <a:t>Tanıtım ve Organizasyon Giderleri: </a:t>
            </a:r>
          </a:p>
          <a:p>
            <a:pPr defTabSz="934264">
              <a:spcBef>
                <a:spcPct val="0"/>
              </a:spcBef>
              <a:defRPr/>
            </a:pPr>
            <a:endParaRPr lang="tr-TR" dirty="0" smtClean="0"/>
          </a:p>
          <a:p>
            <a:pPr marL="175174" indent="-175174" defTabSz="934264">
              <a:spcBef>
                <a:spcPct val="0"/>
              </a:spcBef>
              <a:buFontTx/>
              <a:buChar char="-"/>
              <a:defRPr/>
            </a:pPr>
            <a:r>
              <a:rPr lang="tr-TR" dirty="0" smtClean="0"/>
              <a:t>Tercümanlık gideri, </a:t>
            </a:r>
          </a:p>
          <a:p>
            <a:pPr marL="175174" indent="-175174" defTabSz="934264">
              <a:spcBef>
                <a:spcPct val="0"/>
              </a:spcBef>
              <a:buFontTx/>
              <a:buChar char="-"/>
              <a:defRPr/>
            </a:pPr>
            <a:r>
              <a:rPr lang="tr-TR" dirty="0" smtClean="0"/>
              <a:t>Seminer, konferans, toplantı ve ikili görüşmelerin yapıldığı yerlerin kiralama giderleri, </a:t>
            </a:r>
          </a:p>
          <a:p>
            <a:pPr marL="175174" indent="-175174" defTabSz="934264">
              <a:spcBef>
                <a:spcPct val="0"/>
              </a:spcBef>
              <a:buFontTx/>
              <a:buChar char="-"/>
              <a:defRPr/>
            </a:pPr>
            <a:r>
              <a:rPr lang="tr-TR" dirty="0" smtClean="0"/>
              <a:t>Fuar ziyaretine ilişkin giderler, </a:t>
            </a:r>
          </a:p>
          <a:p>
            <a:pPr marL="175174" indent="-175174" defTabSz="934264">
              <a:spcBef>
                <a:spcPct val="0"/>
              </a:spcBef>
              <a:buFontTx/>
              <a:buChar char="-"/>
              <a:defRPr/>
            </a:pPr>
            <a:r>
              <a:rPr lang="tr-TR" dirty="0" smtClean="0"/>
              <a:t>Görsel ve yazılı tanıtım giderleri, </a:t>
            </a:r>
          </a:p>
          <a:p>
            <a:pPr marL="175174" indent="-175174" defTabSz="934264">
              <a:spcBef>
                <a:spcPct val="0"/>
              </a:spcBef>
              <a:buFontTx/>
              <a:buChar char="-"/>
              <a:defRPr/>
            </a:pPr>
            <a:r>
              <a:rPr lang="tr-TR" dirty="0" smtClean="0"/>
              <a:t>Halkla ilişkiler hizmeti gideri, </a:t>
            </a:r>
          </a:p>
          <a:p>
            <a:pPr marL="175174" indent="-175174" defTabSz="934264">
              <a:spcBef>
                <a:spcPct val="0"/>
              </a:spcBef>
              <a:buFontTx/>
              <a:buChar char="-"/>
              <a:defRPr/>
            </a:pPr>
            <a:r>
              <a:rPr lang="tr-TR" dirty="0" smtClean="0"/>
              <a:t>Sergilenecek ürünlerin nakliye giderleri (sigorta, vergi, resim, harç, gümrük hizmet bedeli, gümrük komisyonu, gümrük teminat bedeli hariç). </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15</a:t>
            </a:fld>
            <a:endParaRPr lang="tr-TR" sz="1200">
              <a:solidFill>
                <a:prstClr val="black"/>
              </a:solidFill>
            </a:endParaRPr>
          </a:p>
        </p:txBody>
      </p:sp>
    </p:spTree>
    <p:extLst>
      <p:ext uri="{BB962C8B-B14F-4D97-AF65-F5344CB8AC3E}">
        <p14:creationId xmlns:p14="http://schemas.microsoft.com/office/powerpoint/2010/main" val="320222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Şirketler İçin Bireysel Danışmanlık Faaliyeti</a:t>
            </a:r>
          </a:p>
          <a:p>
            <a:endParaRPr lang="tr-TR" dirty="0"/>
          </a:p>
          <a:p>
            <a:pPr marL="343277" indent="-343277">
              <a:buAutoNum type="arabicPeriod"/>
            </a:pPr>
            <a:r>
              <a:rPr lang="tr-TR" dirty="0"/>
              <a:t>İhtiyaç analizi, eğitim ve/veya danışmanlık faaliyetleri ile yurt dışı pazarlama ve alım heyeti faaliyetlerine katılan şirketler, Bakanlığımızca uygun görülen konularda proje bazlı bireysel danışmanlık hizmeti alabilmektedirler. </a:t>
            </a:r>
          </a:p>
          <a:p>
            <a:pPr marL="343277" indent="-343277">
              <a:buAutoNum type="arabicPeriod"/>
            </a:pPr>
            <a:r>
              <a:rPr lang="tr-TR" dirty="0"/>
              <a:t>Proje bazlı bireysel danışmanlık programı başvuruları, proje bitiminden itibaren en geç 6 ay içerisinde Bakanlığımıza yapılır. </a:t>
            </a:r>
          </a:p>
          <a:p>
            <a:pPr marL="343277" indent="-343277">
              <a:buAutoNum type="arabicPeriod"/>
            </a:pPr>
            <a:r>
              <a:rPr lang="tr-TR" dirty="0"/>
              <a:t>Bakanlığımız, bireysel danışmanlık programına ilişkin başvuruyu, danışmanlık hizmetinin içeriği, danışman, fiyat, süre ve maliyet açısından değerlendirerek sonuçlandırır.</a:t>
            </a:r>
          </a:p>
          <a:p>
            <a:pPr marL="343277" indent="-343277">
              <a:buAutoNum type="arabicPeriod"/>
            </a:pPr>
            <a:r>
              <a:rPr lang="tr-TR" dirty="0"/>
              <a:t>Bireysel danışmanlık faaliyetinin konusu, slaytta yer alan konularda olabileceği gibi, Bakanlığımızca uygun görülen, firma ihtiyaçlarına özgü diğer konularda da olabilir.</a:t>
            </a:r>
          </a:p>
          <a:p>
            <a:pPr marL="343277" indent="-343277">
              <a:buAutoNum type="arabicPeriod"/>
            </a:pPr>
            <a:r>
              <a:rPr lang="tr-TR" dirty="0"/>
              <a:t>Bu çerçevede, proje bitimini müteakip, şirketlerin yıllık 50.000 ABD Dolarına kadar 3 yıl alacakları danışmanlık hizmetlerine ilişkin giderleri % 70 oranında desteklenmektedir. </a:t>
            </a:r>
          </a:p>
          <a:p>
            <a:pPr marL="343277" indent="-343277">
              <a:buAutoNum type="arabicPeriod"/>
            </a:pPr>
            <a:r>
              <a:rPr lang="tr-TR" dirty="0"/>
              <a:t>Bu kapsamda gerçekleştirilen danışmanlık hizmetlerinin Bakanlığımızca uygun görülen danışmanlardan veya en az doktor unvanına sahip kişilerden alınması gerekir. Doktor unvanına sahip kişilerin danışmanlık yapacağı konuda akademik bir çalışmasının bulunması gerekir.</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16</a:t>
            </a:fld>
            <a:endParaRPr lang="tr-TR" sz="1200">
              <a:solidFill>
                <a:prstClr val="black"/>
              </a:solidFill>
            </a:endParaRPr>
          </a:p>
        </p:txBody>
      </p:sp>
    </p:spTree>
    <p:extLst>
      <p:ext uri="{BB962C8B-B14F-4D97-AF65-F5344CB8AC3E}">
        <p14:creationId xmlns:p14="http://schemas.microsoft.com/office/powerpoint/2010/main" val="23590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6083" name="Not Yer Tutucusu 2"/>
          <p:cNvSpPr>
            <a:spLocks noGrp="1"/>
          </p:cNvSpPr>
          <p:nvPr>
            <p:ph type="body" idx="1"/>
          </p:nvPr>
        </p:nvSpPr>
        <p:spPr bwMode="auto">
          <a:extLst/>
        </p:spPr>
        <p:txBody>
          <a:bodyPr wrap="square" numCol="1" anchor="t" anchorCtr="0" compatLnSpc="1">
            <a:prstTxWarp prst="textNoShape">
              <a:avLst/>
            </a:prstTxWarp>
          </a:bodyPr>
          <a:lstStyle/>
          <a:p>
            <a:pPr>
              <a:defRPr/>
            </a:pPr>
            <a:r>
              <a:rPr lang="tr-TR" dirty="0" smtClean="0"/>
              <a:t>UR-GE Tebliği Kapsamında</a:t>
            </a:r>
            <a:r>
              <a:rPr lang="tr-TR" baseline="0" dirty="0" smtClean="0"/>
              <a:t> </a:t>
            </a:r>
            <a:r>
              <a:rPr lang="tr-TR" dirty="0" smtClean="0"/>
              <a:t>maksimum bir projenin yararlanabileceği destek tutarı: 2.150.000 ABD Doları. </a:t>
            </a:r>
          </a:p>
          <a:p>
            <a:pPr>
              <a:buFont typeface="Arial" pitchFamily="34" charset="0"/>
              <a:buNone/>
              <a:defRPr/>
            </a:pPr>
            <a:endParaRPr lang="tr-TR" dirty="0" smtClean="0"/>
          </a:p>
          <a:p>
            <a:pPr marL="171639" indent="-171639">
              <a:buFont typeface="Arial" pitchFamily="34" charset="0"/>
              <a:buChar char="•"/>
              <a:defRPr/>
            </a:pPr>
            <a:endParaRPr lang="tr-TR" dirty="0" smtClean="0"/>
          </a:p>
          <a:p>
            <a:pPr>
              <a:defRPr/>
            </a:pPr>
            <a:endParaRPr lang="tr-TR" dirty="0" smtClean="0"/>
          </a:p>
        </p:txBody>
      </p:sp>
      <p:sp>
        <p:nvSpPr>
          <p:cNvPr id="65540"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F5D20BA8-3C19-4CE6-9BEE-6F7825F8307C}" type="slidenum">
              <a:rPr lang="en-US" altLang="tr-TR" sz="1200">
                <a:latin typeface="Calibri" pitchFamily="34" charset="0"/>
                <a:cs typeface="Arial" pitchFamily="34" charset="0"/>
              </a:rPr>
              <a:pPr algn="r" eaLnBrk="1" hangingPunct="1"/>
              <a:t>17</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65544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18</a:t>
            </a:fld>
            <a:endParaRPr lang="en-US" altLang="tr-TR"/>
          </a:p>
        </p:txBody>
      </p:sp>
    </p:spTree>
    <p:extLst>
      <p:ext uri="{BB962C8B-B14F-4D97-AF65-F5344CB8AC3E}">
        <p14:creationId xmlns:p14="http://schemas.microsoft.com/office/powerpoint/2010/main" val="3171129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66564"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220D245C-A81B-498E-9636-FE5A3135CC90}" type="slidenum">
              <a:rPr lang="en-US" altLang="tr-TR" sz="1200">
                <a:latin typeface="Calibri" pitchFamily="34" charset="0"/>
                <a:cs typeface="Arial" pitchFamily="34" charset="0"/>
              </a:rPr>
              <a:pPr algn="r" eaLnBrk="1" hangingPunct="1"/>
              <a:t>19</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87501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a:t>
            </a:fld>
            <a:endParaRPr lang="en-US" altLang="tr-TR"/>
          </a:p>
        </p:txBody>
      </p:sp>
    </p:spTree>
    <p:extLst>
      <p:ext uri="{BB962C8B-B14F-4D97-AF65-F5344CB8AC3E}">
        <p14:creationId xmlns:p14="http://schemas.microsoft.com/office/powerpoint/2010/main" val="24282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Pazara Giriş Belgeleri Desteği</a:t>
            </a:r>
          </a:p>
          <a:p>
            <a:endParaRPr lang="tr-TR" dirty="0" smtClean="0"/>
          </a:p>
          <a:p>
            <a:pPr marL="175174" indent="-175174">
              <a:buFont typeface="Arial" panose="020B0604020202020204" pitchFamily="34" charset="0"/>
              <a:buChar char="•"/>
            </a:pPr>
            <a:r>
              <a:rPr lang="tr-TR" dirty="0" smtClean="0"/>
              <a:t>Pazara Giriş Belgeleri, bir ülke pazarına girişte </a:t>
            </a:r>
            <a:r>
              <a:rPr lang="tr-TR" b="1" dirty="0" smtClean="0"/>
              <a:t>zorunlu olarak alınan </a:t>
            </a:r>
            <a:r>
              <a:rPr lang="tr-TR" dirty="0" smtClean="0"/>
              <a:t>veya pazara girişte </a:t>
            </a:r>
            <a:r>
              <a:rPr lang="tr-TR" b="1" dirty="0" smtClean="0"/>
              <a:t>avantaj sağlayan </a:t>
            </a:r>
            <a:r>
              <a:rPr lang="tr-TR" dirty="0" smtClean="0"/>
              <a:t>belge/sertifika ve/veya test/analiz raporlarını ifade etmektedir.</a:t>
            </a:r>
          </a:p>
          <a:p>
            <a:r>
              <a:rPr lang="tr-TR" dirty="0" smtClean="0"/>
              <a:t> </a:t>
            </a:r>
          </a:p>
          <a:p>
            <a:pPr marL="175174" indent="-175174" defTabSz="934264">
              <a:buFont typeface="Arial" panose="020B0604020202020204" pitchFamily="34" charset="0"/>
              <a:buChar char="•"/>
              <a:defRPr/>
            </a:pPr>
            <a:r>
              <a:rPr lang="tr-TR" dirty="0" smtClean="0"/>
              <a:t>Şirketlerin yurt dışı pazarlara ürünlerini ihraç etmeden önce; ürünlerinin çevre, kalite ve insan sağlığına yönelik teknik mevzuata uyum sağlayabilmesini </a:t>
            </a:r>
            <a:r>
              <a:rPr lang="tr-TR" dirty="0" err="1" smtClean="0"/>
              <a:t>teminen</a:t>
            </a:r>
            <a:r>
              <a:rPr lang="tr-TR" dirty="0" smtClean="0"/>
              <a:t> akredite edilmiş kurum/kuruluşlardan aldıkları yurt dışı pazara giriş belgelerine ilişkin giderleri, Bakanlığımız tarafından % 50 oranında ve şirket başına yıllık 250.000 ABD Dolarına kadar desteklenmektedir.</a:t>
            </a:r>
          </a:p>
          <a:p>
            <a:pPr marL="175174" indent="-175174" defTabSz="934264">
              <a:buFont typeface="Arial" panose="020B0604020202020204" pitchFamily="34" charset="0"/>
              <a:buChar char="•"/>
              <a:defRPr/>
            </a:pPr>
            <a:endParaRPr lang="tr-TR" dirty="0" smtClean="0"/>
          </a:p>
          <a:p>
            <a:pPr marL="175174" indent="-175174" defTabSz="934264">
              <a:buFont typeface="Arial" panose="020B0604020202020204" pitchFamily="34" charset="0"/>
              <a:buChar char="•"/>
              <a:defRPr/>
            </a:pPr>
            <a:r>
              <a:rPr lang="tr-TR" dirty="0" smtClean="0"/>
              <a:t>Bu Tebliğ kapsamında desteklenen gider kalemleri,</a:t>
            </a:r>
          </a:p>
          <a:p>
            <a:pPr lvl="0"/>
            <a:endParaRPr lang="tr-TR" dirty="0" smtClean="0"/>
          </a:p>
          <a:p>
            <a:pPr lvl="0"/>
            <a:r>
              <a:rPr lang="tr-TR" dirty="0" smtClean="0"/>
              <a:t>- Müracaat ve doküman inceleme giderleri,</a:t>
            </a:r>
          </a:p>
          <a:p>
            <a:pPr lvl="0"/>
            <a:r>
              <a:rPr lang="tr-TR" dirty="0" smtClean="0"/>
              <a:t>- Belgelendirme tetkik giderleri,</a:t>
            </a:r>
          </a:p>
          <a:p>
            <a:pPr lvl="0"/>
            <a:r>
              <a:rPr lang="tr-TR" dirty="0" smtClean="0"/>
              <a:t>- İlk yıla ait belge kullanım ücretleri,</a:t>
            </a:r>
          </a:p>
          <a:p>
            <a:r>
              <a:rPr lang="tr-TR" dirty="0" smtClean="0"/>
              <a:t>- Test/analiz raporu giderleri,</a:t>
            </a:r>
          </a:p>
          <a:p>
            <a:pPr lvl="0"/>
            <a:r>
              <a:rPr lang="tr-TR" dirty="0" smtClean="0"/>
              <a:t>- Zorunlu Kayıt Ücretleri,</a:t>
            </a:r>
          </a:p>
          <a:p>
            <a:pPr lvl="0"/>
            <a:r>
              <a:rPr lang="tr-TR" dirty="0" smtClean="0"/>
              <a:t>- Tarım ürünleri analizine ilişkin sağlık/güvenlik sertifikası ücreti ve</a:t>
            </a:r>
          </a:p>
          <a:p>
            <a:pPr lvl="0"/>
            <a:r>
              <a:rPr lang="tr-TR" dirty="0" smtClean="0"/>
              <a:t>- Tarım ürünleri analizine ilişkin akreditasyon ücretidir.</a:t>
            </a:r>
          </a:p>
          <a:p>
            <a:pPr defTabSz="934264">
              <a:defRPr/>
            </a:pPr>
            <a:endParaRPr lang="tr-TR" dirty="0" smtClean="0"/>
          </a:p>
          <a:p>
            <a:pPr marL="175174" indent="-175174">
              <a:buFont typeface="Arial" panose="020B0604020202020204" pitchFamily="34" charset="0"/>
              <a:buChar char="•"/>
            </a:pPr>
            <a:r>
              <a:rPr lang="tr-TR" dirty="0" smtClean="0"/>
              <a:t>Pazara Giriş Belgeleri Desteği çerçevesinde eğitim ve danışmanlık hizmetleri, yol masrafları, gözetim bedeli ve tarım ürünlerine ilişkin muayene ücretleri desteklenmez.</a:t>
            </a:r>
          </a:p>
          <a:p>
            <a:endParaRPr lang="tr-TR" dirty="0" smtClean="0"/>
          </a:p>
          <a:p>
            <a:pPr marL="175174" indent="-175174">
              <a:buFont typeface="Arial" panose="020B0604020202020204" pitchFamily="34" charset="0"/>
              <a:buChar char="•"/>
            </a:pPr>
            <a:r>
              <a:rPr lang="tr-TR" dirty="0" smtClean="0"/>
              <a:t>Örneğin, bir şirketin ürettiği yapı malzemesinin, yangına karşı ne şekilde tepki vereceğine ilişkin AB pazarına girmeden önce almak zorunda olduğu EN serisi sertifikanın maliyeti 10.000 ABD Doları ise, bu bedelin % 50’sine denk gelen 5.000 ABD Doları, Bakanlığımız tarafından şirkete geri ödenir. </a:t>
            </a:r>
          </a:p>
          <a:p>
            <a:pPr marL="175174" indent="-175174">
              <a:buFont typeface="Arial" panose="020B0604020202020204" pitchFamily="34" charset="0"/>
              <a:buChar char="•"/>
            </a:pPr>
            <a:endParaRPr lang="tr-TR" dirty="0" smtClean="0"/>
          </a:p>
          <a:p>
            <a:pPr marL="175174" indent="-175174">
              <a:buFont typeface="Arial" panose="020B0604020202020204" pitchFamily="34" charset="0"/>
              <a:buChar char="•"/>
            </a:pPr>
            <a:r>
              <a:rPr lang="tr-TR" dirty="0" smtClean="0"/>
              <a:t>Ya da örneğin bir şirket ürününün sağlık, güvenlik, tüketicinin ve çevrenin korunması gerekliliklerine uygunluğunu gösteren CE işareti alması için 20.000 ABD Dolar harcadıysa, 20.000 ABD Dolarının % 50’sine denk gelen 10.000 ABD Dolarını Bakanlığımızdan geri alabilir.</a:t>
            </a:r>
          </a:p>
          <a:p>
            <a:pPr eaLnBrk="1" hangingPunct="1">
              <a:spcBef>
                <a:spcPct val="0"/>
              </a:spcBef>
            </a:pPr>
            <a:endParaRPr lang="tr-TR" dirty="0" smtClean="0"/>
          </a:p>
          <a:p>
            <a:pPr eaLnBrk="1" hangingPunct="1">
              <a:spcBef>
                <a:spcPct val="0"/>
              </a:spcBef>
            </a:pPr>
            <a:endParaRPr lang="tr-TR" dirty="0" smtClean="0"/>
          </a:p>
          <a:p>
            <a:endParaRPr lang="tr-TR" alt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20</a:t>
            </a:fld>
            <a:endParaRPr lang="tr-TR" sz="1200">
              <a:solidFill>
                <a:prstClr val="black"/>
              </a:solidFill>
            </a:endParaRPr>
          </a:p>
        </p:txBody>
      </p:sp>
    </p:spTree>
    <p:extLst>
      <p:ext uri="{BB962C8B-B14F-4D97-AF65-F5344CB8AC3E}">
        <p14:creationId xmlns:p14="http://schemas.microsoft.com/office/powerpoint/2010/main" val="3759744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5174" indent="-175174" defTabSz="934264">
              <a:buFont typeface="Arial" panose="020B0604020202020204" pitchFamily="34" charset="0"/>
              <a:buChar char="•"/>
              <a:defRPr/>
            </a:pPr>
            <a:endParaRPr lang="tr-TR" dirty="0" smtClean="0"/>
          </a:p>
          <a:p>
            <a:pPr marL="175174" indent="-175174" defTabSz="934264">
              <a:buFont typeface="Arial" panose="020B0604020202020204" pitchFamily="34" charset="0"/>
              <a:buChar char="•"/>
              <a:defRPr/>
            </a:pPr>
            <a:r>
              <a:rPr lang="tr-TR" dirty="0" smtClean="0"/>
              <a:t>Bu Tebliğ kapsamında desteklenen gider kalemleri,</a:t>
            </a:r>
          </a:p>
          <a:p>
            <a:pPr lvl="0"/>
            <a:endParaRPr lang="tr-TR" dirty="0" smtClean="0"/>
          </a:p>
          <a:p>
            <a:pPr lvl="0"/>
            <a:r>
              <a:rPr lang="tr-TR" dirty="0" smtClean="0"/>
              <a:t>- Müracaat ve doküman inceleme giderleri,</a:t>
            </a:r>
          </a:p>
          <a:p>
            <a:pPr lvl="0"/>
            <a:r>
              <a:rPr lang="tr-TR" dirty="0" smtClean="0"/>
              <a:t>- Belgelendirme tetkik giderleri,</a:t>
            </a:r>
          </a:p>
          <a:p>
            <a:pPr lvl="0"/>
            <a:r>
              <a:rPr lang="tr-TR" dirty="0" smtClean="0"/>
              <a:t>- İlk yıla ait belge kullanım ücretleri,</a:t>
            </a:r>
          </a:p>
          <a:p>
            <a:r>
              <a:rPr lang="tr-TR" dirty="0" smtClean="0"/>
              <a:t>- Test/analiz raporu giderleri,</a:t>
            </a:r>
          </a:p>
          <a:p>
            <a:pPr lvl="0"/>
            <a:r>
              <a:rPr lang="tr-TR" dirty="0" smtClean="0"/>
              <a:t>- Zorunlu Kayıt Ücretleri,</a:t>
            </a:r>
          </a:p>
          <a:p>
            <a:pPr lvl="0"/>
            <a:r>
              <a:rPr lang="tr-TR" dirty="0" smtClean="0"/>
              <a:t>- Tarım ürünleri analizine ilişkin sağlık/güvenlik sertifikası ücreti ve</a:t>
            </a:r>
          </a:p>
          <a:p>
            <a:pPr lvl="0"/>
            <a:r>
              <a:rPr lang="tr-TR" dirty="0" smtClean="0"/>
              <a:t>- Tarım ürünleri analizine ilişkin akreditasyon ücretidir.</a:t>
            </a:r>
          </a:p>
          <a:p>
            <a:pPr defTabSz="934264">
              <a:defRPr/>
            </a:pPr>
            <a:endParaRPr lang="tr-TR" dirty="0" smtClean="0"/>
          </a:p>
          <a:p>
            <a:pPr marL="175174" indent="-175174">
              <a:buFont typeface="Arial" panose="020B0604020202020204" pitchFamily="34" charset="0"/>
              <a:buChar char="•"/>
            </a:pPr>
            <a:r>
              <a:rPr lang="tr-TR" dirty="0" smtClean="0"/>
              <a:t>Pazara Giriş Belgeleri Desteği çerçevesinde eğitim ve danışmanlık hizmetleri, yol masrafları, gözetim bedeli ve tarım ürünlerine ilişkin muayene ücretleri desteklenmez.</a:t>
            </a:r>
          </a:p>
          <a:p>
            <a:endParaRPr lang="tr-TR" dirty="0" smtClean="0"/>
          </a:p>
          <a:p>
            <a:pPr marL="175174" indent="-175174">
              <a:buFont typeface="Arial" panose="020B0604020202020204" pitchFamily="34" charset="0"/>
              <a:buChar char="•"/>
            </a:pPr>
            <a:r>
              <a:rPr lang="tr-TR" dirty="0" smtClean="0"/>
              <a:t>Örneğin, bir şirketin ürettiği yapı malzemesinin, yangına karşı ne şekilde tepki vereceğine ilişkin AB pazarına girmeden önce almak zorunda olduğu EN serisi sertifikanın maliyeti 10.000 ABD Doları ise, bu bedelin % 50’sine denk gelen 5.000 ABD Doları, Bakanlığımız tarafından şirkete geri ödenir. </a:t>
            </a:r>
          </a:p>
          <a:p>
            <a:pPr marL="175174" indent="-175174">
              <a:buFont typeface="Arial" panose="020B0604020202020204" pitchFamily="34" charset="0"/>
              <a:buChar char="•"/>
            </a:pPr>
            <a:endParaRPr lang="tr-TR" dirty="0" smtClean="0"/>
          </a:p>
          <a:p>
            <a:pPr marL="175174" indent="-175174">
              <a:buFont typeface="Arial" panose="020B0604020202020204" pitchFamily="34" charset="0"/>
              <a:buChar char="•"/>
            </a:pPr>
            <a:r>
              <a:rPr lang="tr-TR" dirty="0" smtClean="0"/>
              <a:t>Ya da örneğin bir şirket ürününün sağlık, güvenlik, tüketicinin ve çevrenin korunması gerekliliklerine uygunluğunu gösteren CE işareti alması için 20.000 ABD Dolar harcadıysa, 20.000 ABD Dolarının % 50’sine denk gelen 10.000 ABD Dolarını Bakanlığımızdan geri alabilir.</a:t>
            </a:r>
          </a:p>
          <a:p>
            <a:pPr eaLnBrk="1" hangingPunct="1">
              <a:spcBef>
                <a:spcPct val="0"/>
              </a:spcBef>
            </a:pPr>
            <a:endParaRPr lang="tr-TR" dirty="0" smtClean="0"/>
          </a:p>
          <a:p>
            <a:pPr eaLnBrk="1" hangingPunct="1">
              <a:spcBef>
                <a:spcPct val="0"/>
              </a:spcBef>
            </a:pPr>
            <a:endParaRPr lang="tr-TR" dirty="0" smtClean="0"/>
          </a:p>
          <a:p>
            <a:endParaRPr lang="tr-TR" alt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21</a:t>
            </a:fld>
            <a:endParaRPr lang="tr-TR" sz="1200">
              <a:solidFill>
                <a:prstClr val="black"/>
              </a:solidFill>
            </a:endParaRPr>
          </a:p>
        </p:txBody>
      </p:sp>
    </p:spTree>
    <p:extLst>
      <p:ext uri="{BB962C8B-B14F-4D97-AF65-F5344CB8AC3E}">
        <p14:creationId xmlns:p14="http://schemas.microsoft.com/office/powerpoint/2010/main" val="375974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22</a:t>
            </a:fld>
            <a:endParaRPr lang="tr-TR" sz="1200">
              <a:solidFill>
                <a:prstClr val="black"/>
              </a:solidFill>
            </a:endParaRPr>
          </a:p>
        </p:txBody>
      </p:sp>
    </p:spTree>
    <p:extLst>
      <p:ext uri="{BB962C8B-B14F-4D97-AF65-F5344CB8AC3E}">
        <p14:creationId xmlns:p14="http://schemas.microsoft.com/office/powerpoint/2010/main" val="7094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23</a:t>
            </a:fld>
            <a:endParaRPr lang="en-US" altLang="tr-TR"/>
          </a:p>
        </p:txBody>
      </p:sp>
    </p:spTree>
    <p:extLst>
      <p:ext uri="{BB962C8B-B14F-4D97-AF65-F5344CB8AC3E}">
        <p14:creationId xmlns:p14="http://schemas.microsoft.com/office/powerpoint/2010/main" val="283364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66564"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220D245C-A81B-498E-9636-FE5A3135CC90}" type="slidenum">
              <a:rPr lang="en-US" altLang="tr-TR" sz="1200">
                <a:latin typeface="Calibri" pitchFamily="34" charset="0"/>
                <a:cs typeface="Arial" pitchFamily="34" charset="0"/>
              </a:rPr>
              <a:pPr algn="r" eaLnBrk="1" hangingPunct="1"/>
              <a:t>24</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22964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639" indent="-171639" defTabSz="457703">
              <a:buFont typeface="Arial" panose="020B0604020202020204" pitchFamily="34" charset="0"/>
              <a:buChar char="•"/>
              <a:defRPr/>
            </a:pPr>
            <a:r>
              <a:rPr lang="tr-TR" dirty="0"/>
              <a:t>Şirketlerin küresel firmalarla tedarikçi ilişkisi kurmalarını sağlamak üzere yapacakları harcamaları; proje bazlı olarak 2 yıl süresince % 50 oranında ve toplamda 1.000.000 ABD Dolarına kadar desteklenmektedir. </a:t>
            </a:r>
          </a:p>
          <a:p>
            <a:pPr marL="171639" indent="-171639" defTabSz="457703">
              <a:buFont typeface="Arial" panose="020B0604020202020204" pitchFamily="34" charset="0"/>
              <a:buChar char="•"/>
              <a:defRPr/>
            </a:pPr>
            <a:r>
              <a:rPr lang="tr-TR" dirty="0"/>
              <a:t>Bir şirketin azami bir projesi destekten faydalanabilmektedir. </a:t>
            </a:r>
          </a:p>
          <a:p>
            <a:pPr marL="171639" indent="-171639" defTabSz="457703">
              <a:buFont typeface="Arial" panose="020B0604020202020204" pitchFamily="34" charset="0"/>
              <a:buChar char="•"/>
              <a:defRPr/>
            </a:pPr>
            <a:r>
              <a:rPr lang="tr-TR" dirty="0"/>
              <a:t>Destek başvuruları İhracatçı Birlikleri Genel Sekterlikleri tarafından sonuçlandırılır.</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25</a:t>
            </a:fld>
            <a:endParaRPr lang="en-US" altLang="tr-TR"/>
          </a:p>
        </p:txBody>
      </p:sp>
    </p:spTree>
    <p:extLst>
      <p:ext uri="{BB962C8B-B14F-4D97-AF65-F5344CB8AC3E}">
        <p14:creationId xmlns:p14="http://schemas.microsoft.com/office/powerpoint/2010/main" val="12006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26</a:t>
            </a:fld>
            <a:endParaRPr lang="en-US" altLang="tr-TR"/>
          </a:p>
        </p:txBody>
      </p:sp>
    </p:spTree>
    <p:extLst>
      <p:ext uri="{BB962C8B-B14F-4D97-AF65-F5344CB8AC3E}">
        <p14:creationId xmlns:p14="http://schemas.microsoft.com/office/powerpoint/2010/main" val="694268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8612"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3BE50B57-78DA-4A58-9CD4-302F11CB4802}" type="slidenum">
              <a:rPr lang="en-US" altLang="tr-TR" sz="1200">
                <a:latin typeface="Calibri" pitchFamily="34" charset="0"/>
                <a:cs typeface="Arial" pitchFamily="34" charset="0"/>
              </a:rPr>
              <a:pPr algn="r" eaLnBrk="1" hangingPunct="1"/>
              <a:t>27</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1903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68612"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3BE50B57-78DA-4A58-9CD4-302F11CB4802}" type="slidenum">
              <a:rPr lang="en-US" altLang="tr-TR" sz="1200">
                <a:latin typeface="Calibri" pitchFamily="34" charset="0"/>
                <a:cs typeface="Arial" pitchFamily="34" charset="0"/>
              </a:rPr>
              <a:pPr algn="r" eaLnBrk="1" hangingPunct="1"/>
              <a:t>28</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020897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Yurtdışı Pazar Araştırması Desteği</a:t>
            </a:r>
          </a:p>
          <a:p>
            <a:endParaRPr lang="tr-TR" dirty="0" smtClean="0"/>
          </a:p>
          <a:p>
            <a:r>
              <a:rPr lang="tr-TR" dirty="0" smtClean="0"/>
              <a:t>1. Şirketler tarafından gerçekleştirilecek yurt dışı pazar araştırması gezilerine ilişkin giderler % 70 oranında ve yurt dışı pazar araştırması gezisi başına en fazla 5.000 ABD Dolarına kadar karşılanmaktadır. </a:t>
            </a:r>
          </a:p>
          <a:p>
            <a:r>
              <a:rPr lang="tr-TR" dirty="0" smtClean="0"/>
              <a:t> </a:t>
            </a:r>
          </a:p>
          <a:p>
            <a:r>
              <a:rPr lang="tr-TR" dirty="0" smtClean="0"/>
              <a:t>2.</a:t>
            </a:r>
            <a:r>
              <a:rPr lang="tr-TR" baseline="0" dirty="0" smtClean="0"/>
              <a:t> </a:t>
            </a:r>
            <a:r>
              <a:rPr lang="tr-TR" dirty="0" smtClean="0"/>
              <a:t>Bir yurt dışı pazar araştırması gezisi kapsamında en fazla iki şirket çalışanının ulaşım ve konaklama giderleri desteklenmektedir: </a:t>
            </a:r>
          </a:p>
          <a:p>
            <a:endParaRPr lang="tr-TR" dirty="0" smtClean="0"/>
          </a:p>
          <a:p>
            <a:r>
              <a:rPr lang="tr-TR" b="1" dirty="0" smtClean="0"/>
              <a:t>a) Ulaşım: </a:t>
            </a:r>
            <a:r>
              <a:rPr lang="tr-TR" dirty="0" smtClean="0"/>
              <a:t>Uluslararası ve şehirlerarası ulaşımda kullanılan ekonomi sınıfı uçak, tren, gemi ve otobüs bileti ücretleri ile günlük 50 ABD Dolarını geçmemek kaydıyla araç kiralama giderleri. </a:t>
            </a:r>
          </a:p>
          <a:p>
            <a:endParaRPr lang="tr-TR" b="1" dirty="0" smtClean="0"/>
          </a:p>
          <a:p>
            <a:r>
              <a:rPr lang="tr-TR" b="1" dirty="0" smtClean="0"/>
              <a:t>b) Konaklama: </a:t>
            </a:r>
            <a:r>
              <a:rPr lang="tr-TR" dirty="0" smtClean="0"/>
              <a:t>Kişi başına günlük 150 ABD Dolarını geçmemek kaydıyla konaklama (</a:t>
            </a:r>
            <a:r>
              <a:rPr lang="tr-TR" dirty="0" err="1" smtClean="0"/>
              <a:t>oda+kahvaltı</a:t>
            </a:r>
            <a:r>
              <a:rPr lang="tr-TR" dirty="0" smtClean="0"/>
              <a:t>) giderleri. </a:t>
            </a:r>
          </a:p>
          <a:p>
            <a:endParaRPr lang="tr-TR" dirty="0" smtClean="0"/>
          </a:p>
          <a:p>
            <a:pPr marL="175174" indent="-175174">
              <a:buFont typeface="Arial" panose="020B0604020202020204" pitchFamily="34" charset="0"/>
              <a:buChar char="•"/>
            </a:pPr>
            <a:r>
              <a:rPr lang="tr-TR" dirty="0" smtClean="0"/>
              <a:t>Her takvim yılı içerisinde şirket başına en fazla 10 (on) adet yurt dışı pazar araştırması gezisi desteklenir. </a:t>
            </a:r>
          </a:p>
          <a:p>
            <a:endParaRPr lang="tr-TR" dirty="0" smtClean="0"/>
          </a:p>
          <a:p>
            <a:pPr marL="175174" indent="-175174">
              <a:buFont typeface="Arial" panose="020B0604020202020204" pitchFamily="34" charset="0"/>
              <a:buChar char="•"/>
            </a:pPr>
            <a:r>
              <a:rPr lang="tr-TR" dirty="0" smtClean="0"/>
              <a:t>Yurt dışı pazar araştırması gezisinin en az iki, yol hariç en fazla on günlük kısmı desteklenir. </a:t>
            </a:r>
          </a:p>
          <a:p>
            <a:pPr marL="175174" indent="-175174">
              <a:buFont typeface="Arial" panose="020B0604020202020204" pitchFamily="34" charset="0"/>
              <a:buChar char="•"/>
            </a:pPr>
            <a:endParaRPr lang="tr-TR" dirty="0" smtClean="0"/>
          </a:p>
          <a:p>
            <a:pPr marL="175174" indent="-175174">
              <a:buFont typeface="Arial" panose="020B0604020202020204" pitchFamily="34" charset="0"/>
              <a:buChar char="•"/>
            </a:pPr>
            <a:r>
              <a:rPr lang="tr-TR" dirty="0" smtClean="0"/>
              <a:t>Yurt dışı pazar araştırması gezisi süresince, yolculuk ve gidilen ülkenin resmi tatil günleri hariç olmak üzere, her gün için araştırma yapılan ülkede yerleşik en az bir kurum, kuruluş veya şirketle görüşme yapılmalıdır. Görüşme yapılmayan günler için ulaşım ve konaklama giderleri desteklenmez. </a:t>
            </a:r>
          </a:p>
          <a:p>
            <a:endParaRPr lang="tr-TR" dirty="0" smtClean="0"/>
          </a:p>
          <a:p>
            <a:pPr marL="175174" indent="-175174">
              <a:buFont typeface="Arial" panose="020B0604020202020204" pitchFamily="34" charset="0"/>
              <a:buChar char="•"/>
            </a:pPr>
            <a:r>
              <a:rPr lang="tr-TR" dirty="0" smtClean="0"/>
              <a:t>Bir takvim yılı içerisinde aynı ülkeye yönelik en fazla iki yurt dışı pazar araştırması gezisi desteklenir. </a:t>
            </a:r>
          </a:p>
          <a:p>
            <a:endParaRPr lang="tr-TR" dirty="0" smtClean="0"/>
          </a:p>
          <a:p>
            <a:pPr marL="175174" indent="-175174">
              <a:buFont typeface="Arial" panose="020B0604020202020204" pitchFamily="34" charset="0"/>
              <a:buChar char="•"/>
            </a:pPr>
            <a:r>
              <a:rPr lang="tr-TR" dirty="0" smtClean="0"/>
              <a:t>Bir yurt dışı pazar araştırması gezisi tek bir ülkede yapılabileceği gibi en fazla üç ülkede de yapılabilir. </a:t>
            </a:r>
          </a:p>
          <a:p>
            <a:pPr marL="175174" indent="-175174">
              <a:buFont typeface="Arial" panose="020B0604020202020204" pitchFamily="34" charset="0"/>
              <a:buChar char="•"/>
            </a:pPr>
            <a:endParaRPr lang="tr-TR" dirty="0" smtClean="0"/>
          </a:p>
          <a:p>
            <a:pPr marL="175174" indent="-175174">
              <a:buFont typeface="Arial" panose="020B0604020202020204" pitchFamily="34" charset="0"/>
              <a:buChar char="•"/>
            </a:pPr>
            <a:r>
              <a:rPr lang="tr-TR" dirty="0" smtClean="0"/>
              <a:t>Şirketler tarafından ödemeler banka havalesi ya da kredi</a:t>
            </a:r>
            <a:r>
              <a:rPr lang="tr-TR" baseline="0" dirty="0" smtClean="0"/>
              <a:t> kartı ile yapılmalıdır.</a:t>
            </a:r>
          </a:p>
          <a:p>
            <a:pPr defTabSz="915406" eaLnBrk="1" fontAlgn="auto" hangingPunct="1">
              <a:spcBef>
                <a:spcPts val="0"/>
              </a:spcBef>
              <a:spcAft>
                <a:spcPts val="0"/>
              </a:spcAft>
              <a:defRPr/>
            </a:pPr>
            <a:endParaRPr lang="tr-TR" baseline="0" dirty="0" smtClean="0"/>
          </a:p>
          <a:p>
            <a:pPr marL="175174" indent="-175174" defTabSz="915406" eaLnBrk="1" fontAlgn="auto" hangingPunct="1">
              <a:spcBef>
                <a:spcPts val="0"/>
              </a:spcBef>
              <a:spcAft>
                <a:spcPts val="0"/>
              </a:spcAft>
              <a:buFont typeface="Arial" panose="020B0604020202020204" pitchFamily="34" charset="0"/>
              <a:buChar char="•"/>
              <a:defRPr/>
            </a:pPr>
            <a:r>
              <a:rPr lang="tr-TR" baseline="0" dirty="0" smtClean="0"/>
              <a:t>Dosyalar Bölge Müdürlüklerimizce sonuçlandırılmaktadır. (Batı Anadolu Bölge Müdürlüğü-İzmir, Batı Karadeniz Bölge Müdürlüğü-Samsun, Doğu Karadeniz Bölge Müdürlüğü-Trabzon, Güney Anadolu Bölge Müdürlüğü-Mersin, Güneydoğu Anadolu Bölge Müdürlüğü-Gaziantep, İç Anadolu Bölge Müdürlüğü-Ankara, Marmara Bölge Müdürlüğü-İstanbul)</a:t>
            </a: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29</a:t>
            </a:fld>
            <a:endParaRPr lang="tr-TR" sz="1200">
              <a:solidFill>
                <a:prstClr val="black"/>
              </a:solidFill>
            </a:endParaRPr>
          </a:p>
        </p:txBody>
      </p:sp>
    </p:spTree>
    <p:extLst>
      <p:ext uri="{BB962C8B-B14F-4D97-AF65-F5344CB8AC3E}">
        <p14:creationId xmlns:p14="http://schemas.microsoft.com/office/powerpoint/2010/main" val="299018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İhracata Yönelik Devlet</a:t>
            </a:r>
            <a:r>
              <a:rPr lang="tr-TR" altLang="tr-TR" b="1" baseline="0" dirty="0" smtClean="0"/>
              <a:t> Yardımları</a:t>
            </a:r>
          </a:p>
          <a:p>
            <a:endParaRPr lang="tr-TR" altLang="tr-TR" b="1" dirty="0" smtClean="0"/>
          </a:p>
          <a:p>
            <a:pPr marL="233566" indent="-233566">
              <a:buAutoNum type="arabicPeriod"/>
            </a:pPr>
            <a:r>
              <a:rPr lang="tr-TR" altLang="tr-TR" b="0" dirty="0" smtClean="0"/>
              <a:t>Bahse konu üç olgunluk seviyesinin altı ise, Bakanlığımız İhracat Genel Müdürlüğü tarafından ihdas edilmiş olan 7 Tebliğ/Karar ve ilgili mevzuat çerçevesinde yürütülen 12 destek mekanizmasıyla doldurulmuştur.</a:t>
            </a:r>
          </a:p>
          <a:p>
            <a:pPr marL="233566" indent="-233566">
              <a:buAutoNum type="arabicPeriod"/>
            </a:pPr>
            <a:r>
              <a:rPr lang="tr-TR" altLang="tr-TR" b="0" dirty="0" smtClean="0"/>
              <a:t>Bakanlığımız İhracat Genel Müdürlüğünce, ihracata yönelik devlet yardımları, </a:t>
            </a:r>
            <a:r>
              <a:rPr lang="tr-TR" altLang="tr-TR" b="0" baseline="0" dirty="0" smtClean="0"/>
              <a:t>firmalarımıza,</a:t>
            </a:r>
            <a:r>
              <a:rPr lang="tr-TR" altLang="tr-TR" b="0" dirty="0" smtClean="0"/>
              <a:t> anılan destek</a:t>
            </a:r>
            <a:r>
              <a:rPr lang="tr-TR" altLang="tr-TR" b="0" baseline="0" dirty="0" smtClean="0"/>
              <a:t> mekanizmaları</a:t>
            </a:r>
            <a:r>
              <a:rPr lang="tr-TR" altLang="tr-TR" b="0" dirty="0" smtClean="0"/>
              <a:t> çerçevesinde</a:t>
            </a:r>
            <a:r>
              <a:rPr lang="tr-TR" altLang="tr-TR" b="0" baseline="0" dirty="0" smtClean="0"/>
              <a:t> </a:t>
            </a:r>
            <a:r>
              <a:rPr lang="tr-TR" altLang="tr-TR" b="0" dirty="0" smtClean="0"/>
              <a:t>sağlanmaktadır.</a:t>
            </a:r>
          </a:p>
          <a:p>
            <a:pPr marL="233566" indent="-233566">
              <a:buAutoNum type="arabicPeriod"/>
            </a:pPr>
            <a:r>
              <a:rPr lang="tr-TR" altLang="tr-TR" b="0" dirty="0" smtClean="0"/>
              <a:t>Bugün sizlerle slaytta isimlerini</a:t>
            </a:r>
            <a:r>
              <a:rPr lang="tr-TR" altLang="tr-TR" b="0" baseline="0" dirty="0" smtClean="0"/>
              <a:t> gördüğünüz destek mekanizmalarından, Daire Başkanlığımızca yürütülen ve kırmızı ile işaretlenmiş olan mekanizmaları detaylı olarak inceleyeceğiz.</a:t>
            </a:r>
          </a:p>
          <a:p>
            <a:pPr marL="233566" indent="-233566">
              <a:buAutoNum type="arabicPeriod"/>
            </a:pPr>
            <a:r>
              <a:rPr lang="tr-TR" altLang="tr-TR" b="0" baseline="0" dirty="0" smtClean="0"/>
              <a:t>Diğer destek mekanizmalarına ilişkin ilave bilgi edinmek isterseniz, sunumun sonunda paylaşacağımız iletişim bilgilerinden bize ulaşabilirsiniz.</a:t>
            </a:r>
            <a:endParaRPr lang="en-US" altLang="tr-TR" b="0" dirty="0" smtClean="0"/>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a:t>
            </a:fld>
            <a:endParaRPr lang="en-US" altLang="tr-TR"/>
          </a:p>
        </p:txBody>
      </p:sp>
    </p:spTree>
    <p:extLst>
      <p:ext uri="{BB962C8B-B14F-4D97-AF65-F5344CB8AC3E}">
        <p14:creationId xmlns:p14="http://schemas.microsoft.com/office/powerpoint/2010/main" val="1629513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Rapor Desteği</a:t>
            </a:r>
          </a:p>
          <a:p>
            <a:endParaRPr lang="tr-TR" dirty="0" smtClean="0"/>
          </a:p>
          <a:p>
            <a:pPr marL="228851" indent="-228851">
              <a:buFont typeface="Wingdings" panose="05000000000000000000" pitchFamily="2" charset="2"/>
              <a:buAutoNum type="arabicPeriod"/>
            </a:pPr>
            <a:r>
              <a:rPr lang="tr-TR" dirty="0" smtClean="0"/>
              <a:t>Şirketler ile İşbirliği Kuruluşlarının yurt dışına yönelik pazara giriş stratejileri ile eylem planlarının oluşturulabilmesi amacıyla satın aldıkları sektör, ülke, yurt dışında yerleşik şirket veya marka odaklı rapor giderleri, şirketler için % 60, işbirliği kuruluşları için % 75 oranında ve yıllık en fazla 200.000 ABD Dolarına kadar desteklenir.</a:t>
            </a:r>
          </a:p>
          <a:p>
            <a:pPr marL="228851" indent="-228851">
              <a:buFont typeface="Wingdings" panose="05000000000000000000" pitchFamily="2" charset="2"/>
              <a:buAutoNum type="arabicPeriod"/>
            </a:pPr>
            <a:r>
              <a:rPr lang="tr-TR" dirty="0" smtClean="0"/>
              <a:t>Bu madde kapsamında satın alınan raporların ödeme belgesi tarihi itibarıyla en fazla iki yıllık olması gerekir. </a:t>
            </a:r>
          </a:p>
          <a:p>
            <a:pPr marL="228851" indent="-228851">
              <a:buFont typeface="Wingdings" panose="05000000000000000000" pitchFamily="2" charset="2"/>
              <a:buAutoNum type="arabicPeriod"/>
            </a:pPr>
            <a:r>
              <a:rPr lang="tr-TR" dirty="0" smtClean="0"/>
              <a:t>Bu madde kapsamında satın alınan raporlara ilişkin giderlerin desteklenebilmesi için Bakanlıktan ön onay alınması gerekir.</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30</a:t>
            </a:fld>
            <a:endParaRPr lang="tr-TR" sz="1200"/>
          </a:p>
        </p:txBody>
      </p:sp>
    </p:spTree>
    <p:extLst>
      <p:ext uri="{BB962C8B-B14F-4D97-AF65-F5344CB8AC3E}">
        <p14:creationId xmlns:p14="http://schemas.microsoft.com/office/powerpoint/2010/main" val="120206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Yurtdışı Şirket Satın Almaya Yönelik Danışmanlık Desteği</a:t>
            </a:r>
            <a:endParaRPr lang="tr-TR" dirty="0" smtClean="0"/>
          </a:p>
          <a:p>
            <a:endParaRPr lang="tr-TR" b="1" dirty="0" smtClean="0"/>
          </a:p>
          <a:p>
            <a:pPr marL="228851" indent="-228851">
              <a:buFont typeface="Wingdings" panose="05000000000000000000" pitchFamily="2" charset="2"/>
              <a:buAutoNum type="arabicPeriod"/>
            </a:pPr>
            <a:r>
              <a:rPr lang="tr-TR" dirty="0" smtClean="0"/>
              <a:t>Şirketler ile işbirliği kuruluşlarının yurt dışında yerleşik şirket alımlarına yönelik mali ve hukuki danışmanlık hizmetlerine ilişkin giderler, şirketler için % 60, İşbirliği Kuruluşları için % 75 oranında ve yıllık en fazla 200.000 ABD Dolarına kadar desteklenir.</a:t>
            </a:r>
          </a:p>
          <a:p>
            <a:pPr marL="228851" indent="-228851">
              <a:buFont typeface="Wingdings" panose="05000000000000000000" pitchFamily="2" charset="2"/>
              <a:buAutoNum type="arabicPeriod"/>
            </a:pPr>
            <a:r>
              <a:rPr lang="tr-TR" dirty="0" smtClean="0"/>
              <a:t>Bu madde kapsamında satın alınan danışmanlık hizmetlerine ilişkin giderlerin desteklenebilmesi için Bakanlıktan ön onay alınması gerekir.</a:t>
            </a:r>
          </a:p>
          <a:p>
            <a:pPr eaLnBrk="1" hangingPunct="1">
              <a:spcBef>
                <a:spcPct val="0"/>
              </a:spcBef>
            </a:pPr>
            <a:endParaRPr lang="tr-TR" dirty="0" smtClean="0"/>
          </a:p>
          <a:p>
            <a:pPr eaLnBrk="1" hangingPunct="1">
              <a:spcBef>
                <a:spcPct val="0"/>
              </a:spcBef>
            </a:pPr>
            <a:endParaRPr lang="tr-TR" dirty="0" smtClean="0"/>
          </a:p>
          <a:p>
            <a:pPr eaLnBrk="1" hangingPunct="1">
              <a:spcBef>
                <a:spcPct val="0"/>
              </a:spcBef>
            </a:pP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31</a:t>
            </a:fld>
            <a:endParaRPr lang="tr-TR" sz="1200"/>
          </a:p>
        </p:txBody>
      </p:sp>
    </p:spTree>
    <p:extLst>
      <p:ext uri="{BB962C8B-B14F-4D97-AF65-F5344CB8AC3E}">
        <p14:creationId xmlns:p14="http://schemas.microsoft.com/office/powerpoint/2010/main" val="2170784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İleri Teknolojiye Sahip Yurtdışı Şirket Alımına Yönelik Danışmanlık ve Faiz Desteği</a:t>
            </a:r>
            <a:endParaRPr lang="tr-TR" dirty="0" smtClean="0"/>
          </a:p>
          <a:p>
            <a:endParaRPr lang="tr-TR" dirty="0" smtClean="0"/>
          </a:p>
          <a:p>
            <a:pPr marL="228851" indent="-228851">
              <a:buFont typeface="Wingdings" panose="05000000000000000000" pitchFamily="2" charset="2"/>
              <a:buAutoNum type="arabicPeriod"/>
            </a:pPr>
            <a:r>
              <a:rPr lang="tr-TR" dirty="0" smtClean="0"/>
              <a:t>İleri teknolojiye sahip ve teknoloji transferi sağlayacak yurt dışında yerleşik şirketlerin alımına yönelik </a:t>
            </a:r>
            <a:r>
              <a:rPr lang="tr-TR" b="1" dirty="0" smtClean="0"/>
              <a:t>mali ve hukuki danışmanlık hizmetlerine ilişkin giderler, </a:t>
            </a:r>
            <a:r>
              <a:rPr lang="tr-TR" dirty="0" smtClean="0"/>
              <a:t>şirketler için % 75 oranında ve yıllık 500.000 ABD Dolarına kadar desteklenir.</a:t>
            </a:r>
          </a:p>
          <a:p>
            <a:pPr marL="228851" indent="-228851">
              <a:buFont typeface="Wingdings" panose="05000000000000000000" pitchFamily="2" charset="2"/>
              <a:buAutoNum type="arabicPeriod"/>
            </a:pPr>
            <a:r>
              <a:rPr lang="tr-TR" dirty="0" smtClean="0"/>
              <a:t>İleri teknolojiye sahip ve teknoloji transferi sağlayacak yurt dışında yerleşik şirketlerin alımında kullanılan </a:t>
            </a:r>
            <a:r>
              <a:rPr lang="tr-TR" b="1" dirty="0" smtClean="0"/>
              <a:t>kredi faiz giderlerinin Türk Lirası cinsi kredilerde 5 puanı</a:t>
            </a:r>
            <a:r>
              <a:rPr lang="tr-TR" dirty="0" smtClean="0"/>
              <a:t>, </a:t>
            </a:r>
            <a:r>
              <a:rPr lang="tr-TR" b="1" dirty="0" smtClean="0"/>
              <a:t>döviz kredileri ve dövize endeksli kredilerde 2 puanı </a:t>
            </a:r>
            <a:r>
              <a:rPr lang="tr-TR" dirty="0" smtClean="0"/>
              <a:t>toplam </a:t>
            </a:r>
            <a:r>
              <a:rPr lang="tr-TR" b="1" dirty="0" smtClean="0"/>
              <a:t>3.000.000 ABD Dolarına </a:t>
            </a:r>
            <a:r>
              <a:rPr lang="tr-TR" dirty="0" smtClean="0"/>
              <a:t>kadar desteklenir.</a:t>
            </a:r>
          </a:p>
          <a:p>
            <a:pPr marL="228851" indent="-228851">
              <a:buFont typeface="Wingdings" panose="05000000000000000000" pitchFamily="2" charset="2"/>
              <a:buAutoNum type="arabicPeriod"/>
            </a:pPr>
            <a:r>
              <a:rPr lang="tr-TR" dirty="0" smtClean="0"/>
              <a:t>Faiz desteği, ilk faiz ödeme tarihinden itibaren 5 yıllık faiz ödemelerine verilir. </a:t>
            </a:r>
          </a:p>
          <a:p>
            <a:pPr marL="228851" indent="-228851">
              <a:buFont typeface="Wingdings" panose="05000000000000000000" pitchFamily="2" charset="2"/>
              <a:buAutoNum type="arabicPeriod"/>
            </a:pPr>
            <a:r>
              <a:rPr lang="tr-TR" dirty="0" smtClean="0"/>
              <a:t>İleri teknolojiye sahip yurt dışında yerleşik şirket alımına yönelik danışmanlık giderleri ile faiz harcamalarına ilişkin giderlerin desteklenebilmesi için Bakanlıktan ön onay alınması gerekir. </a:t>
            </a:r>
          </a:p>
          <a:p>
            <a:pPr marL="228851" indent="-228851">
              <a:buFont typeface="Wingdings" panose="05000000000000000000" pitchFamily="2" charset="2"/>
              <a:buAutoNum type="arabicPeriod"/>
            </a:pPr>
            <a:r>
              <a:rPr lang="tr-TR" dirty="0" smtClean="0"/>
              <a:t>İleri teknolojiye sahip yurtdışı şirketin alım bedeli, şirketin satın alımına yönelik sözleşme tutarı ile satın alınacak şirkete ilişkin danışmanlık firmasınca hazırlanmış Şirket Değerleme Raporu dikkate alınarak Bakanlık tarafından değerlendirilir. </a:t>
            </a:r>
          </a:p>
          <a:p>
            <a:pPr marL="228851" indent="-228851">
              <a:buFont typeface="Wingdings" panose="05000000000000000000" pitchFamily="2" charset="2"/>
              <a:buAutoNum type="arabicPeriod"/>
            </a:pPr>
            <a:r>
              <a:rPr lang="tr-TR" dirty="0" smtClean="0"/>
              <a:t>Destekten yararlanacak şirketin Bakanlığa sunacağı ileri teknolojiye sahip yurtdışı şirkete ait Şirket Değerleme Raporunu</a:t>
            </a:r>
            <a:r>
              <a:rPr lang="tr-TR" baseline="0" dirty="0" smtClean="0"/>
              <a:t> hazırlayacak danışmanlık firmalarının özellikleri, Genelge ile belirlenmiştir.</a:t>
            </a:r>
          </a:p>
          <a:p>
            <a:pPr marL="228851" indent="-228851">
              <a:buFont typeface="Wingdings" panose="05000000000000000000" pitchFamily="2" charset="2"/>
              <a:buAutoNum type="arabicPeriod"/>
            </a:pPr>
            <a:r>
              <a:rPr lang="tr-TR" dirty="0" smtClean="0"/>
              <a:t>İleri Teknolojiye Sahip Yurtdışı Şirket Değerleme Raporunun içereceği hususlar,</a:t>
            </a:r>
            <a:r>
              <a:rPr lang="tr-TR" baseline="0" dirty="0" smtClean="0"/>
              <a:t> Genelge ile belirlenmiştir</a:t>
            </a:r>
            <a:r>
              <a:rPr lang="tr-TR" dirty="0" smtClean="0"/>
              <a:t>.</a:t>
            </a:r>
          </a:p>
          <a:p>
            <a:pPr marL="228851" indent="-228851">
              <a:buFont typeface="Wingdings" panose="05000000000000000000" pitchFamily="2" charset="2"/>
              <a:buAutoNum type="arabicPeriod"/>
            </a:pPr>
            <a:r>
              <a:rPr lang="tr-TR" dirty="0" smtClean="0"/>
              <a:t>Destekten yararlanacak şirket, Bakanlığa sunacağı ileri teknolojiye sahip yurtdışı şirkete ait Şirket Değerleme Raporu için, rapor desteğinden faydalanabilir. </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32</a:t>
            </a:fld>
            <a:endParaRPr lang="tr-TR" sz="1200"/>
          </a:p>
        </p:txBody>
      </p:sp>
    </p:spTree>
    <p:extLst>
      <p:ext uri="{BB962C8B-B14F-4D97-AF65-F5344CB8AC3E}">
        <p14:creationId xmlns:p14="http://schemas.microsoft.com/office/powerpoint/2010/main" val="158120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Yurtdışında Yerleşik Şirkete Ait Marka Alım Desteği</a:t>
            </a:r>
            <a:endParaRPr lang="tr-TR" dirty="0" smtClean="0"/>
          </a:p>
          <a:p>
            <a:endParaRPr lang="tr-TR" b="1" dirty="0" smtClean="0"/>
          </a:p>
          <a:p>
            <a:pPr marL="228851" indent="-228851">
              <a:buFont typeface="Wingdings" panose="05000000000000000000" pitchFamily="2" charset="2"/>
              <a:buAutoNum type="arabicPeriod"/>
            </a:pPr>
            <a:r>
              <a:rPr lang="tr-TR" dirty="0" smtClean="0"/>
              <a:t>Yurt dışında yerleşik şirkete ait ve kriterleri Genelge ile belirtilen markanın alımında kullanılan kredi faiz giderlerinin Türk Lirası cinsi kredilerde 5 puanı, döviz kredileri ve dövize endeksli kredilerde 2 puanı toplam 2.000.000 ABD Dolarına kadar desteklenir.</a:t>
            </a:r>
          </a:p>
          <a:p>
            <a:pPr marL="228851" indent="-228851">
              <a:buFont typeface="Wingdings" panose="05000000000000000000" pitchFamily="2" charset="2"/>
              <a:buAutoNum type="arabicPeriod"/>
            </a:pPr>
            <a:r>
              <a:rPr lang="tr-TR" dirty="0" smtClean="0"/>
              <a:t>Yurt dışında yerleşik şirkete ait marka alımına yönelik faiz harcamalarına ilişkin giderlerin desteklenebilmesi için Bakanlığımızdan ön onay alınması gerekmektedir.</a:t>
            </a:r>
          </a:p>
          <a:p>
            <a:pPr marL="228851" indent="-228851">
              <a:buFont typeface="Wingdings" panose="05000000000000000000" pitchFamily="2" charset="2"/>
              <a:buAutoNum type="arabicPeriod"/>
            </a:pPr>
            <a:r>
              <a:rPr lang="tr-TR" dirty="0" smtClean="0"/>
              <a:t>Ön onay başvurusu tarihi itibariyle yurtdışında yerleşik şirkete ait markanın yerleşik olduğu ülkede veya uluslararası olarak en az 10 yıldır tescilli olması ve tescilin geçerlilik süresinin devam ediyor olması gerekir. </a:t>
            </a:r>
          </a:p>
          <a:p>
            <a:pPr marL="228851" indent="-228851">
              <a:buFont typeface="Wingdings" panose="05000000000000000000" pitchFamily="2" charset="2"/>
              <a:buAutoNum type="arabicPeriod"/>
            </a:pPr>
            <a:r>
              <a:rPr lang="tr-TR" dirty="0" smtClean="0"/>
              <a:t>Markası alınacak yurtdışında yerleşik şirket/şirketin ortakları ile destek başvurusunda bulunan şirket/şirketin ortakları arasında ortaklık ilişkisi olması halinde, müracaat destek kapsamında değerlendirilmez. </a:t>
            </a:r>
          </a:p>
          <a:p>
            <a:pPr marL="228851" indent="-228851">
              <a:buFont typeface="Wingdings" panose="05000000000000000000" pitchFamily="2" charset="2"/>
              <a:buAutoNum type="arabicPeriod"/>
            </a:pPr>
            <a:r>
              <a:rPr lang="tr-TR" dirty="0" smtClean="0"/>
              <a:t>Bir şirket en fazla 3 marka için kredi faiz desteğinden yararlanır. </a:t>
            </a:r>
          </a:p>
          <a:p>
            <a:pPr marL="228851" indent="-228851">
              <a:buFont typeface="Wingdings" panose="05000000000000000000" pitchFamily="2" charset="2"/>
              <a:buAutoNum type="arabicPeriod"/>
            </a:pPr>
            <a:r>
              <a:rPr lang="tr-TR" dirty="0" smtClean="0"/>
              <a:t>Yurt dışında yerleşik şirkete ait markanın alım bedeli, markanın satın alımına yönelik sözleşme tutarı ile satın alınacak markaya ilişkin danışmanlık firmasınca hazırlanmış Marka Değerleme Raporu dikkate alınarak Bakanlık tarafından değerlendirilir. </a:t>
            </a:r>
          </a:p>
          <a:p>
            <a:pPr marL="228851" indent="-228851">
              <a:buFont typeface="Wingdings" panose="05000000000000000000" pitchFamily="2" charset="2"/>
              <a:buAutoNum type="arabicPeriod"/>
            </a:pPr>
            <a:r>
              <a:rPr lang="tr-TR" dirty="0" smtClean="0"/>
              <a:t>Destekten yararlanacak şirketin Bakanlığa sunacağı yurtdışında yerleşik şirkete ait Marka Değerleme Raporunu hazırlayacak danışmanlık şirketlerine ilişkin kriterler,</a:t>
            </a:r>
            <a:r>
              <a:rPr lang="tr-TR" baseline="0" dirty="0" smtClean="0"/>
              <a:t> Genelge ile belirlenmiştir.</a:t>
            </a:r>
          </a:p>
          <a:p>
            <a:pPr marL="228851" indent="-228851">
              <a:buFont typeface="Wingdings" panose="05000000000000000000" pitchFamily="2" charset="2"/>
              <a:buAutoNum type="arabicPeriod"/>
            </a:pPr>
            <a:r>
              <a:rPr lang="tr-TR" dirty="0" smtClean="0"/>
              <a:t>Marka Değerleme Raporunun içereceği hususlar, Genelge ile belirlenmiştir. </a:t>
            </a:r>
          </a:p>
          <a:p>
            <a:pPr marL="228851" indent="-228851">
              <a:buFont typeface="Wingdings" panose="05000000000000000000" pitchFamily="2" charset="2"/>
              <a:buAutoNum type="arabicPeriod"/>
            </a:pPr>
            <a:r>
              <a:rPr lang="tr-TR" dirty="0" smtClean="0"/>
              <a:t>Destekten yararlanacak şirket, Bakanlığa sunacağı yurtdışında yerleşik şirkete ait Marka Değerleme Raporu için, rapor ve danışmanlık desteğinden faydalanabilir. </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33</a:t>
            </a:fld>
            <a:endParaRPr lang="en-US" altLang="tr-TR"/>
          </a:p>
        </p:txBody>
      </p:sp>
    </p:spTree>
    <p:extLst>
      <p:ext uri="{BB962C8B-B14F-4D97-AF65-F5344CB8AC3E}">
        <p14:creationId xmlns:p14="http://schemas.microsoft.com/office/powerpoint/2010/main" val="2691801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4264">
              <a:spcBef>
                <a:spcPct val="0"/>
              </a:spcBef>
              <a:defRPr/>
            </a:pPr>
            <a:r>
              <a:rPr lang="tr-TR" b="1" dirty="0" err="1" smtClean="0"/>
              <a:t>Sektörel</a:t>
            </a:r>
            <a:r>
              <a:rPr lang="tr-TR" b="1" dirty="0" smtClean="0"/>
              <a:t> Ticaret Heyeti Desteği</a:t>
            </a:r>
          </a:p>
          <a:p>
            <a:pPr defTabSz="934264">
              <a:spcBef>
                <a:spcPct val="0"/>
              </a:spcBef>
              <a:defRPr/>
            </a:pPr>
            <a:endParaRPr lang="tr-TR" dirty="0" smtClean="0"/>
          </a:p>
          <a:p>
            <a:pPr marL="228851" indent="-228851" defTabSz="934264">
              <a:spcBef>
                <a:spcPct val="0"/>
              </a:spcBef>
              <a:buFont typeface="Arial" panose="020B0604020202020204" pitchFamily="34" charset="0"/>
              <a:buAutoNum type="arabicPeriod"/>
              <a:defRPr/>
            </a:pPr>
            <a:r>
              <a:rPr lang="tr-TR" dirty="0" err="1" smtClean="0"/>
              <a:t>Sektörel</a:t>
            </a:r>
            <a:r>
              <a:rPr lang="tr-TR" dirty="0" smtClean="0"/>
              <a:t> Ticaret Heyeti desteği ile Bakanlığımız koordinasyonunda İşbirliği Kuruluşlarınca düzenlenen </a:t>
            </a:r>
            <a:r>
              <a:rPr lang="tr-TR" dirty="0" err="1" smtClean="0"/>
              <a:t>sektörel</a:t>
            </a:r>
            <a:r>
              <a:rPr lang="tr-TR" dirty="0" smtClean="0"/>
              <a:t> ticaret heyeti programlarına ilişkin giderler % 50 oranında ve program başına 100.000 ABD Dolarına kadar desteklenmektedir. </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34</a:t>
            </a:fld>
            <a:endParaRPr lang="tr-TR" sz="1200"/>
          </a:p>
        </p:txBody>
      </p:sp>
    </p:spTree>
    <p:extLst>
      <p:ext uri="{BB962C8B-B14F-4D97-AF65-F5344CB8AC3E}">
        <p14:creationId xmlns:p14="http://schemas.microsoft.com/office/powerpoint/2010/main" val="1605489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5174" indent="-175174">
              <a:buFont typeface="Arial" panose="020B0604020202020204" pitchFamily="34" charset="0"/>
              <a:buChar char="•"/>
            </a:pPr>
            <a:r>
              <a:rPr lang="tr-TR" dirty="0" smtClean="0"/>
              <a:t>İşbirliği kuruluşlarınca düzenlenen </a:t>
            </a:r>
            <a:r>
              <a:rPr lang="tr-TR" dirty="0" err="1" smtClean="0"/>
              <a:t>sektörel</a:t>
            </a:r>
            <a:r>
              <a:rPr lang="tr-TR" dirty="0" smtClean="0"/>
              <a:t> ticaret heyeti programları çerçevesinde aşağıda belirtilen giderler desteklenmektedir: </a:t>
            </a:r>
          </a:p>
          <a:p>
            <a:endParaRPr lang="tr-TR" dirty="0" smtClean="0"/>
          </a:p>
          <a:p>
            <a:r>
              <a:rPr lang="tr-TR" dirty="0" smtClean="0"/>
              <a:t>a) Ulaşım: Bir şirket/İşbirliği Kuruluşundan en fazla iki kişinin uluslararası ve/veya şehirlerarası ulaşımda kullanılan ekonomi sınıfı uçak, tren, gemi, otobüs bileti ile toplu taşımaya yönelik araç kiralama giderleri, </a:t>
            </a:r>
          </a:p>
          <a:p>
            <a:endParaRPr lang="tr-TR" dirty="0" smtClean="0"/>
          </a:p>
          <a:p>
            <a:r>
              <a:rPr lang="tr-TR" dirty="0" smtClean="0"/>
              <a:t>b) Konaklama:  Bir şirket/İşbirliği Kuruluşundan en fazla iki kişinin kişi başına günlük 150 ABD Dolarını geçmemek kaydıyla konaklama (</a:t>
            </a:r>
            <a:r>
              <a:rPr lang="tr-TR" dirty="0" err="1" smtClean="0"/>
              <a:t>oda+kahvaltı</a:t>
            </a:r>
            <a:r>
              <a:rPr lang="tr-TR" dirty="0" smtClean="0"/>
              <a:t>) giderleri,</a:t>
            </a:r>
          </a:p>
          <a:p>
            <a:r>
              <a:rPr lang="tr-TR" dirty="0" smtClean="0"/>
              <a:t> </a:t>
            </a:r>
          </a:p>
          <a:p>
            <a:r>
              <a:rPr lang="tr-TR" dirty="0" smtClean="0"/>
              <a:t>c) Tanıtım ve Organizasyon Giderleri: Tercümanlık gideri, seminer, konferans, toplantı ve ikili görüşmelerin yapıldığı yerlerin kiralama giderleri, fuar katılımına ilişkin giderler, görsel ve yazılı tanıtım giderleri, halkla ilişkiler hizmeti gideri, sergilenecek ürünlerin nakliye giderleri. </a:t>
            </a:r>
          </a:p>
          <a:p>
            <a:pPr eaLnBrk="1" hangingPunct="1">
              <a:spcBef>
                <a:spcPct val="0"/>
              </a:spcBef>
            </a:pPr>
            <a:endParaRPr lang="tr-TR" dirty="0" smtClean="0"/>
          </a:p>
          <a:p>
            <a:pPr marL="175174" indent="-175174">
              <a:buFont typeface="Arial" panose="020B0604020202020204" pitchFamily="34" charset="0"/>
              <a:buChar char="•"/>
            </a:pPr>
            <a:r>
              <a:rPr lang="tr-TR" dirty="0" smtClean="0"/>
              <a:t>Onaylanan </a:t>
            </a:r>
            <a:r>
              <a:rPr lang="tr-TR" dirty="0" err="1" smtClean="0"/>
              <a:t>sektörel</a:t>
            </a:r>
            <a:r>
              <a:rPr lang="tr-TR" dirty="0" smtClean="0"/>
              <a:t> ticaret heyetlerinde faaliyetlerin koordinasyonunu yapmak üzere İşbirliği Kuruluşunca ön heyet düzenlenebilir. Ön heyet kapsamında yurt dışında görevlendirilen (işbirliği kuruluşu çalışanı/heyet katılımcısı şirket ortağı/çalışanı) iki kişiye ait ulaşım ve konaklama giderleri yukarıda belirtilen limitler dahilinde desteklenir. </a:t>
            </a:r>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35</a:t>
            </a:fld>
            <a:endParaRPr lang="tr-TR" sz="1200"/>
          </a:p>
        </p:txBody>
      </p:sp>
    </p:spTree>
    <p:extLst>
      <p:ext uri="{BB962C8B-B14F-4D97-AF65-F5344CB8AC3E}">
        <p14:creationId xmlns:p14="http://schemas.microsoft.com/office/powerpoint/2010/main" val="2578354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Alım Heyeti Desteği </a:t>
            </a:r>
          </a:p>
          <a:p>
            <a:pPr defTabSz="934264">
              <a:spcBef>
                <a:spcPct val="0"/>
              </a:spcBef>
              <a:defRPr/>
            </a:pPr>
            <a:endParaRPr lang="tr-TR" dirty="0" smtClean="0"/>
          </a:p>
          <a:p>
            <a:pPr marL="228851" indent="-228851" defTabSz="934264">
              <a:spcBef>
                <a:spcPct val="0"/>
              </a:spcBef>
              <a:buFont typeface="Arial" panose="020B0604020202020204" pitchFamily="34" charset="0"/>
              <a:buAutoNum type="arabicPeriod"/>
              <a:defRPr/>
            </a:pPr>
            <a:r>
              <a:rPr lang="tr-TR" dirty="0" smtClean="0"/>
              <a:t>Alım heyeti programları desteği ile Bakanlığımız koordinasyonunda İşbirliği Kuruluşlarınca düzenlenen alım heyeti programlarına ilişkin giderler % 50 oranında ve program başına 75.000 ABD Dolarına kadar desteklenmektedir. </a:t>
            </a:r>
          </a:p>
          <a:p>
            <a:pPr marL="228851" indent="-228851" defTabSz="934264">
              <a:spcBef>
                <a:spcPct val="0"/>
              </a:spcBef>
              <a:buFont typeface="Arial" panose="020B0604020202020204" pitchFamily="34" charset="0"/>
              <a:buAutoNum type="arabicPeriod"/>
              <a:defRPr/>
            </a:pPr>
            <a:r>
              <a:rPr lang="tr-TR" dirty="0" smtClean="0"/>
              <a:t>İşbirliği Kuruluşlarınca düzenlenen alım heyeti programları çerçevesinde aşağıda belirtilen giderler desteklenir. </a:t>
            </a:r>
          </a:p>
          <a:p>
            <a:endParaRPr lang="tr-TR" dirty="0" smtClean="0"/>
          </a:p>
          <a:p>
            <a:r>
              <a:rPr lang="tr-TR" dirty="0" smtClean="0"/>
              <a:t>a) Ulaşım: Bir davetli yabancı şirket/kuruluştan en fazla iki kişinin uluslararası ve/veya şehirlerarası ulaşımda kullanılan ekonomi sınıfı uçak, tren, gemi, otobüs bileti ile toplu taşımaya yönelik araç kiralama giderleri, </a:t>
            </a:r>
          </a:p>
          <a:p>
            <a:endParaRPr lang="tr-TR" dirty="0" smtClean="0"/>
          </a:p>
          <a:p>
            <a:r>
              <a:rPr lang="tr-TR" dirty="0" smtClean="0"/>
              <a:t>b) Konaklama:  Bir davetli yabancı şirket/kuruluştan en fazla iki kişinin, kişi başına günlük 150 ABD Dolarını geçmemek kaydıyla konaklama (</a:t>
            </a:r>
            <a:r>
              <a:rPr lang="tr-TR" dirty="0" err="1" smtClean="0"/>
              <a:t>oda+kahvaltı</a:t>
            </a:r>
            <a:r>
              <a:rPr lang="tr-TR" dirty="0" smtClean="0"/>
              <a:t>) giderleri,</a:t>
            </a:r>
          </a:p>
          <a:p>
            <a:r>
              <a:rPr lang="tr-TR" dirty="0" smtClean="0"/>
              <a:t> </a:t>
            </a:r>
          </a:p>
          <a:p>
            <a:r>
              <a:rPr lang="tr-TR" dirty="0" smtClean="0"/>
              <a:t>c) Tanıtım ve Organizasyon Giderleri: Tercümanlık gideri, seminer, konferans, toplantı ve ikili görüşmelerin yapıldığı yerlerin kiralama giderleri, fuar katılımına ilişkin giderler, görsel ve yazılı tanıtım giderleri, halkla ilişkiler hizmeti gideri, sergilenecek ürünlerin nakliye giderleri. </a:t>
            </a:r>
          </a:p>
          <a:p>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36</a:t>
            </a:fld>
            <a:endParaRPr lang="tr-TR" sz="1200"/>
          </a:p>
        </p:txBody>
      </p:sp>
    </p:spTree>
    <p:extLst>
      <p:ext uri="{BB962C8B-B14F-4D97-AF65-F5344CB8AC3E}">
        <p14:creationId xmlns:p14="http://schemas.microsoft.com/office/powerpoint/2010/main" val="3644491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Alım Heyeti Desteği </a:t>
            </a:r>
          </a:p>
          <a:p>
            <a:pPr defTabSz="934264">
              <a:spcBef>
                <a:spcPct val="0"/>
              </a:spcBef>
              <a:defRPr/>
            </a:pPr>
            <a:endParaRPr lang="tr-TR" dirty="0" smtClean="0"/>
          </a:p>
          <a:p>
            <a:pPr marL="228851" indent="-228851" defTabSz="934264">
              <a:spcBef>
                <a:spcPct val="0"/>
              </a:spcBef>
              <a:buFont typeface="Arial" panose="020B0604020202020204" pitchFamily="34" charset="0"/>
              <a:buAutoNum type="arabicPeriod"/>
              <a:defRPr/>
            </a:pPr>
            <a:r>
              <a:rPr lang="tr-TR" dirty="0" smtClean="0"/>
              <a:t>Alım heyeti programları desteği ile Bakanlığımız koordinasyonunda İşbirliği Kuruluşlarınca düzenlenen alım heyeti programlarına ilişkin giderler % 50 oranında ve program başına 75.000 ABD Dolarına kadar desteklenmektedir. </a:t>
            </a:r>
          </a:p>
          <a:p>
            <a:pPr marL="228851" indent="-228851" defTabSz="934264">
              <a:spcBef>
                <a:spcPct val="0"/>
              </a:spcBef>
              <a:buFont typeface="Arial" panose="020B0604020202020204" pitchFamily="34" charset="0"/>
              <a:buAutoNum type="arabicPeriod"/>
              <a:defRPr/>
            </a:pPr>
            <a:r>
              <a:rPr lang="tr-TR" dirty="0" smtClean="0"/>
              <a:t>İşbirliği Kuruluşlarınca düzenlenen alım heyeti programları çerçevesinde aşağıda belirtilen giderler desteklenir. </a:t>
            </a:r>
          </a:p>
          <a:p>
            <a:endParaRPr lang="tr-TR" dirty="0" smtClean="0"/>
          </a:p>
          <a:p>
            <a:r>
              <a:rPr lang="tr-TR" dirty="0" smtClean="0"/>
              <a:t>a) Ulaşım: Bir davetli yabancı şirket/kuruluştan en fazla iki kişinin uluslararası ve/veya şehirlerarası ulaşımda kullanılan ekonomi sınıfı uçak, tren, gemi, otobüs bileti ile toplu taşımaya yönelik araç kiralama giderleri, </a:t>
            </a:r>
          </a:p>
          <a:p>
            <a:endParaRPr lang="tr-TR" dirty="0" smtClean="0"/>
          </a:p>
          <a:p>
            <a:r>
              <a:rPr lang="tr-TR" dirty="0" smtClean="0"/>
              <a:t>b) Konaklama:  Bir davetli yabancı şirket/kuruluştan en fazla iki kişinin, kişi başına günlük 150 ABD Dolarını geçmemek kaydıyla konaklama (</a:t>
            </a:r>
            <a:r>
              <a:rPr lang="tr-TR" dirty="0" err="1" smtClean="0"/>
              <a:t>oda+kahvaltı</a:t>
            </a:r>
            <a:r>
              <a:rPr lang="tr-TR" dirty="0" smtClean="0"/>
              <a:t>) giderleri,</a:t>
            </a:r>
          </a:p>
          <a:p>
            <a:r>
              <a:rPr lang="tr-TR" dirty="0" smtClean="0"/>
              <a:t> </a:t>
            </a:r>
          </a:p>
          <a:p>
            <a:r>
              <a:rPr lang="tr-TR" dirty="0" smtClean="0"/>
              <a:t>c) Tanıtım ve Organizasyon Giderleri: Tercümanlık gideri, seminer, konferans, toplantı ve ikili görüşmelerin yapıldığı yerlerin kiralama giderleri, fuar katılımına ilişkin giderler, görsel ve yazılı tanıtım giderleri, halkla ilişkiler hizmeti gideri, sergilenecek ürünlerin nakliye giderleri. </a:t>
            </a:r>
          </a:p>
          <a:p>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37</a:t>
            </a:fld>
            <a:endParaRPr lang="tr-TR" sz="1200"/>
          </a:p>
        </p:txBody>
      </p:sp>
    </p:spTree>
    <p:extLst>
      <p:ext uri="{BB962C8B-B14F-4D97-AF65-F5344CB8AC3E}">
        <p14:creationId xmlns:p14="http://schemas.microsoft.com/office/powerpoint/2010/main" val="3644491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96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69636"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B4AA5104-E36A-41F3-9836-4A2CB1FB2057}" type="slidenum">
              <a:rPr lang="en-US" altLang="tr-TR" sz="1200">
                <a:latin typeface="Calibri" pitchFamily="34" charset="0"/>
                <a:cs typeface="Arial" pitchFamily="34" charset="0"/>
              </a:rPr>
              <a:pPr algn="r" eaLnBrk="1" hangingPunct="1"/>
              <a:t>38</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906273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39</a:t>
            </a:fld>
            <a:endParaRPr lang="en-US" altLang="tr-TR"/>
          </a:p>
        </p:txBody>
      </p:sp>
    </p:spTree>
    <p:extLst>
      <p:ext uri="{BB962C8B-B14F-4D97-AF65-F5344CB8AC3E}">
        <p14:creationId xmlns:p14="http://schemas.microsoft.com/office/powerpoint/2010/main" val="133460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a:t>
            </a:fld>
            <a:endParaRPr lang="en-US" altLang="tr-TR"/>
          </a:p>
        </p:txBody>
      </p:sp>
    </p:spTree>
    <p:extLst>
      <p:ext uri="{BB962C8B-B14F-4D97-AF65-F5344CB8AC3E}">
        <p14:creationId xmlns:p14="http://schemas.microsoft.com/office/powerpoint/2010/main" val="1523659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40</a:t>
            </a:fld>
            <a:endParaRPr lang="en-US" altLang="tr-TR"/>
          </a:p>
        </p:txBody>
      </p:sp>
    </p:spTree>
    <p:extLst>
      <p:ext uri="{BB962C8B-B14F-4D97-AF65-F5344CB8AC3E}">
        <p14:creationId xmlns:p14="http://schemas.microsoft.com/office/powerpoint/2010/main" val="3325044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68612"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3BE50B57-78DA-4A58-9CD4-302F11CB4802}" type="slidenum">
              <a:rPr lang="en-US" altLang="tr-TR" sz="1200">
                <a:latin typeface="Calibri" pitchFamily="34" charset="0"/>
                <a:cs typeface="Arial" pitchFamily="34" charset="0"/>
              </a:rPr>
              <a:pPr algn="r" eaLnBrk="1" hangingPunct="1"/>
              <a:t>41</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357512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42</a:t>
            </a:fld>
            <a:endParaRPr lang="tr-TR" sz="1200"/>
          </a:p>
        </p:txBody>
      </p:sp>
    </p:spTree>
    <p:extLst>
      <p:ext uri="{BB962C8B-B14F-4D97-AF65-F5344CB8AC3E}">
        <p14:creationId xmlns:p14="http://schemas.microsoft.com/office/powerpoint/2010/main" val="3804386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b="1" dirty="0" smtClean="0"/>
              <a:t>E-Ticaret Sitelerine Bireysel Üyelik Desteği </a:t>
            </a:r>
          </a:p>
          <a:p>
            <a:pPr eaLnBrk="1" hangingPunct="1">
              <a:spcBef>
                <a:spcPct val="0"/>
              </a:spcBef>
            </a:pPr>
            <a:endParaRPr lang="tr-TR" dirty="0" smtClean="0"/>
          </a:p>
          <a:p>
            <a:pPr eaLnBrk="1" hangingPunct="1">
              <a:spcBef>
                <a:spcPct val="0"/>
              </a:spcBef>
            </a:pPr>
            <a:r>
              <a:rPr lang="tr-TR" dirty="0" smtClean="0"/>
              <a:t>Halihazırda desteklenen e-ticaret siteleri: alibaba.com, chemorbis.com, steelorbis.com, tradeatlas.com</a:t>
            </a:r>
          </a:p>
          <a:p>
            <a:pPr eaLnBrk="1" hangingPunct="1">
              <a:spcBef>
                <a:spcPct val="0"/>
              </a:spcBef>
            </a:pPr>
            <a:endParaRPr lang="tr-TR" dirty="0" smtClean="0"/>
          </a:p>
          <a:p>
            <a:pPr eaLnBrk="1" hangingPunct="1">
              <a:spcBef>
                <a:spcPct val="0"/>
              </a:spcBef>
            </a:pPr>
            <a:r>
              <a:rPr lang="tr-TR" b="1" dirty="0" smtClean="0"/>
              <a:t>Genel Esaslar</a:t>
            </a:r>
          </a:p>
          <a:p>
            <a:pPr eaLnBrk="1" hangingPunct="1">
              <a:spcBef>
                <a:spcPct val="0"/>
              </a:spcBef>
            </a:pPr>
            <a:r>
              <a:rPr lang="tr-TR" b="1" dirty="0" smtClean="0"/>
              <a:t> </a:t>
            </a:r>
          </a:p>
          <a:p>
            <a:pPr marL="171639" indent="-171639" eaLnBrk="1" hangingPunct="1">
              <a:spcBef>
                <a:spcPct val="0"/>
              </a:spcBef>
              <a:buFontTx/>
              <a:buChar char="-"/>
            </a:pPr>
            <a:r>
              <a:rPr lang="tr-TR" dirty="0" smtClean="0"/>
              <a:t>Şirketler, bu destekten, üyelik tarihi itibariyle Bakanlıktan onay almış e-ticaret siteleri için yararlanabilirler. </a:t>
            </a:r>
          </a:p>
          <a:p>
            <a:pPr marL="171639" indent="-171639" eaLnBrk="1" hangingPunct="1">
              <a:spcBef>
                <a:spcPct val="0"/>
              </a:spcBef>
              <a:buFontTx/>
              <a:buChar char="-"/>
            </a:pPr>
            <a:r>
              <a:rPr lang="tr-TR" dirty="0" smtClean="0"/>
              <a:t>Bu destekten yararlanmak isteyen şirketlerin ticari faaliyetleriyle ilgili en az bir yabancı dil desteği olan internet sitelerinin olması zorunludur. </a:t>
            </a:r>
          </a:p>
          <a:p>
            <a:pPr marL="171639" indent="-171639" eaLnBrk="1" hangingPunct="1">
              <a:spcBef>
                <a:spcPct val="0"/>
              </a:spcBef>
              <a:buFontTx/>
              <a:buChar char="-"/>
            </a:pPr>
            <a:r>
              <a:rPr lang="tr-TR" dirty="0" smtClean="0"/>
              <a:t>E-ticaret sitelerinde yer alan site içi reklam ve reklam bandı (banner) giderleri destek kapsamı dışındadır. </a:t>
            </a:r>
          </a:p>
          <a:p>
            <a:pPr marL="171639" indent="-171639" eaLnBrk="1" hangingPunct="1">
              <a:spcBef>
                <a:spcPct val="0"/>
              </a:spcBef>
              <a:buFontTx/>
              <a:buChar char="-"/>
            </a:pPr>
            <a:r>
              <a:rPr lang="tr-TR" dirty="0" smtClean="0"/>
              <a:t>E-ticaret siteleri tarafından düzenlenen faturalarda hizmet süresi en fazla 1 (bir) yıl olmalıdır. Hizmet süresi daha fazla olan faturaların, sadece 1 (bir) yıllık tutarı destek kapsamındadır.</a:t>
            </a:r>
          </a:p>
          <a:p>
            <a:pPr eaLnBrk="1" hangingPunct="1">
              <a:spcBef>
                <a:spcPct val="0"/>
              </a:spcBef>
            </a:pPr>
            <a:endParaRPr lang="tr-TR" dirty="0" smtClean="0"/>
          </a:p>
          <a:p>
            <a:pPr eaLnBrk="1" hangingPunct="1">
              <a:spcBef>
                <a:spcPct val="0"/>
              </a:spcBef>
            </a:pPr>
            <a:r>
              <a:rPr lang="tr-TR" b="1" dirty="0" smtClean="0"/>
              <a:t>E-Ticaret Sitesi Onay Başvuruları ve Değerlendirme</a:t>
            </a:r>
          </a:p>
          <a:p>
            <a:pPr eaLnBrk="1" hangingPunct="1">
              <a:spcBef>
                <a:spcPct val="0"/>
              </a:spcBef>
            </a:pPr>
            <a:endParaRPr lang="tr-TR" dirty="0" smtClean="0"/>
          </a:p>
          <a:p>
            <a:pPr marL="171639" indent="-171639" eaLnBrk="1" hangingPunct="1">
              <a:spcBef>
                <a:spcPct val="0"/>
              </a:spcBef>
              <a:buFontTx/>
              <a:buChar char="-"/>
            </a:pPr>
            <a:r>
              <a:rPr lang="tr-TR" dirty="0" smtClean="0"/>
              <a:t>Onay başvurusu yapılan e-ticaret sitesini işleten Türkiye merkezli şirketler ile yabancı sitelerin Türkiye temsilciliklerinin Karar’da yer alan şirket tanımına uyması gerekir. Onay başvurusu yapılan yabancı sitelerin Türkiye’de yerleşik bir temsilciliği olması zorunludur. </a:t>
            </a:r>
          </a:p>
          <a:p>
            <a:pPr marL="171639" indent="-171639" eaLnBrk="1" hangingPunct="1">
              <a:spcBef>
                <a:spcPct val="0"/>
              </a:spcBef>
              <a:buFontTx/>
              <a:buChar char="-"/>
            </a:pPr>
            <a:r>
              <a:rPr lang="tr-TR" dirty="0" smtClean="0"/>
              <a:t>Merkezi Türkiye’de bulunan e-ticaret sitelerini işleten şirketler ile yabancı sitelerin Türkiye temsilciliklerinin EK A-3 (E-Ticaret Sitesi Onay Başvuru Formu) ve EK A-4 (Kaynak ve Etkinlik Formu) ile Bakanlığa başvurmaları gerekir. </a:t>
            </a:r>
          </a:p>
          <a:p>
            <a:pPr marL="171639" indent="-171639" eaLnBrk="1" hangingPunct="1">
              <a:spcBef>
                <a:spcPct val="0"/>
              </a:spcBef>
              <a:buFontTx/>
              <a:buChar char="-"/>
            </a:pPr>
            <a:r>
              <a:rPr lang="tr-TR" dirty="0" smtClean="0"/>
              <a:t>Aynı şirket tarafından sahip olunan/işletilen/altyapısı paylaşılan ve benzer nitelikli hizmetleri sunan sitelerden yalnızca birine onay verilir.</a:t>
            </a:r>
          </a:p>
          <a:p>
            <a:pPr marL="171639" indent="-171639" eaLnBrk="1" hangingPunct="1">
              <a:spcBef>
                <a:spcPct val="0"/>
              </a:spcBef>
              <a:buFontTx/>
              <a:buChar char="-"/>
            </a:pPr>
            <a:r>
              <a:rPr lang="tr-TR" dirty="0" smtClean="0"/>
              <a:t>Onay başvurusu yapılan sitelerin, başvuru tarihi itibariyle en az 3 yıldır kullanımda olması ve EK A-2’de (E-Ticaret Sitesi Onay Koşulları) belirtilen koşulları sağlaması gerekir. </a:t>
            </a:r>
          </a:p>
          <a:p>
            <a:pPr marL="171639" indent="-171639" eaLnBrk="1" hangingPunct="1">
              <a:spcBef>
                <a:spcPct val="0"/>
              </a:spcBef>
              <a:buFontTx/>
              <a:buChar char="-"/>
            </a:pPr>
            <a:r>
              <a:rPr lang="tr-TR" dirty="0" smtClean="0"/>
              <a:t>E-Ticaret siteleri EK A-2’de belirtilen koşullar ile EK A-3 ve EK A-4’te beyan edilen bilgiler esas alınarak Bakanlık tarafından değerlendirilir. Onay verilen e-ticaret siteleri Bakanlığın resmi internet sitesinde duyurulur. </a:t>
            </a:r>
          </a:p>
          <a:p>
            <a:pPr marL="171639" indent="-171639" eaLnBrk="1" hangingPunct="1">
              <a:spcBef>
                <a:spcPct val="0"/>
              </a:spcBef>
              <a:buFontTx/>
              <a:buChar char="-"/>
            </a:pPr>
            <a:r>
              <a:rPr lang="tr-TR" dirty="0" smtClean="0"/>
              <a:t>Bakanlık, her yıl Ocak ayında onay verilen e-ticaret sitelerini yeniden değerlendirir. Değerlendirme yapılabilmesi için, onay verilen e-ticaret sitelerinin, ayrıca bir bildirim yapılmaksızın, her yıl 15 Ocak tarihine kadar güncel EK A-3 ve EK A-4 belgelerini Bakanlığa ibraz etmeleri gerekir. </a:t>
            </a:r>
          </a:p>
          <a:p>
            <a:pPr marL="171639" indent="-171639" eaLnBrk="1" hangingPunct="1">
              <a:spcBef>
                <a:spcPct val="0"/>
              </a:spcBef>
              <a:buFontTx/>
              <a:buChar char="-"/>
            </a:pPr>
            <a:r>
              <a:rPr lang="tr-TR" dirty="0" smtClean="0"/>
              <a:t>Belgelerini süresi içerisinde ibraz etmeyen siteler ile bilgileri yetersiz görülen, şirketlere yardım ve bilgilendirme konusunda yetersiz kalan, Bakanlığın bilgisi dışında alan adını değiştiren/yönlendiren veya güncel onay koşullarını sağlamayan sitelerin onayı kaldırılır. </a:t>
            </a:r>
          </a:p>
          <a:p>
            <a:pPr marL="171639" indent="-171639" eaLnBrk="1" hangingPunct="1">
              <a:spcBef>
                <a:spcPct val="0"/>
              </a:spcBef>
              <a:buFontTx/>
              <a:buChar char="-"/>
            </a:pPr>
            <a:r>
              <a:rPr lang="tr-TR" dirty="0" smtClean="0"/>
              <a:t>Onayı kaldırılan siteler için, Bakanlık bildirim yazısı evrak çıkış tarihinden itibaren 1 (bir) yıl süresince yeni onay başvurusunda bulunulamaz. </a:t>
            </a:r>
          </a:p>
          <a:p>
            <a:pPr marL="171639" indent="-171639" eaLnBrk="1" hangingPunct="1">
              <a:spcBef>
                <a:spcPct val="0"/>
              </a:spcBef>
              <a:buFontTx/>
              <a:buChar char="-"/>
            </a:pPr>
            <a:endParaRPr lang="tr-TR" b="1" dirty="0" smtClean="0"/>
          </a:p>
          <a:p>
            <a:pPr eaLnBrk="1" hangingPunct="1">
              <a:spcBef>
                <a:spcPct val="0"/>
              </a:spcBef>
            </a:pPr>
            <a:r>
              <a:rPr lang="tr-TR" b="1" dirty="0" smtClean="0"/>
              <a:t>Destek Sonuçlandırma</a:t>
            </a:r>
          </a:p>
          <a:p>
            <a:pPr eaLnBrk="1" hangingPunct="1">
              <a:spcBef>
                <a:spcPct val="0"/>
              </a:spcBef>
            </a:pPr>
            <a:endParaRPr lang="tr-TR" dirty="0" smtClean="0"/>
          </a:p>
          <a:p>
            <a:pPr marL="171639" indent="-171639" eaLnBrk="1" hangingPunct="1">
              <a:spcBef>
                <a:spcPct val="0"/>
              </a:spcBef>
              <a:buFontTx/>
              <a:buChar char="-"/>
            </a:pPr>
            <a:r>
              <a:rPr lang="tr-TR" dirty="0" smtClean="0"/>
              <a:t>Bu destek için, şirketlerin destek ödeme başvurularını Ek-A’da (Başvuru Belgeleri Listesi) belirtilen belgelerle birlikte ödeme tarihinden itibaren en geç 6 ay içerisinde üyesi oldukları </a:t>
            </a:r>
            <a:r>
              <a:rPr lang="tr-TR" dirty="0" err="1" smtClean="0"/>
              <a:t>İBGS’ye</a:t>
            </a:r>
            <a:r>
              <a:rPr lang="tr-TR" dirty="0" smtClean="0"/>
              <a:t> yapmaları gerekir. </a:t>
            </a:r>
          </a:p>
          <a:p>
            <a:pPr marL="171639" indent="-171639" defTabSz="457703" eaLnBrk="1" hangingPunct="1">
              <a:spcBef>
                <a:spcPct val="0"/>
              </a:spcBef>
              <a:buFontTx/>
              <a:buChar char="-"/>
              <a:defRPr/>
            </a:pPr>
            <a:r>
              <a:rPr lang="tr-TR" dirty="0" smtClean="0"/>
              <a:t>Bu destekten yararlanmak için başvuranların eksik bilgi ve belgelerini bildirim tarihinden itibaren en geç 3 ay içerisinde, tamamlamaları gerekir. Eksikliklerin belirtilen süreler içerisinde tamamlanmaması halinde şirket/işbirliği kuruluşunun destek başvurusunun, mevcut evraklar çerçevesinde tekemmül etmiş harcama kalemleri için destek ödemesi yapılır. </a:t>
            </a:r>
          </a:p>
          <a:p>
            <a:pPr marL="171639" indent="-171639" eaLnBrk="1" hangingPunct="1">
              <a:spcBef>
                <a:spcPct val="0"/>
              </a:spcBef>
              <a:buFontTx/>
              <a:buChar char="-"/>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43</a:t>
            </a:fld>
            <a:endParaRPr lang="tr-TR" sz="1200"/>
          </a:p>
        </p:txBody>
      </p:sp>
    </p:spTree>
    <p:extLst>
      <p:ext uri="{BB962C8B-B14F-4D97-AF65-F5344CB8AC3E}">
        <p14:creationId xmlns:p14="http://schemas.microsoft.com/office/powerpoint/2010/main" val="1339419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b="1" dirty="0" smtClean="0">
                <a:latin typeface="Times New Roman" panose="02020603050405020304" pitchFamily="18" charset="0"/>
                <a:cs typeface="Times New Roman" panose="02020603050405020304" pitchFamily="18" charset="0"/>
              </a:rPr>
              <a:t>Genel Esaslar </a:t>
            </a:r>
          </a:p>
          <a:p>
            <a:pPr eaLnBrk="1" hangingPunct="1">
              <a:spcBef>
                <a:spcPct val="0"/>
              </a:spcBef>
            </a:pPr>
            <a:endParaRPr lang="tr-TR" dirty="0" smtClean="0">
              <a:latin typeface="Times New Roman" panose="02020603050405020304" pitchFamily="18" charset="0"/>
              <a:cs typeface="Times New Roman" panose="02020603050405020304" pitchFamily="18" charset="0"/>
            </a:endParaRPr>
          </a:p>
          <a:p>
            <a:pPr marL="171639" indent="-171639" eaLnBrk="1" hangingPunct="1">
              <a:spcBef>
                <a:spcPct val="0"/>
              </a:spcBef>
              <a:buFontTx/>
              <a:buChar char="-"/>
            </a:pPr>
            <a:r>
              <a:rPr lang="tr-TR" dirty="0" smtClean="0">
                <a:latin typeface="Times New Roman" panose="02020603050405020304" pitchFamily="18" charset="0"/>
                <a:cs typeface="Times New Roman" panose="02020603050405020304" pitchFamily="18" charset="0"/>
              </a:rPr>
              <a:t>İşbirliği kuruluşlarınca düzenlenen sanal ticaret heyeti faaliyetleri çerçevesinde aşağıda belirtilen giderler desteklenir: </a:t>
            </a:r>
          </a:p>
          <a:p>
            <a:pPr eaLnBrk="1" hangingPunct="1">
              <a:spcBef>
                <a:spcPct val="0"/>
              </a:spcBef>
            </a:pPr>
            <a:endParaRPr lang="tr-TR" dirty="0" smtClean="0">
              <a:latin typeface="Times New Roman" panose="02020603050405020304" pitchFamily="18" charset="0"/>
              <a:cs typeface="Times New Roman" panose="02020603050405020304" pitchFamily="18" charset="0"/>
            </a:endParaRPr>
          </a:p>
          <a:p>
            <a:pPr marL="228851" indent="-228851" eaLnBrk="1" hangingPunct="1">
              <a:spcBef>
                <a:spcPct val="0"/>
              </a:spcBef>
              <a:buFontTx/>
              <a:buAutoNum type="alphaLcParenR"/>
            </a:pPr>
            <a:r>
              <a:rPr lang="tr-TR" dirty="0" smtClean="0">
                <a:latin typeface="Times New Roman" panose="02020603050405020304" pitchFamily="18" charset="0"/>
                <a:cs typeface="Times New Roman" panose="02020603050405020304" pitchFamily="18" charset="0"/>
              </a:rPr>
              <a:t>Sanal ticaret heyetinin tanıtımına yönelik internet, mobil ve benzeri dijital ortamları da içeren yazılı ve görsel iletişim veya reklam kampanyalarına dair hizmet giderleri, </a:t>
            </a:r>
          </a:p>
          <a:p>
            <a:pPr marL="228851" indent="-228851" eaLnBrk="1" hangingPunct="1">
              <a:spcBef>
                <a:spcPct val="0"/>
              </a:spcBef>
              <a:buFontTx/>
              <a:buAutoNum type="alphaLcParenR"/>
            </a:pPr>
            <a:r>
              <a:rPr lang="tr-TR" dirty="0" smtClean="0">
                <a:latin typeface="Times New Roman" panose="02020603050405020304" pitchFamily="18" charset="0"/>
                <a:cs typeface="Times New Roman" panose="02020603050405020304" pitchFamily="18" charset="0"/>
              </a:rPr>
              <a:t>Sanal ticaret heyetinin planlaması ve koordinasyonuna yönelik hizmet giderleri, </a:t>
            </a:r>
          </a:p>
          <a:p>
            <a:pPr marL="228851" indent="-228851" eaLnBrk="1" hangingPunct="1">
              <a:spcBef>
                <a:spcPct val="0"/>
              </a:spcBef>
              <a:buFontTx/>
              <a:buAutoNum type="alphaLcParenR"/>
            </a:pPr>
            <a:r>
              <a:rPr lang="tr-TR" dirty="0" smtClean="0">
                <a:latin typeface="Times New Roman" panose="02020603050405020304" pitchFamily="18" charset="0"/>
                <a:cs typeface="Times New Roman" panose="02020603050405020304" pitchFamily="18" charset="0"/>
              </a:rPr>
              <a:t>Eşleştirme ve ikili iş görüşmelerinin organizasyonuna ilişkin giderler, </a:t>
            </a:r>
          </a:p>
          <a:p>
            <a:pPr marL="228851" indent="-228851" eaLnBrk="1" hangingPunct="1">
              <a:spcBef>
                <a:spcPct val="0"/>
              </a:spcBef>
              <a:buFontTx/>
              <a:buAutoNum type="alphaLcParenR"/>
            </a:pPr>
            <a:r>
              <a:rPr lang="tr-TR" dirty="0" smtClean="0">
                <a:latin typeface="Times New Roman" panose="02020603050405020304" pitchFamily="18" charset="0"/>
                <a:cs typeface="Times New Roman" panose="02020603050405020304" pitchFamily="18" charset="0"/>
              </a:rPr>
              <a:t>Sanal ticaret heyeti faaliyetinin gerçekleştirildiği platformlara ödenen ücretler </a:t>
            </a:r>
          </a:p>
          <a:p>
            <a:pPr marL="228851" indent="-228851" eaLnBrk="1" hangingPunct="1">
              <a:spcBef>
                <a:spcPct val="0"/>
              </a:spcBef>
              <a:buFontTx/>
              <a:buAutoNum type="alphaLcParenR"/>
            </a:pPr>
            <a:r>
              <a:rPr lang="tr-TR" dirty="0" smtClean="0">
                <a:latin typeface="Times New Roman" panose="02020603050405020304" pitchFamily="18" charset="0"/>
                <a:cs typeface="Times New Roman" panose="02020603050405020304" pitchFamily="18" charset="0"/>
              </a:rPr>
              <a:t>Tercümanlık giderleri </a:t>
            </a:r>
          </a:p>
          <a:p>
            <a:pPr eaLnBrk="1" hangingPunct="1">
              <a:spcBef>
                <a:spcPct val="0"/>
              </a:spcBef>
            </a:pPr>
            <a:endParaRPr lang="tr-TR" dirty="0" smtClean="0">
              <a:latin typeface="Times New Roman" panose="02020603050405020304" pitchFamily="18" charset="0"/>
              <a:cs typeface="Times New Roman" panose="02020603050405020304" pitchFamily="18" charset="0"/>
            </a:endParaRPr>
          </a:p>
          <a:p>
            <a:pPr marL="171639" indent="-171639" eaLnBrk="1" hangingPunct="1">
              <a:spcBef>
                <a:spcPct val="0"/>
              </a:spcBef>
              <a:buFontTx/>
              <a:buChar char="-"/>
            </a:pPr>
            <a:r>
              <a:rPr lang="tr-TR" dirty="0" smtClean="0">
                <a:latin typeface="Times New Roman" panose="02020603050405020304" pitchFamily="18" charset="0"/>
                <a:cs typeface="Times New Roman" panose="02020603050405020304" pitchFamily="18" charset="0"/>
              </a:rPr>
              <a:t>(a) bendi kapsamındaki faaliyetlerin yabancı şirket, kurum ve kuruluşları hedeflemek üzere İngilizce ve/veya heyetin hedeflendiği ülke veya ülkelerin dillerinde yapılması zorunludur.</a:t>
            </a:r>
          </a:p>
          <a:p>
            <a:pPr marL="171639" indent="-171639" eaLnBrk="1" hangingPunct="1">
              <a:spcBef>
                <a:spcPct val="0"/>
              </a:spcBef>
              <a:buFontTx/>
              <a:buChar char="-"/>
            </a:pPr>
            <a:r>
              <a:rPr lang="tr-TR" dirty="0" smtClean="0">
                <a:latin typeface="Times New Roman" panose="02020603050405020304" pitchFamily="18" charset="0"/>
                <a:cs typeface="Times New Roman" panose="02020603050405020304" pitchFamily="18" charset="0"/>
              </a:rPr>
              <a:t>(a) bendi kapsamındaki faaliyetlerin birden çok dilde yapılması durumunda; tanıtım harcamalarına ilişkin düzenlenen sözleşmeye konu tanıtım unsurlarının hangi ülkelerde kullanılacağının belirtilmesi gerekir. </a:t>
            </a:r>
          </a:p>
          <a:p>
            <a:pPr marL="171639" indent="-171639" eaLnBrk="1" hangingPunct="1">
              <a:spcBef>
                <a:spcPct val="0"/>
              </a:spcBef>
              <a:buFontTx/>
              <a:buChar char="-"/>
            </a:pPr>
            <a:r>
              <a:rPr lang="tr-TR" dirty="0" smtClean="0">
                <a:latin typeface="Times New Roman" panose="02020603050405020304" pitchFamily="18" charset="0"/>
                <a:cs typeface="Times New Roman" panose="02020603050405020304" pitchFamily="18" charset="0"/>
              </a:rPr>
              <a:t>Sanal ticaret heyeti faaliyetinin Bakanlık temsilcisi tarafından izlendiği durumlarda Bakanlık temsilcisi tarafından EK B-8 (Sanal Ticaret Heyeti Değerlendirme Formu-Bakanlık) kullanılır ve ilgili faaliyetlere ilişkin destek başvurusu sonuçlandırılırken EK B-8’de (Sanal Ticaret Heyeti Değerlendirme Formu-Bakanlık) yer alan bilgiler esas alınır. </a:t>
            </a:r>
          </a:p>
          <a:p>
            <a:pPr marL="171639" indent="-171639" eaLnBrk="1" hangingPunct="1">
              <a:spcBef>
                <a:spcPct val="0"/>
              </a:spcBef>
              <a:buFontTx/>
              <a:buChar char="-"/>
            </a:pPr>
            <a:endParaRPr lang="tr-TR" dirty="0" smtClean="0">
              <a:latin typeface="Times New Roman" panose="02020603050405020304" pitchFamily="18" charset="0"/>
              <a:cs typeface="Times New Roman" panose="02020603050405020304" pitchFamily="18" charset="0"/>
            </a:endParaRPr>
          </a:p>
          <a:p>
            <a:pPr eaLnBrk="1" hangingPunct="1">
              <a:spcBef>
                <a:spcPct val="0"/>
              </a:spcBef>
            </a:pPr>
            <a:r>
              <a:rPr lang="tr-TR" b="1" dirty="0" smtClean="0">
                <a:latin typeface="Times New Roman" panose="02020603050405020304" pitchFamily="18" charset="0"/>
                <a:cs typeface="Times New Roman" panose="02020603050405020304" pitchFamily="18" charset="0"/>
              </a:rPr>
              <a:t>Onay Başvurusu ve Değerlendirme </a:t>
            </a:r>
          </a:p>
          <a:p>
            <a:pPr eaLnBrk="1" hangingPunct="1">
              <a:spcBef>
                <a:spcPct val="0"/>
              </a:spcBef>
            </a:pPr>
            <a:endParaRPr lang="tr-TR" b="1" dirty="0" smtClean="0">
              <a:latin typeface="Times New Roman" panose="02020603050405020304" pitchFamily="18" charset="0"/>
              <a:cs typeface="Times New Roman" panose="02020603050405020304" pitchFamily="18" charset="0"/>
            </a:endParaRPr>
          </a:p>
          <a:p>
            <a:pPr marL="171639" indent="-171639" eaLnBrk="1" hangingPunct="1">
              <a:spcBef>
                <a:spcPct val="0"/>
              </a:spcBef>
              <a:buFontTx/>
              <a:buChar char="-"/>
            </a:pPr>
            <a:r>
              <a:rPr lang="tr-TR" dirty="0" smtClean="0"/>
              <a:t>İşbirliği kuruluşlarının tek başına veya diğer işbirliği kuruluşları ile birlikte düzenleyeceği sanal ticaret heyeti faaliyetleri için, EK B’de belirtilen başvuru belgeleri ile birlikte program başlangıç tarihinden en az 1 (bir) ay önce Bakanlığa onay başvurusunda bulunulur. </a:t>
            </a:r>
          </a:p>
          <a:p>
            <a:pPr marL="171639" indent="-171639" eaLnBrk="1" hangingPunct="1">
              <a:spcBef>
                <a:spcPct val="0"/>
              </a:spcBef>
              <a:buFontTx/>
              <a:buChar char="-"/>
            </a:pPr>
            <a:r>
              <a:rPr lang="tr-TR" dirty="0" smtClean="0"/>
              <a:t>Heyet programlarının değerlendirmeye alınabilmesi için, program taslağı ve tahmini bütçenin Bakanlığa ibraz edilmesi gerekir. </a:t>
            </a:r>
          </a:p>
          <a:p>
            <a:pPr marL="171639" indent="-171639" eaLnBrk="1" hangingPunct="1">
              <a:spcBef>
                <a:spcPct val="0"/>
              </a:spcBef>
              <a:buFontTx/>
              <a:buChar char="-"/>
            </a:pPr>
            <a:r>
              <a:rPr lang="tr-TR" dirty="0" smtClean="0"/>
              <a:t>Başvuru dosyasında eksik belge olması durumunda, işbirliği kuruluşuna eksik belge bildirim yazısı iletilir. </a:t>
            </a:r>
          </a:p>
          <a:p>
            <a:pPr marL="171639" indent="-171639" eaLnBrk="1" hangingPunct="1">
              <a:spcBef>
                <a:spcPct val="0"/>
              </a:spcBef>
              <a:buFontTx/>
              <a:buChar char="-"/>
            </a:pPr>
            <a:r>
              <a:rPr lang="tr-TR" dirty="0" smtClean="0"/>
              <a:t>Sanal ticaret heyeti faaliyetlerinin onaylanması için EK-B’de yer alan tüm belgelerin tamamlanmış olması gerekir. </a:t>
            </a:r>
          </a:p>
          <a:p>
            <a:pPr marL="171639" indent="-171639" eaLnBrk="1" hangingPunct="1">
              <a:spcBef>
                <a:spcPct val="0"/>
              </a:spcBef>
              <a:buFontTx/>
              <a:buChar char="-"/>
            </a:pPr>
            <a:r>
              <a:rPr lang="tr-TR" dirty="0" smtClean="0"/>
              <a:t>İşbirliği kuruluşu, gerçekleştireceği heyete ilişkin değişiklik taleplerini söz konusu programın başlangıç tarihinden en az 15 gün önce Bakanlığa bildirir. Değişiklik taleplerini Bakanlık inceler ve sonuçlandırır. </a:t>
            </a:r>
          </a:p>
          <a:p>
            <a:pPr marL="171639" indent="-171639" eaLnBrk="1" hangingPunct="1">
              <a:spcBef>
                <a:spcPct val="0"/>
              </a:spcBef>
              <a:buFontTx/>
              <a:buChar char="-"/>
            </a:pPr>
            <a:r>
              <a:rPr lang="tr-TR" dirty="0" smtClean="0"/>
              <a:t>İşbirliği kuruluşları, onaylanan heyetlere ilişkin kesinleşmiş katılımcı bilgilerini, EK B-2 (Sanal Ticaret Heyeti Katılımcı Şirket Bilgi Formu) ve varsa heyete yeni eklenen şirketlere ait EK B-3 (Sanal Ticaret Heyeti Katılımcı Şirket Talep Yazısı) ile programın başlangıç tarihinden en geç 1 iş günü öncesine kadar Bakanlığa iletir. </a:t>
            </a:r>
          </a:p>
          <a:p>
            <a:pPr marL="171639" indent="-171639" eaLnBrk="1" hangingPunct="1">
              <a:spcBef>
                <a:spcPct val="0"/>
              </a:spcBef>
              <a:buFontTx/>
              <a:buChar char="-"/>
            </a:pPr>
            <a:r>
              <a:rPr lang="tr-TR" dirty="0" smtClean="0"/>
              <a:t>Sanal ticaret heyetlerine aynı sektörde ve/veya alt ve/veya tamamlayıcı sektörlerde faaliyet gösteren şirketler katılabilir. </a:t>
            </a:r>
          </a:p>
          <a:p>
            <a:pPr marL="171639" indent="-171639" eaLnBrk="1" hangingPunct="1">
              <a:spcBef>
                <a:spcPct val="0"/>
              </a:spcBef>
              <a:buFontTx/>
              <a:buChar char="-"/>
            </a:pPr>
            <a:r>
              <a:rPr lang="tr-TR" dirty="0" smtClean="0"/>
              <a:t>Sanal ticaret heyetlerinde en az 10 şirketin katıldığı başvurular değerlendirmeye alınır. </a:t>
            </a:r>
          </a:p>
          <a:p>
            <a:pPr marL="171639" indent="-171639" eaLnBrk="1" hangingPunct="1">
              <a:spcBef>
                <a:spcPct val="0"/>
              </a:spcBef>
              <a:buFontTx/>
              <a:buChar char="-"/>
            </a:pPr>
            <a:r>
              <a:rPr lang="tr-TR" dirty="0" smtClean="0"/>
              <a:t>Hazırlanan tanıtım unsurlarında Ticaret Bakanlığı ve Türkiye Markası Logosu kullanılır. </a:t>
            </a:r>
          </a:p>
          <a:p>
            <a:pPr marL="171639" indent="-171639" eaLnBrk="1" hangingPunct="1">
              <a:spcBef>
                <a:spcPct val="0"/>
              </a:spcBef>
              <a:buFontTx/>
              <a:buChar char="-"/>
            </a:pPr>
            <a:r>
              <a:rPr lang="tr-TR" dirty="0" smtClean="0"/>
              <a:t>İşbirliği kuruluşu, desteğe konu sanal ticaret heyetinin görüntülenebilmesi ve takip edilebilmesi için Bakanlığa gerekli tanımlamaları (kullanıcı adı, şifre vb.) sağlamakla yükümlüdür. </a:t>
            </a:r>
          </a:p>
          <a:p>
            <a:pPr marL="171639" indent="-171639" eaLnBrk="1" hangingPunct="1">
              <a:spcBef>
                <a:spcPct val="0"/>
              </a:spcBef>
              <a:buFontTx/>
              <a:buChar char="-"/>
            </a:pPr>
            <a:r>
              <a:rPr lang="tr-TR" dirty="0" smtClean="0"/>
              <a:t>Özel ve zorunlu hallerde, başvuruda bulunan işbirliği kuruluşlarının tek başına veya diğer işbirliği kuruluşları ile birlikte düzenleyeceği sanal ticaret heyeti faaliyetlerini destek kapsamına almaya Bakanlık yetkilidir. </a:t>
            </a:r>
          </a:p>
          <a:p>
            <a:pPr marL="171639" indent="-171639" eaLnBrk="1" hangingPunct="1">
              <a:spcBef>
                <a:spcPct val="0"/>
              </a:spcBef>
              <a:buFontTx/>
              <a:buChar char="-"/>
            </a:pPr>
            <a:endParaRPr lang="tr-TR" b="1" dirty="0" smtClean="0">
              <a:latin typeface="Times New Roman" panose="02020603050405020304" pitchFamily="18" charset="0"/>
              <a:cs typeface="Times New Roman" panose="02020603050405020304" pitchFamily="18" charset="0"/>
            </a:endParaRPr>
          </a:p>
          <a:p>
            <a:pPr eaLnBrk="1" hangingPunct="1">
              <a:spcBef>
                <a:spcPct val="0"/>
              </a:spcBef>
            </a:pPr>
            <a:r>
              <a:rPr lang="tr-TR" b="1" dirty="0" smtClean="0">
                <a:latin typeface="Times New Roman" panose="02020603050405020304" pitchFamily="18" charset="0"/>
                <a:cs typeface="Times New Roman" panose="02020603050405020304" pitchFamily="18" charset="0"/>
              </a:rPr>
              <a:t>Destek Ödemesi</a:t>
            </a:r>
          </a:p>
          <a:p>
            <a:pPr marL="171639" indent="-171639" eaLnBrk="1" hangingPunct="1">
              <a:spcBef>
                <a:spcPct val="0"/>
              </a:spcBef>
              <a:buFontTx/>
              <a:buChar char="-"/>
            </a:pPr>
            <a:endParaRPr lang="tr-TR" b="1" dirty="0" smtClean="0">
              <a:latin typeface="Times New Roman" panose="02020603050405020304" pitchFamily="18" charset="0"/>
              <a:cs typeface="Times New Roman" panose="02020603050405020304" pitchFamily="18" charset="0"/>
            </a:endParaRPr>
          </a:p>
          <a:p>
            <a:pPr marL="171639" indent="-171639" eaLnBrk="1" hangingPunct="1">
              <a:spcBef>
                <a:spcPct val="0"/>
              </a:spcBef>
              <a:buFontTx/>
              <a:buChar char="-"/>
            </a:pPr>
            <a:r>
              <a:rPr lang="tr-TR" dirty="0" smtClean="0"/>
              <a:t>Bu destek için, işbirliği kuruluşlarının destek başvurularını EK B’de (Başvuru Belgeleri Listesi) belirtilen belgelerle birlikte, sanal ticaret heyeti faaliyetinin bitiş tarihinden itibaren en geç 3 ay içerisinde Bakanlıkça belirlenen </a:t>
            </a:r>
            <a:r>
              <a:rPr lang="tr-TR" dirty="0" err="1" smtClean="0"/>
              <a:t>İBGS’ye</a:t>
            </a:r>
            <a:r>
              <a:rPr lang="tr-TR" dirty="0" smtClean="0"/>
              <a:t> yapmaları gerekir.</a:t>
            </a:r>
          </a:p>
          <a:p>
            <a:pPr marL="171639" indent="-171639" defTabSz="457703" eaLnBrk="1" hangingPunct="1">
              <a:spcBef>
                <a:spcPct val="0"/>
              </a:spcBef>
              <a:buFontTx/>
              <a:buChar char="-"/>
              <a:defRPr/>
            </a:pPr>
            <a:r>
              <a:rPr lang="tr-TR" dirty="0" smtClean="0"/>
              <a:t>Bu destekten yararlanmak için başvuranların ise eksik bilgi ve belgelerini bildirim tarihinden itibaren en geç 2 ay içerisinde tamamlamaları gerekir. Eksikliklerin belirtilen süreler içerisinde tamamlanmaması halinde şirket/işbirliği kuruluşunun destek başvurusunun, mevcut evraklar çerçevesinde tekemmül etmiş harcama kalemleri için destek ödemesi yapılır. </a:t>
            </a:r>
          </a:p>
          <a:p>
            <a:pPr marL="171639" indent="-171639" eaLnBrk="1" hangingPunct="1">
              <a:spcBef>
                <a:spcPct val="0"/>
              </a:spcBef>
              <a:buFontTx/>
              <a:buChar char="-"/>
            </a:pPr>
            <a:endParaRPr lang="tr-TR" b="1" dirty="0" smtClean="0">
              <a:latin typeface="Times New Roman" panose="02020603050405020304" pitchFamily="18" charset="0"/>
              <a:cs typeface="Times New Roman" panose="02020603050405020304" pitchFamily="18" charset="0"/>
            </a:endParaRPr>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pPr eaLnBrk="1" hangingPunct="1"/>
              <a:t>44</a:t>
            </a:fld>
            <a:endParaRPr lang="tr-TR" sz="1200"/>
          </a:p>
        </p:txBody>
      </p:sp>
    </p:spTree>
    <p:extLst>
      <p:ext uri="{BB962C8B-B14F-4D97-AF65-F5344CB8AC3E}">
        <p14:creationId xmlns:p14="http://schemas.microsoft.com/office/powerpoint/2010/main" val="2187623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52593" y="2"/>
            <a:ext cx="2951431" cy="495854"/>
          </a:xfrm>
          <a:prstGeom prst="rect">
            <a:avLst/>
          </a:prstGeom>
          <a:noFill/>
          <a:ln w="9525">
            <a:noFill/>
            <a:miter lim="800000"/>
            <a:headEnd/>
            <a:tailEnd/>
          </a:ln>
        </p:spPr>
        <p:txBody>
          <a:bodyPr wrap="none" lIns="91632" tIns="45816" rIns="91632" bIns="45816" anchor="ctr"/>
          <a:lstStyle/>
          <a:p>
            <a:pPr eaLnBrk="1" hangingPunct="1"/>
            <a:endParaRPr lang="tr-TR" altLang="tr-TR"/>
          </a:p>
        </p:txBody>
      </p:sp>
      <p:sp>
        <p:nvSpPr>
          <p:cNvPr id="74755" name="Rectangle 3"/>
          <p:cNvSpPr>
            <a:spLocks noChangeArrowheads="1"/>
          </p:cNvSpPr>
          <p:nvPr/>
        </p:nvSpPr>
        <p:spPr bwMode="auto">
          <a:xfrm>
            <a:off x="3852593" y="9438718"/>
            <a:ext cx="2951431" cy="497443"/>
          </a:xfrm>
          <a:prstGeom prst="rect">
            <a:avLst/>
          </a:prstGeom>
          <a:noFill/>
          <a:ln w="9525">
            <a:noFill/>
            <a:miter lim="800000"/>
            <a:headEnd/>
            <a:tailEnd/>
          </a:ln>
        </p:spPr>
        <p:txBody>
          <a:bodyPr lIns="90678" tIns="44543" rIns="90678" bIns="44543" anchor="b"/>
          <a:lstStyle/>
          <a:p>
            <a:pPr algn="r"/>
            <a:r>
              <a:rPr lang="tr-TR" altLang="tr-TR" sz="1200"/>
              <a:t>2</a:t>
            </a:r>
            <a:endParaRPr lang="tr-TR" altLang="tr-TR" sz="1200">
              <a:latin typeface="Arial Tur"/>
            </a:endParaRPr>
          </a:p>
        </p:txBody>
      </p:sp>
      <p:sp>
        <p:nvSpPr>
          <p:cNvPr id="74756" name="Rectangle 4"/>
          <p:cNvSpPr>
            <a:spLocks noChangeArrowheads="1"/>
          </p:cNvSpPr>
          <p:nvPr/>
        </p:nvSpPr>
        <p:spPr bwMode="auto">
          <a:xfrm>
            <a:off x="2" y="9438718"/>
            <a:ext cx="2949841" cy="497443"/>
          </a:xfrm>
          <a:prstGeom prst="rect">
            <a:avLst/>
          </a:prstGeom>
          <a:noFill/>
          <a:ln w="9525">
            <a:noFill/>
            <a:miter lim="800000"/>
            <a:headEnd/>
            <a:tailEnd/>
          </a:ln>
        </p:spPr>
        <p:txBody>
          <a:bodyPr wrap="none" lIns="91632" tIns="45816" rIns="91632" bIns="45816" anchor="ctr"/>
          <a:lstStyle/>
          <a:p>
            <a:pPr eaLnBrk="1" hangingPunct="1"/>
            <a:endParaRPr lang="tr-TR" altLang="tr-TR"/>
          </a:p>
        </p:txBody>
      </p:sp>
      <p:sp>
        <p:nvSpPr>
          <p:cNvPr id="74757" name="Rectangle 5"/>
          <p:cNvSpPr>
            <a:spLocks noChangeArrowheads="1"/>
          </p:cNvSpPr>
          <p:nvPr/>
        </p:nvSpPr>
        <p:spPr bwMode="auto">
          <a:xfrm>
            <a:off x="2" y="2"/>
            <a:ext cx="2949841" cy="495854"/>
          </a:xfrm>
          <a:prstGeom prst="rect">
            <a:avLst/>
          </a:prstGeom>
          <a:noFill/>
          <a:ln w="9525">
            <a:noFill/>
            <a:miter lim="800000"/>
            <a:headEnd/>
            <a:tailEnd/>
          </a:ln>
        </p:spPr>
        <p:txBody>
          <a:bodyPr wrap="none" lIns="91632" tIns="45816" rIns="91632" bIns="45816" anchor="ctr"/>
          <a:lstStyle/>
          <a:p>
            <a:pPr eaLnBrk="1" hangingPunct="1"/>
            <a:endParaRPr lang="tr-TR" altLang="tr-TR"/>
          </a:p>
        </p:txBody>
      </p:sp>
      <p:sp>
        <p:nvSpPr>
          <p:cNvPr id="74758" name="Rectangle 6"/>
          <p:cNvSpPr>
            <a:spLocks noGrp="1" noRot="1" noChangeAspect="1" noChangeArrowheads="1" noTextEdit="1"/>
          </p:cNvSpPr>
          <p:nvPr>
            <p:ph type="sldImg"/>
          </p:nvPr>
        </p:nvSpPr>
        <p:spPr bwMode="auto">
          <a:xfrm>
            <a:off x="931863" y="754063"/>
            <a:ext cx="4946650" cy="3711575"/>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xfrm>
            <a:off x="678655" y="4721744"/>
            <a:ext cx="5446715" cy="4472225"/>
          </a:xfrm>
          <a:noFill/>
        </p:spPr>
        <p:txBody>
          <a:bodyPr wrap="square" lIns="90678" tIns="44543" rIns="90678" bIns="44543" numCol="1" anchor="t" anchorCtr="0" compatLnSpc="1">
            <a:prstTxWarp prst="textNoShape">
              <a:avLst/>
            </a:prstTxWarp>
          </a:bodyPr>
          <a:lstStyle/>
          <a:p>
            <a:r>
              <a:rPr lang="tr-TR" altLang="tr-TR" dirty="0" smtClean="0"/>
              <a:t>SGK</a:t>
            </a:r>
            <a:r>
              <a:rPr lang="tr-TR" altLang="tr-TR" baseline="0" dirty="0" smtClean="0"/>
              <a:t> veya maliyeye borç var ise mahsup</a:t>
            </a:r>
          </a:p>
          <a:p>
            <a:endParaRPr lang="tr-TR" altLang="tr-TR" baseline="0" dirty="0" smtClean="0"/>
          </a:p>
          <a:p>
            <a:r>
              <a:rPr lang="tr-TR" altLang="tr-TR" baseline="0" dirty="0" smtClean="0"/>
              <a:t>Merkez bankası kuruyla </a:t>
            </a:r>
            <a:r>
              <a:rPr lang="tr-TR" altLang="tr-TR" baseline="0" dirty="0" err="1" smtClean="0"/>
              <a:t>tl</a:t>
            </a:r>
            <a:r>
              <a:rPr lang="tr-TR" altLang="tr-TR" baseline="0" dirty="0" smtClean="0"/>
              <a:t> ödeniyor</a:t>
            </a:r>
            <a:endParaRPr lang="tr-TR" altLang="tr-TR" dirty="0" smtClean="0"/>
          </a:p>
        </p:txBody>
      </p:sp>
    </p:spTree>
    <p:extLst>
      <p:ext uri="{BB962C8B-B14F-4D97-AF65-F5344CB8AC3E}">
        <p14:creationId xmlns:p14="http://schemas.microsoft.com/office/powerpoint/2010/main" val="254031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47</a:t>
            </a:fld>
            <a:endParaRPr lang="en-US" altLang="tr-TR"/>
          </a:p>
        </p:txBody>
      </p:sp>
    </p:spTree>
    <p:extLst>
      <p:ext uri="{BB962C8B-B14F-4D97-AF65-F5344CB8AC3E}">
        <p14:creationId xmlns:p14="http://schemas.microsoft.com/office/powerpoint/2010/main" val="38179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a:p>
            <a:pPr eaLnBrk="1" hangingPunct="1">
              <a:spcBef>
                <a:spcPct val="0"/>
              </a:spcBef>
            </a:pPr>
            <a:r>
              <a:rPr lang="tr-TR" b="1" dirty="0" smtClean="0"/>
              <a:t>UR-GE Desteği</a:t>
            </a:r>
          </a:p>
          <a:p>
            <a:pPr eaLnBrk="1" hangingPunct="1">
              <a:spcBef>
                <a:spcPct val="0"/>
              </a:spcBef>
            </a:pPr>
            <a:endParaRPr lang="tr-TR" b="1" dirty="0" smtClean="0"/>
          </a:p>
          <a:p>
            <a:pPr marL="228851" indent="-228851" eaLnBrk="1" hangingPunct="1">
              <a:spcBef>
                <a:spcPct val="0"/>
              </a:spcBef>
              <a:buAutoNum type="arabicPeriod"/>
            </a:pPr>
            <a:r>
              <a:rPr lang="tr-TR" dirty="0" smtClean="0"/>
              <a:t>UR-GE desteğinin amacı, bir proje mekanizması çerçevesinde, şirketlerin uluslararası rekabet güçlerinin geliştirilmesine yönelik olarak, şirketlerimiz, İşbirliği Kuruluşları ve Bakanlığımız tarafından gerçekleştirilecek faaliyetlere ilişkin giderlerin Destekleme ve Fiyat İstikrar Fonu’ndan (DFİF) karşılanmasıdır.</a:t>
            </a:r>
          </a:p>
          <a:p>
            <a:pPr marL="228851" indent="-228851" eaLnBrk="1" hangingPunct="1">
              <a:spcBef>
                <a:spcPct val="0"/>
              </a:spcBef>
              <a:buAutoNum type="arabicPeriod"/>
            </a:pPr>
            <a:r>
              <a:rPr lang="tr-TR" dirty="0"/>
              <a:t>Bu destek mekanizması çerçevesinde, özellikle ihracata yeni başlayan ve aynı sektörde yer alan firmalarımızın rekabet gücünü artırmak için sanayi kümeleri oluşturulmaktadır.</a:t>
            </a:r>
            <a:endParaRPr lang="tr-TR" dirty="0" smtClean="0"/>
          </a:p>
          <a:p>
            <a:pPr marL="228851" indent="-228851" eaLnBrk="1" hangingPunct="1">
              <a:spcBef>
                <a:spcPct val="0"/>
              </a:spcBef>
              <a:buAutoNum type="arabicPeriod"/>
            </a:pPr>
            <a:endParaRPr lang="tr-TR" dirty="0" smtClean="0"/>
          </a:p>
          <a:p>
            <a:endParaRPr lang="tr-TR" altLang="tr-TR" dirty="0" smtClean="0"/>
          </a:p>
          <a:p>
            <a:pPr eaLnBrk="1" hangingPunct="1">
              <a:spcBef>
                <a:spcPct val="0"/>
              </a:spcBef>
            </a:pPr>
            <a:r>
              <a:rPr lang="tr-TR" b="1" dirty="0" smtClean="0"/>
              <a:t>İşbirliği Kuruluşları</a:t>
            </a:r>
          </a:p>
          <a:p>
            <a:pPr marL="228851" indent="-228851" eaLnBrk="1" hangingPunct="1">
              <a:spcBef>
                <a:spcPct val="0"/>
              </a:spcBef>
              <a:buAutoNum type="arabicPeriod"/>
            </a:pPr>
            <a:endParaRPr lang="tr-TR" dirty="0" smtClean="0"/>
          </a:p>
          <a:p>
            <a:pPr marL="228851" indent="-228851" eaLnBrk="1" hangingPunct="1">
              <a:spcBef>
                <a:spcPct val="0"/>
              </a:spcBef>
              <a:buAutoNum type="arabicPeriod"/>
            </a:pPr>
            <a:r>
              <a:rPr lang="tr-TR" dirty="0" smtClean="0"/>
              <a:t>UR-GE</a:t>
            </a:r>
            <a:r>
              <a:rPr lang="tr-TR" baseline="0" dirty="0" smtClean="0"/>
              <a:t> projeleri, Bakanlığımız koordinasyonunda İşbirliği Kuruluşlarımız eliyle yürütülmektedir.</a:t>
            </a:r>
          </a:p>
          <a:p>
            <a:pPr marL="228851" indent="-228851" eaLnBrk="1" hangingPunct="1">
              <a:spcBef>
                <a:spcPct val="0"/>
              </a:spcBef>
              <a:buAutoNum type="arabicPeriod"/>
            </a:pPr>
            <a:r>
              <a:rPr lang="tr-TR" dirty="0" smtClean="0"/>
              <a:t>«İşbirliği Kuruluşu» 2010/8</a:t>
            </a:r>
            <a:r>
              <a:rPr lang="tr-TR" baseline="0" dirty="0" smtClean="0"/>
              <a:t> sayılı Tebliğ’de, </a:t>
            </a:r>
            <a:r>
              <a:rPr lang="tr-TR" dirty="0" smtClean="0"/>
              <a:t>Türkiye İhracatçılar Meclisi, Türkiye Odalar ve Borsalar Birliği, Dış Ekonomik İlişkiler Kurulu, İhracatçı Birlikleri, Ticaret ve/veya Sanayi Odaları, Organize Sanayi Bölgeleri, Endüstri Bölgeleri, Teknoloji Geliştirme Bölgeleri, Sektör Dernekleri ve Kuruluşları, </a:t>
            </a:r>
            <a:r>
              <a:rPr lang="tr-TR" dirty="0" err="1" smtClean="0"/>
              <a:t>Sektörel</a:t>
            </a:r>
            <a:r>
              <a:rPr lang="tr-TR" dirty="0" smtClean="0"/>
              <a:t> Dış Ticaret Şirketleri (SDŞ), Ticaret Borsaları, İşveren Sendikaları ile imalatçıların kurduğu dernek, birlik ve kooperatifler</a:t>
            </a:r>
            <a:r>
              <a:rPr lang="tr-TR" baseline="0" dirty="0" smtClean="0"/>
              <a:t> olarak tanımlanmaktadır.</a:t>
            </a:r>
            <a:endParaRPr lang="tr-TR" dirty="0" smtClean="0"/>
          </a:p>
          <a:p>
            <a:endParaRPr lang="tr-TR" altLang="tr-TR" dirty="0" smtClean="0"/>
          </a:p>
        </p:txBody>
      </p:sp>
      <p:sp>
        <p:nvSpPr>
          <p:cNvPr id="64516" name="Slayt Numarası Yer Tutucusu 3"/>
          <p:cNvSpPr txBox="1">
            <a:spLocks noGrp="1"/>
          </p:cNvSpPr>
          <p:nvPr/>
        </p:nvSpPr>
        <p:spPr bwMode="auto">
          <a:xfrm>
            <a:off x="3854185" y="9440306"/>
            <a:ext cx="2949841" cy="497444"/>
          </a:xfrm>
          <a:prstGeom prst="rect">
            <a:avLst/>
          </a:prstGeom>
          <a:noFill/>
          <a:ln w="9525">
            <a:noFill/>
            <a:miter lim="800000"/>
            <a:headEnd/>
            <a:tailEnd/>
          </a:ln>
        </p:spPr>
        <p:txBody>
          <a:bodyPr lIns="91541" tIns="45770" rIns="91541" bIns="45770" anchor="b"/>
          <a:lstStyle/>
          <a:p>
            <a:pPr algn="r" eaLnBrk="1" hangingPunct="1"/>
            <a:fld id="{46CA0B8C-4F65-4BAF-AEF9-77390EDB32E3}" type="slidenum">
              <a:rPr lang="en-US" altLang="tr-TR" sz="1200">
                <a:latin typeface="Calibri" pitchFamily="34" charset="0"/>
                <a:cs typeface="Arial" pitchFamily="34" charset="0"/>
              </a:rPr>
              <a:pPr algn="r" eaLnBrk="1" hangingPunct="1"/>
              <a:t>5</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96523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406" eaLnBrk="1" fontAlgn="auto" hangingPunct="1">
              <a:spcBef>
                <a:spcPts val="0"/>
              </a:spcBef>
              <a:spcAft>
                <a:spcPts val="0"/>
              </a:spcAft>
              <a:defRPr/>
            </a:pPr>
            <a:r>
              <a:rPr lang="tr-TR" b="1" dirty="0" smtClean="0"/>
              <a:t>Destek Süreci</a:t>
            </a:r>
          </a:p>
          <a:p>
            <a:pPr defTabSz="915406" eaLnBrk="1" fontAlgn="auto" hangingPunct="1">
              <a:spcBef>
                <a:spcPts val="0"/>
              </a:spcBef>
              <a:spcAft>
                <a:spcPts val="0"/>
              </a:spcAft>
              <a:defRPr/>
            </a:pPr>
            <a:endParaRPr lang="tr-TR" dirty="0" smtClean="0"/>
          </a:p>
          <a:p>
            <a:pPr marL="233566" indent="-233566" defTabSz="915406" eaLnBrk="1" fontAlgn="auto" hangingPunct="1">
              <a:spcBef>
                <a:spcPts val="0"/>
              </a:spcBef>
              <a:spcAft>
                <a:spcPts val="0"/>
              </a:spcAft>
              <a:buFontTx/>
              <a:buAutoNum type="arabicPeriod"/>
              <a:defRPr/>
            </a:pPr>
            <a:r>
              <a:rPr lang="tr-TR" dirty="0" smtClean="0"/>
              <a:t>UR-GE projesi, «İşbirliği Kuruluşlarınca, üyesi şirketlere yönelik olarak yürütülen; amacı, kapsamı, süresi ile bütçesi belirlenmiş ihtiyaç analizi, istihdam, eğitim, danışmanlık, tanıtım, yurtdışı pazarlama ve alım heyeti faaliyetlerinden oluşan </a:t>
            </a:r>
            <a:r>
              <a:rPr lang="tr-TR" dirty="0" err="1" smtClean="0"/>
              <a:t>proje»yi</a:t>
            </a:r>
            <a:r>
              <a:rPr lang="tr-TR" dirty="0" smtClean="0"/>
              <a:t> ifade etmektedir. </a:t>
            </a:r>
          </a:p>
          <a:p>
            <a:pPr marL="233566" indent="-233566">
              <a:buAutoNum type="arabicPeriod"/>
            </a:pPr>
            <a:r>
              <a:rPr lang="tr-TR" dirty="0" smtClean="0"/>
              <a:t>UR-GE desteğine ilişkin süreç, ilgili İşbirliği Kuruluşu tarafından Bakanlığımıza UR-GE projesi başvurusunda bulunulması ile başlar.</a:t>
            </a:r>
          </a:p>
          <a:p>
            <a:pPr marL="233566" indent="-233566">
              <a:buAutoNum type="arabicPeriod"/>
            </a:pPr>
            <a:r>
              <a:rPr lang="tr-TR" dirty="0" smtClean="0"/>
              <a:t>Bakanlığımız temsilcilerinden oluşan «Proje Değerlendirme Komisyonu», proje başvurusunu ve projede yer alan her bir faaliyet başvurusunu («ihtiyaç analizi, istihdam, tanıtım, eğitim, danışmanlık, yurtdışı pazarlama, alım heyeti ve bireysel danışmanlık faaliyetlerini»), ihracat stratejisi ve politikaları çerçevesinde içerik, amaca uygunluk, bütçe ve İşbirliği Kuruluşunun proje yönetim kapasitesi açısından değerlendirir ve uygun görürse, kabul eder. </a:t>
            </a:r>
          </a:p>
          <a:p>
            <a:pPr marL="233566" indent="-233566">
              <a:buAutoNum type="arabicPeriod"/>
            </a:pPr>
            <a:r>
              <a:rPr lang="tr-TR" dirty="0" smtClean="0"/>
              <a:t>Projenin onaylamasını müteakip İşbirliği Kuruluşu projeye başlayabilir. </a:t>
            </a:r>
          </a:p>
          <a:p>
            <a:pPr marL="233566" indent="-233566">
              <a:buAutoNum type="arabicPeriod"/>
            </a:pPr>
            <a:r>
              <a:rPr lang="tr-TR" dirty="0" smtClean="0"/>
              <a:t>Projenin başlangıç tarihi ilk faaliyetin onaylanıp İşbirliği Kuruluşuna bildirim yapıldığı tarihtir.</a:t>
            </a:r>
          </a:p>
          <a:p>
            <a:pPr marL="233566" indent="-233566">
              <a:buAutoNum type="arabicPeriod"/>
            </a:pPr>
            <a:r>
              <a:rPr lang="tr-TR" dirty="0" smtClean="0"/>
              <a:t>«Yatırımlarda Devlet Yardımları Hakkındaki Karar» (ya da «Yatırım Teşvik Uygulamalarında Bölgeler») çerçevesinde ülkemizin daha az gelişmiş bölge illerinde bulunan İşbirliği Kuruluşlarının projelerinde en az 5 (beş) şirketin, diğer illerde bulunan İşbirliği Kuruluşlarının projelerinde ise en az 10 (on) şirketin yer alması gerekmektedir. </a:t>
            </a:r>
          </a:p>
          <a:p>
            <a:pPr marL="233566" indent="-233566">
              <a:buAutoNum type="arabicPeriod"/>
            </a:pPr>
            <a:r>
              <a:rPr lang="tr-TR" dirty="0" smtClean="0"/>
              <a:t>İşbirliği Kuruluşu, diğer bir İşbirliği Kuruluşu ile birlikte ortak proje başvurusunda bulunabilir. Projede başvuru sahibi İşbirliği Kuruluşunun ve varsa projede ortak olarak yer alan İşbirliği Kuruluşunun üyeleri yer alabilir.</a:t>
            </a:r>
          </a:p>
          <a:p>
            <a:pPr marL="233566" indent="-233566">
              <a:buAutoNum type="arabicPeriod"/>
            </a:pPr>
            <a:r>
              <a:rPr lang="tr-TR" dirty="0" smtClean="0"/>
              <a:t>UR-GE Projelerinin süresi 3 yıldır. Proje süresi, Proje Değerlendirme Komisyonu tarafından projenin performansına göre 2 yıla kadar uzatılabilir. </a:t>
            </a:r>
          </a:p>
          <a:p>
            <a:pPr marL="233566" indent="-233566">
              <a:buAutoNum type="arabicPeriod"/>
            </a:pPr>
            <a:r>
              <a:rPr lang="tr-TR" dirty="0" smtClean="0"/>
              <a:t>İşbirliği Kuruluşları, destek ödemelerine ilişkin başvurularını ilgili İncelemeci Kuruluşa (İhracatçı</a:t>
            </a:r>
            <a:r>
              <a:rPr lang="tr-TR" baseline="0" dirty="0" smtClean="0"/>
              <a:t> Birliği Genel Sekreterliğine) </a:t>
            </a:r>
            <a:r>
              <a:rPr lang="tr-TR" dirty="0" smtClean="0"/>
              <a:t>yapar. Başvurular ilgili İhracatçı Birlikleri Genel Sekreterliği tarafından sonuçlandırılır. </a:t>
            </a:r>
          </a:p>
          <a:p>
            <a:pPr marL="233566" indent="-233566" defTabSz="915406" eaLnBrk="1" fontAlgn="auto" hangingPunct="1">
              <a:spcBef>
                <a:spcPts val="0"/>
              </a:spcBef>
              <a:spcAft>
                <a:spcPts val="0"/>
              </a:spcAft>
              <a:buFontTx/>
              <a:buAutoNum type="arabicPeriod"/>
              <a:defRPr/>
            </a:pPr>
            <a:r>
              <a:rPr lang="tr-TR" b="1" dirty="0" smtClean="0"/>
              <a:t>Bir</a:t>
            </a:r>
            <a:r>
              <a:rPr lang="tr-TR" dirty="0" smtClean="0"/>
              <a:t> </a:t>
            </a:r>
            <a:r>
              <a:rPr lang="tr-TR" b="1" dirty="0"/>
              <a:t>firma aynı anda sadece bir UR-GE projesinde katılımcı olarak yer alabilmektedir.</a:t>
            </a:r>
            <a:endParaRPr lang="tr-TR" dirty="0" smtClean="0"/>
          </a:p>
          <a:p>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6</a:t>
            </a:fld>
            <a:endParaRPr lang="tr-TR" sz="1200">
              <a:solidFill>
                <a:prstClr val="black"/>
              </a:solidFill>
            </a:endParaRPr>
          </a:p>
        </p:txBody>
      </p:sp>
    </p:spTree>
    <p:extLst>
      <p:ext uri="{BB962C8B-B14F-4D97-AF65-F5344CB8AC3E}">
        <p14:creationId xmlns:p14="http://schemas.microsoft.com/office/powerpoint/2010/main" val="279685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406" eaLnBrk="1" fontAlgn="auto" hangingPunct="1">
              <a:spcBef>
                <a:spcPts val="0"/>
              </a:spcBef>
              <a:spcAft>
                <a:spcPts val="0"/>
              </a:spcAft>
              <a:defRPr/>
            </a:pPr>
            <a:r>
              <a:rPr lang="tr-TR" b="1" dirty="0" smtClean="0"/>
              <a:t>Destek Süreci</a:t>
            </a:r>
          </a:p>
          <a:p>
            <a:pPr defTabSz="915406" eaLnBrk="1" fontAlgn="auto" hangingPunct="1">
              <a:spcBef>
                <a:spcPts val="0"/>
              </a:spcBef>
              <a:spcAft>
                <a:spcPts val="0"/>
              </a:spcAft>
              <a:defRPr/>
            </a:pPr>
            <a:endParaRPr lang="tr-TR" dirty="0" smtClean="0"/>
          </a:p>
          <a:p>
            <a:pPr marL="233566" indent="-233566" defTabSz="915406" eaLnBrk="1" fontAlgn="auto" hangingPunct="1">
              <a:spcBef>
                <a:spcPts val="0"/>
              </a:spcBef>
              <a:spcAft>
                <a:spcPts val="0"/>
              </a:spcAft>
              <a:buFontTx/>
              <a:buAutoNum type="arabicPeriod"/>
              <a:defRPr/>
            </a:pPr>
            <a:r>
              <a:rPr lang="tr-TR" dirty="0" smtClean="0"/>
              <a:t>UR-GE projesi, «İşbirliği Kuruluşlarınca, üyesi şirketlere yönelik olarak yürütülen; amacı, kapsamı, süresi ile bütçesi belirlenmiş ihtiyaç analizi, istihdam, eğitim, danışmanlık, tanıtım, yurtdışı pazarlama ve alım heyeti faaliyetlerinden oluşan </a:t>
            </a:r>
            <a:r>
              <a:rPr lang="tr-TR" dirty="0" err="1" smtClean="0"/>
              <a:t>proje»yi</a:t>
            </a:r>
            <a:r>
              <a:rPr lang="tr-TR" dirty="0" smtClean="0"/>
              <a:t> ifade etmektedir. </a:t>
            </a:r>
          </a:p>
          <a:p>
            <a:pPr marL="233566" indent="-233566">
              <a:buAutoNum type="arabicPeriod"/>
            </a:pPr>
            <a:r>
              <a:rPr lang="tr-TR" dirty="0" smtClean="0"/>
              <a:t>UR-GE desteğine ilişkin süreç, ilgili İşbirliği Kuruluşu tarafından Bakanlığımıza UR-GE projesi başvurusunda bulunulması ile başlar.</a:t>
            </a:r>
          </a:p>
          <a:p>
            <a:pPr marL="233566" indent="-233566">
              <a:buAutoNum type="arabicPeriod"/>
            </a:pPr>
            <a:r>
              <a:rPr lang="tr-TR" dirty="0" smtClean="0"/>
              <a:t>Bakanlığımız temsilcilerinden oluşan «Proje Değerlendirme Komisyonu», proje başvurusunu ve projede yer alan her bir faaliyet başvurusunu («ihtiyaç analizi, istihdam, tanıtım, eğitim, danışmanlık, yurtdışı pazarlama, alım heyeti ve bireysel danışmanlık faaliyetlerini»), ihracat stratejisi ve politikaları çerçevesinde içerik, amaca uygunluk, bütçe ve İşbirliği Kuruluşunun proje yönetim kapasitesi açısından değerlendirir ve uygun görürse, kabul eder. </a:t>
            </a:r>
          </a:p>
          <a:p>
            <a:pPr marL="233566" indent="-233566">
              <a:buAutoNum type="arabicPeriod"/>
            </a:pPr>
            <a:r>
              <a:rPr lang="tr-TR" dirty="0" smtClean="0"/>
              <a:t>Projenin onaylamasını müteakip İşbirliği Kuruluşu projeye başlayabilir. </a:t>
            </a:r>
          </a:p>
          <a:p>
            <a:pPr marL="233566" indent="-233566">
              <a:buAutoNum type="arabicPeriod"/>
            </a:pPr>
            <a:r>
              <a:rPr lang="tr-TR" dirty="0" smtClean="0"/>
              <a:t>Projenin başlangıç tarihi ilk faaliyetin onaylanıp İşbirliği Kuruluşuna bildirim yapıldığı tarihtir.</a:t>
            </a:r>
          </a:p>
          <a:p>
            <a:pPr marL="233566" indent="-233566">
              <a:buAutoNum type="arabicPeriod"/>
            </a:pPr>
            <a:r>
              <a:rPr lang="tr-TR" dirty="0" smtClean="0"/>
              <a:t>«Yatırımlarda Devlet Yardımları Hakkındaki Karar» (ya da «Yatırım Teşvik Uygulamalarında Bölgeler») çerçevesinde ülkemizin daha az gelişmiş bölge illerinde bulunan İşbirliği Kuruluşlarının projelerinde en az 5 (beş) şirketin, diğer illerde bulunan İşbirliği Kuruluşlarının projelerinde ise en az 10 (on) şirketin yer alması gerekmektedir. </a:t>
            </a:r>
          </a:p>
          <a:p>
            <a:pPr marL="233566" indent="-233566">
              <a:buAutoNum type="arabicPeriod"/>
            </a:pPr>
            <a:r>
              <a:rPr lang="tr-TR" dirty="0" smtClean="0"/>
              <a:t>İşbirliği Kuruluşu, diğer bir İşbirliği Kuruluşu ile birlikte ortak proje başvurusunda bulunabilir. Projede başvuru sahibi İşbirliği Kuruluşunun ve varsa projede ortak olarak yer alan İşbirliği Kuruluşunun üyeleri yer alabilir.</a:t>
            </a:r>
          </a:p>
          <a:p>
            <a:pPr marL="233566" indent="-233566">
              <a:buAutoNum type="arabicPeriod"/>
            </a:pPr>
            <a:r>
              <a:rPr lang="tr-TR" dirty="0" smtClean="0"/>
              <a:t>UR-GE Projelerinin süresi 3 yıldır. Proje süresi, Proje Değerlendirme Komisyonu tarafından projenin performansına göre 2 yıla kadar uzatılabilir. </a:t>
            </a:r>
          </a:p>
          <a:p>
            <a:pPr marL="233566" indent="-233566">
              <a:buAutoNum type="arabicPeriod"/>
            </a:pPr>
            <a:r>
              <a:rPr lang="tr-TR" dirty="0" smtClean="0"/>
              <a:t>İşbirliği Kuruluşları, destek ödemelerine ilişkin başvurularını ilgili İncelemeci Kuruluşa (İhracatçı</a:t>
            </a:r>
            <a:r>
              <a:rPr lang="tr-TR" baseline="0" dirty="0" smtClean="0"/>
              <a:t> Birliği Genel Sekreterliğine) </a:t>
            </a:r>
            <a:r>
              <a:rPr lang="tr-TR" dirty="0" smtClean="0"/>
              <a:t>yapar. Başvurular ilgili İhracatçı Birlikleri Genel Sekreterliği tarafından sonuçlandırılır. </a:t>
            </a:r>
          </a:p>
          <a:p>
            <a:pPr marL="233566" indent="-233566" defTabSz="915406" eaLnBrk="1" fontAlgn="auto" hangingPunct="1">
              <a:spcBef>
                <a:spcPts val="0"/>
              </a:spcBef>
              <a:spcAft>
                <a:spcPts val="0"/>
              </a:spcAft>
              <a:buFontTx/>
              <a:buAutoNum type="arabicPeriod"/>
              <a:defRPr/>
            </a:pPr>
            <a:r>
              <a:rPr lang="tr-TR" b="1" dirty="0" smtClean="0"/>
              <a:t>Bir</a:t>
            </a:r>
            <a:r>
              <a:rPr lang="tr-TR" dirty="0" smtClean="0"/>
              <a:t> </a:t>
            </a:r>
            <a:r>
              <a:rPr lang="tr-TR" b="1" dirty="0"/>
              <a:t>firma aynı anda sadece bir UR-GE projesinde katılımcı olarak yer alabilmektedir.</a:t>
            </a:r>
            <a:endParaRPr lang="tr-TR" dirty="0" smtClean="0"/>
          </a:p>
          <a:p>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7</a:t>
            </a:fld>
            <a:endParaRPr lang="tr-TR" sz="1200">
              <a:solidFill>
                <a:prstClr val="black"/>
              </a:solidFill>
            </a:endParaRPr>
          </a:p>
        </p:txBody>
      </p:sp>
    </p:spTree>
    <p:extLst>
      <p:ext uri="{BB962C8B-B14F-4D97-AF65-F5344CB8AC3E}">
        <p14:creationId xmlns:p14="http://schemas.microsoft.com/office/powerpoint/2010/main" val="180588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smtClean="0"/>
          </a:p>
          <a:p>
            <a:r>
              <a:rPr lang="tr-TR" b="1" dirty="0" smtClean="0"/>
              <a:t>İstihdam</a:t>
            </a:r>
          </a:p>
          <a:p>
            <a:endParaRPr lang="tr-TR" dirty="0" smtClean="0"/>
          </a:p>
          <a:p>
            <a:pPr marL="228851" indent="-228851">
              <a:buAutoNum type="arabicPeriod"/>
            </a:pPr>
            <a:r>
              <a:rPr lang="tr-TR" dirty="0" smtClean="0"/>
              <a:t>UR-GE projelerinin kümelenme anlayışı temelinde planlanması ile proje faaliyetlerinin organizasyonu ve koordine edilmesine yönelik olarak İşbirliği Kuruluşları tarafından istihdam edilen en fazla 2 uzman personelin istihdam giderlerinin en fazla % 75’i proje süresince desteklenmektedir. </a:t>
            </a:r>
          </a:p>
          <a:p>
            <a:pPr marL="228851" indent="-228851">
              <a:buAutoNum type="arabicPeriod"/>
            </a:pPr>
            <a:r>
              <a:rPr lang="tr-TR" dirty="0" smtClean="0"/>
              <a:t>Bu projelerde istihdam edilen uzman personelin her biri için, proje süresince ilgili İşbirliği Kuruluşunun emsal personeli istihdam gideri esas alınır. </a:t>
            </a:r>
          </a:p>
          <a:p>
            <a:pPr marL="233566" indent="-233566" defTabSz="934264">
              <a:spcBef>
                <a:spcPct val="0"/>
              </a:spcBef>
              <a:buFontTx/>
              <a:buAutoNum type="arabicPeriod"/>
              <a:defRPr/>
            </a:pPr>
            <a:r>
              <a:rPr lang="tr-TR" dirty="0" smtClean="0"/>
              <a:t>Bu kapsamda istihdam edilen personelin Türkiye’de veya yurtdışında eğitim veren üniversitelerin en az 4 yıllık eğitim veren bölümlerinden mezun olması ve</a:t>
            </a:r>
            <a:r>
              <a:rPr lang="tr-TR" baseline="0" dirty="0" smtClean="0"/>
              <a:t> YDS’den en az C düzeyinde veya dengi dil belgesine sahip olması gerekmektedir.</a:t>
            </a: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8</a:t>
            </a:fld>
            <a:endParaRPr lang="tr-TR" sz="1200">
              <a:solidFill>
                <a:prstClr val="black"/>
              </a:solidFill>
            </a:endParaRPr>
          </a:p>
        </p:txBody>
      </p:sp>
    </p:spTree>
    <p:extLst>
      <p:ext uri="{BB962C8B-B14F-4D97-AF65-F5344CB8AC3E}">
        <p14:creationId xmlns:p14="http://schemas.microsoft.com/office/powerpoint/2010/main" val="253841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smtClean="0"/>
              <a:t>İhtiyaç Analizi</a:t>
            </a:r>
          </a:p>
          <a:p>
            <a:endParaRPr lang="tr-TR" dirty="0" smtClean="0"/>
          </a:p>
          <a:p>
            <a:pPr marL="228851" indent="-228851">
              <a:buAutoNum type="arabicPeriod"/>
            </a:pPr>
            <a:r>
              <a:rPr lang="tr-TR" dirty="0" smtClean="0"/>
              <a:t>UR-GE projelerinin ilk aşaması ihtiyaç analizi faaliyetidir. İhtiyaç analizi faaliyeti, projenin hazırlık ve ortak vizyon oluşturma evresidir.</a:t>
            </a:r>
          </a:p>
          <a:p>
            <a:pPr marL="228851" indent="-228851">
              <a:buAutoNum type="arabicPeriod"/>
            </a:pPr>
            <a:r>
              <a:rPr lang="tr-TR" dirty="0" smtClean="0"/>
              <a:t>İhtiyaç analizi faaliyeti kapsamında şirketlerimizin rekabet güçlerinin ve ihracat kapasitelerinin geliştirilmesini </a:t>
            </a:r>
            <a:r>
              <a:rPr lang="tr-TR" dirty="0" err="1" smtClean="0"/>
              <a:t>teminen</a:t>
            </a:r>
            <a:r>
              <a:rPr lang="tr-TR" dirty="0" smtClean="0"/>
              <a:t>, «şirket, sektör, pazar analizi, değer- tedarik zinciri analizi» yapılarak firmaların ihracat potansiyeli belirlenir.</a:t>
            </a:r>
          </a:p>
          <a:p>
            <a:pPr marL="233566" indent="-233566">
              <a:buAutoNum type="arabicPeriod"/>
            </a:pPr>
            <a:r>
              <a:rPr lang="tr-TR" dirty="0" smtClean="0"/>
              <a:t>Bu</a:t>
            </a:r>
            <a:r>
              <a:rPr lang="tr-TR" baseline="0" dirty="0" smtClean="0"/>
              <a:t> faaliyet sonucunda,</a:t>
            </a:r>
            <a:r>
              <a:rPr lang="tr-TR" dirty="0" smtClean="0"/>
              <a:t> proje iş planı ve ihracat stratejisi hazırlanır ve projenin yol haritası belirlenir. </a:t>
            </a:r>
          </a:p>
          <a:p>
            <a:pPr marL="233566" indent="-233566">
              <a:buAutoNum type="arabicPeriod"/>
            </a:pPr>
            <a:r>
              <a:rPr lang="tr-TR" dirty="0" smtClean="0"/>
              <a:t>İhtiyaç analizi faaliyeti çerçevesinde, «ihtiyaç analizi raporu bedeli» ile «söz konusu faaliyetlerin organizasyonuna ilişkin giderlerin (salon kirası, afiş-broşür bedeli, tercümanlık hizmeti)», en fazla % 75’i proje bazında 400.000 ABD Dolarına kadar desteklenir. </a:t>
            </a:r>
          </a:p>
          <a:p>
            <a:pPr marL="233566" indent="-233566">
              <a:buAutoNum type="arabicPeriod"/>
            </a:pPr>
            <a:r>
              <a:rPr lang="tr-TR" dirty="0" smtClean="0"/>
              <a:t>İhtiyaç analizi faaliyetinin tamamlanmasını müteakip ihtiyaç analizi raporu ve proje yol haritası İşbirliği Kuruluşu tarafından, projenin onaylanmasını takip eden en geç 6 aylık süre içerisinde Bakanlığımıza iletilir. (Belirtilen</a:t>
            </a:r>
            <a:r>
              <a:rPr lang="tr-TR" baseline="0" dirty="0" smtClean="0"/>
              <a:t> sürede ihtiyaç analizi raporunun iletilmemesi durumunda proje iptal edilir.)</a:t>
            </a:r>
            <a:endParaRPr lang="tr-TR" dirty="0" smtClean="0"/>
          </a:p>
          <a:p>
            <a:pPr marL="233566" indent="-233566">
              <a:buAutoNum type="arabicPeriod"/>
            </a:pPr>
            <a:r>
              <a:rPr lang="tr-TR" dirty="0" smtClean="0"/>
              <a:t>Burada önemli bir noktayı parantez</a:t>
            </a:r>
            <a:r>
              <a:rPr lang="tr-TR" baseline="0" dirty="0" smtClean="0"/>
              <a:t> içinde </a:t>
            </a:r>
            <a:r>
              <a:rPr lang="tr-TR" dirty="0" smtClean="0"/>
              <a:t>belirtmemizde fayda var: Her bir UR-GE projesi başına</a:t>
            </a:r>
            <a:r>
              <a:rPr lang="tr-TR" baseline="0" dirty="0" smtClean="0"/>
              <a:t> 400.000 ABD Doları, ihtiyaç analizi, eğitim hizmeti, danışmanlık hizmeti ve kümenin yurt dışında tanıtımı faaliyetlerinin toplam giderlerine ayrılmış olan bütçedir. </a:t>
            </a:r>
          </a:p>
          <a:p>
            <a:pPr marL="233566" indent="-233566">
              <a:buAutoNum type="arabicPeriod"/>
            </a:pPr>
            <a:r>
              <a:rPr lang="tr-TR" baseline="0" dirty="0" smtClean="0"/>
              <a:t>Proje Değerlendirme Komisyonu, incelemenin ardından İşbirliği Kuruluşunu raporu sunmak üzere çağırabilir, raporu olduğu gibi onaylayabilir, rapora ilişkin değişiklik ve geliştirme önerilerinde bulunabilir veya raporu reddedebilir.</a:t>
            </a:r>
          </a:p>
          <a:p>
            <a:pPr marL="233566" indent="-233566">
              <a:buAutoNum type="arabicPeriod"/>
            </a:pPr>
            <a:r>
              <a:rPr lang="tr-TR" baseline="0" dirty="0" smtClean="0"/>
              <a:t>İhtiyaç analizine ilişkin değişiklik taleplerini içeren revize ihtiyaç analizinin, değişiklik bildirim tarihinden itibaren en geç 3 ay içerisinde tekemmül ettirilememesi durumunda proje iptal edilir.</a:t>
            </a:r>
          </a:p>
          <a:p>
            <a:pPr marL="233566" indent="-233566">
              <a:buAutoNum type="arabicPeriod"/>
            </a:pPr>
            <a:r>
              <a:rPr lang="tr-TR" baseline="0" dirty="0" smtClean="0"/>
              <a:t>İşbirliği Kuruluşu, Proje Değerlendirme Komisyonu’nun raporu onaylamasını müteakip faaliyet başvurusunda bulunabilir. Başvurusu yapılan faaliyetlerin, proje yol haritasında olan faaliyetler olması esastır.  </a:t>
            </a:r>
          </a:p>
          <a:p>
            <a:pPr marL="233566" indent="-233566">
              <a:buAutoNum type="arabicPeriod"/>
            </a:pPr>
            <a:r>
              <a:rPr lang="tr-TR" baseline="0" dirty="0" smtClean="0"/>
              <a:t>İhtiyaç analizi faaliyetinin bitiş tarihi, ihtiyaç analizi raporunun Proje Değerlendirme Komisyonu tarafından onaylandığı tarihtir.</a:t>
            </a:r>
          </a:p>
          <a:p>
            <a:pPr marL="233566" indent="-233566">
              <a:buAutoNum type="arabicPeriod"/>
            </a:pPr>
            <a:r>
              <a:rPr lang="tr-TR" baseline="0" dirty="0" smtClean="0"/>
              <a:t>İhtiyaç analizi çalışması sonucunda ortaya konan ihtiyaç analizi raporu ve proje yol haritasına ilişkin gerçekleşmeler, yıllık olarak yapılacak performans ölçüm çalışmasında esas alınır. Ölçüm çalışması neticesinde; İşbirliği Kuruluşunun/şirketlerin performansı doğrultusunda, projeye ilişkin destek oranları veya limitleri düşürülebilir, proje süresinden önce sonlandırılabilir.</a:t>
            </a:r>
          </a:p>
          <a:p>
            <a:pPr marL="233566" indent="-233566">
              <a:buAutoNum type="arabicPeriod"/>
            </a:pPr>
            <a:endParaRPr lang="tr-TR" baseline="0" dirty="0" smtClean="0"/>
          </a:p>
          <a:p>
            <a:pPr marL="233566" indent="-233566">
              <a:buAutoNum type="arabicPeriod"/>
            </a:pPr>
            <a:endParaRPr lang="tr-TR" baseline="0" dirty="0" smtClean="0"/>
          </a:p>
          <a:p>
            <a:pPr marL="233566" indent="-233566">
              <a:buAutoNum type="arabicPeriod"/>
            </a:pPr>
            <a:endParaRPr lang="tr-TR" baseline="0" dirty="0" smtClean="0"/>
          </a:p>
          <a:p>
            <a:pPr marL="233566" indent="-233566">
              <a:buAutoNum type="arabicPeriod"/>
            </a:pPr>
            <a:endParaRPr lang="tr-TR" baseline="0" dirty="0" smtClean="0"/>
          </a:p>
          <a:p>
            <a:pPr marL="233566" indent="-233566">
              <a:buAutoNum type="arabicPeriod"/>
            </a:pPr>
            <a:endParaRPr lang="tr-TR" dirty="0" smtClean="0"/>
          </a:p>
          <a:p>
            <a:pPr eaLnBrk="1" hangingPunct="1">
              <a:spcBef>
                <a:spcPct val="0"/>
              </a:spcBef>
            </a:pPr>
            <a:endParaRPr lang="tr-TR" dirty="0"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3767" indent="-286064" eaLnBrk="0" hangingPunct="0">
              <a:defRPr sz="1400">
                <a:solidFill>
                  <a:schemeClr val="tx1"/>
                </a:solidFill>
                <a:latin typeface="Arial" charset="0"/>
              </a:defRPr>
            </a:lvl2pPr>
            <a:lvl3pPr marL="1144257" indent="-228851" eaLnBrk="0" hangingPunct="0">
              <a:defRPr sz="1400">
                <a:solidFill>
                  <a:schemeClr val="tx1"/>
                </a:solidFill>
                <a:latin typeface="Arial" charset="0"/>
              </a:defRPr>
            </a:lvl3pPr>
            <a:lvl4pPr marL="1601960" indent="-228851" eaLnBrk="0" hangingPunct="0">
              <a:defRPr sz="1400">
                <a:solidFill>
                  <a:schemeClr val="tx1"/>
                </a:solidFill>
                <a:latin typeface="Arial" charset="0"/>
              </a:defRPr>
            </a:lvl4pPr>
            <a:lvl5pPr marL="2059663" indent="-228851" eaLnBrk="0" hangingPunct="0">
              <a:defRPr sz="1400">
                <a:solidFill>
                  <a:schemeClr val="tx1"/>
                </a:solidFill>
                <a:latin typeface="Arial" charset="0"/>
              </a:defRPr>
            </a:lvl5pPr>
            <a:lvl6pPr marL="2517366" indent="-228851" algn="ctr" eaLnBrk="0" fontAlgn="base" hangingPunct="0">
              <a:spcBef>
                <a:spcPct val="0"/>
              </a:spcBef>
              <a:spcAft>
                <a:spcPct val="0"/>
              </a:spcAft>
              <a:defRPr sz="1400">
                <a:solidFill>
                  <a:schemeClr val="tx1"/>
                </a:solidFill>
                <a:latin typeface="Arial" charset="0"/>
              </a:defRPr>
            </a:lvl6pPr>
            <a:lvl7pPr marL="2975069" indent="-228851" algn="ctr" eaLnBrk="0" fontAlgn="base" hangingPunct="0">
              <a:spcBef>
                <a:spcPct val="0"/>
              </a:spcBef>
              <a:spcAft>
                <a:spcPct val="0"/>
              </a:spcAft>
              <a:defRPr sz="1400">
                <a:solidFill>
                  <a:schemeClr val="tx1"/>
                </a:solidFill>
                <a:latin typeface="Arial" charset="0"/>
              </a:defRPr>
            </a:lvl7pPr>
            <a:lvl8pPr marL="3432772" indent="-228851" algn="ctr" eaLnBrk="0" fontAlgn="base" hangingPunct="0">
              <a:spcBef>
                <a:spcPct val="0"/>
              </a:spcBef>
              <a:spcAft>
                <a:spcPct val="0"/>
              </a:spcAft>
              <a:defRPr sz="1400">
                <a:solidFill>
                  <a:schemeClr val="tx1"/>
                </a:solidFill>
                <a:latin typeface="Arial" charset="0"/>
              </a:defRPr>
            </a:lvl8pPr>
            <a:lvl9pPr marL="3890475" indent="-228851"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a:solidFill>
                  <a:prstClr val="black"/>
                </a:solidFill>
              </a:rPr>
              <a:pPr eaLnBrk="1" hangingPunct="1"/>
              <a:t>9</a:t>
            </a:fld>
            <a:endParaRPr lang="tr-TR" sz="1200">
              <a:solidFill>
                <a:prstClr val="black"/>
              </a:solidFill>
            </a:endParaRPr>
          </a:p>
        </p:txBody>
      </p:sp>
    </p:spTree>
    <p:extLst>
      <p:ext uri="{BB962C8B-B14F-4D97-AF65-F5344CB8AC3E}">
        <p14:creationId xmlns:p14="http://schemas.microsoft.com/office/powerpoint/2010/main" val="3130054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296863"/>
            <a:ext cx="9144000" cy="611187"/>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0" y="6567488"/>
            <a:ext cx="9144000" cy="250825"/>
          </a:xfrm>
          <a:prstGeom prst="rect">
            <a:avLst/>
          </a:prstGeom>
          <a:noFill/>
          <a:ln w="9525">
            <a:noFill/>
            <a:miter lim="800000"/>
            <a:headEnd/>
            <a:tailEnd/>
          </a:ln>
        </p:spPr>
      </p:pic>
      <p:sp>
        <p:nvSpPr>
          <p:cNvPr id="3" name="2 İçerik Yer Tutucusu"/>
          <p:cNvSpPr>
            <a:spLocks noGrp="1"/>
          </p:cNvSpPr>
          <p:nvPr>
            <p:ph idx="1"/>
          </p:nvPr>
        </p:nvSpPr>
        <p:spPr>
          <a:xfrm>
            <a:off x="468000" y="836712"/>
            <a:ext cx="8280000" cy="5607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647694" y="354228"/>
            <a:ext cx="8028383" cy="396000"/>
          </a:xfrm>
        </p:spPr>
        <p:txBody>
          <a:bodyPr/>
          <a:lstStyle>
            <a:lvl1pPr algn="r">
              <a:defRPr sz="32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dirty="0" err="1"/>
              <a:t>İhracat</a:t>
            </a:r>
            <a:r>
              <a:rPr lang="en-US" dirty="0"/>
              <a:t> Genel </a:t>
            </a:r>
            <a:r>
              <a:rPr lang="en-US" dirty="0" err="1"/>
              <a:t>Müdürlüğü</a:t>
            </a:r>
            <a:endParaRPr lang="en-US" dirty="0"/>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F1D8E25B-5D1A-4034-83BD-795CD755BDEE}" type="slidenum">
              <a:rPr lang="en-US" altLang="tr-TR"/>
              <a:pPr>
                <a:defRPr/>
              </a:pPr>
              <a:t>‹#›</a:t>
            </a:fld>
            <a:endParaRPr lang="en-US" altLang="tr-TR"/>
          </a:p>
        </p:txBody>
      </p:sp>
      <p:pic>
        <p:nvPicPr>
          <p:cNvPr id="9" name="Resi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4"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DED20554-3A86-46E6-92F4-76C677BC4646}" type="slidenum">
              <a:rPr lang="en-US" altLang="tr-TR"/>
              <a:pPr>
                <a:defRPr/>
              </a:pPr>
              <a:t>‹#›</a:t>
            </a:fld>
            <a:endParaRPr lang="en-US" altLang="tr-TR"/>
          </a:p>
        </p:txBody>
      </p:sp>
      <p:pic>
        <p:nvPicPr>
          <p:cNvPr id="8" name="Resim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dirty="0"/>
              <a:t>İhracat Genel Müdürlüğü</a:t>
            </a:r>
            <a:endParaRPr lang="en-US" dirty="0"/>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AD1C5CF6-98F3-437A-B6F2-E85F9FF3CE2A}" type="slidenum">
              <a:rPr lang="en-US" altLang="tr-TR"/>
              <a:pPr>
                <a:defRPr/>
              </a:pPr>
              <a:t>‹#›</a:t>
            </a:fld>
            <a:endParaRPr lang="en-US" altLang="tr-TR"/>
          </a:p>
        </p:txBody>
      </p:sp>
      <p:pic>
        <p:nvPicPr>
          <p:cNvPr id="9" name="Resi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p>
            <a:pPr defTabSz="914400"/>
            <a:fld id="{42A3F3C7-255A-42FD-BA6B-1054AA1226BA}" type="datetimeFigureOut">
              <a:rPr lang="tr-TR" smtClean="0">
                <a:solidFill>
                  <a:srgbClr val="494949"/>
                </a:solidFill>
                <a:latin typeface="Calibri" pitchFamily="34" charset="0"/>
              </a:rPr>
              <a:pPr defTabSz="914400"/>
              <a:t>05.11.2020</a:t>
            </a:fld>
            <a:endParaRPr lang="tr-TR">
              <a:solidFill>
                <a:srgbClr val="494949"/>
              </a:solidFill>
              <a:latin typeface="Calibri" pitchFamily="34" charset="0"/>
            </a:endParaRP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51AFDA-C526-43D4-BA64-04053508F234}" type="slidenum">
              <a:rPr lang="tr-TR"/>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extLst>
      <p:ext uri="{BB962C8B-B14F-4D97-AF65-F5344CB8AC3E}">
        <p14:creationId xmlns:p14="http://schemas.microsoft.com/office/powerpoint/2010/main" val="325040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32001">
              <a:srgbClr val="FFFFFF"/>
            </a:gs>
            <a:gs pos="100000">
              <a:srgbClr val="E1E8F5"/>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pic>
        <p:nvPicPr>
          <p:cNvPr id="4" name="Resim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 bg1="lt1" tx1="dk1" bg2="lt2" tx2="dk2" accent1="accent1" accent2="accent2" accent3="accent3" accent4="accent4" accent5="accent5" accent6="accent6" hlink="hlink" folHlink="folHlink"/>
  <p:sldLayoutIdLst>
    <p:sldLayoutId id="2147484720" r:id="rId1"/>
    <p:sldLayoutId id="2147484724" r:id="rId2"/>
    <p:sldLayoutId id="2147484734" r:id="rId3"/>
    <p:sldLayoutId id="2147484804" r:id="rId4"/>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tif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https://kolaydestek.gov.t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ticaret.gov.tr/"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kolaydestek.gov.t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 y="5832662"/>
            <a:ext cx="914270" cy="9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286" y="5834624"/>
            <a:ext cx="933450" cy="95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826101"/>
            <a:ext cx="933450" cy="90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5826101"/>
            <a:ext cx="1010171" cy="99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5855039"/>
            <a:ext cx="875909" cy="88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532" y="5877272"/>
            <a:ext cx="939844" cy="94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00" y="5870262"/>
            <a:ext cx="927057"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5832662"/>
            <a:ext cx="927057" cy="94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737" y="332656"/>
            <a:ext cx="2444733" cy="1833291"/>
          </a:xfrm>
          <a:prstGeom prst="rect">
            <a:avLst/>
          </a:prstGeom>
        </p:spPr>
      </p:pic>
      <p:sp useBgFill="1">
        <p:nvSpPr>
          <p:cNvPr id="4" name="Metin kutusu 3"/>
          <p:cNvSpPr txBox="1"/>
          <p:nvPr/>
        </p:nvSpPr>
        <p:spPr>
          <a:xfrm>
            <a:off x="1" y="2636912"/>
            <a:ext cx="9144000" cy="1384995"/>
          </a:xfrm>
          <a:prstGeom prst="rect">
            <a:avLst/>
          </a:prstGeom>
        </p:spPr>
        <p:txBody>
          <a:bodyPr wrap="square" rtlCol="0">
            <a:spAutoFit/>
          </a:bodyPr>
          <a:lstStyle/>
          <a:p>
            <a:pPr algn="ctr" defTabSz="914400" eaLnBrk="1" hangingPunct="1"/>
            <a:r>
              <a:rPr lang="tr-TR" sz="4200" b="1" dirty="0" smtClean="0">
                <a:solidFill>
                  <a:schemeClr val="bg2">
                    <a:lumMod val="25000"/>
                  </a:schemeClr>
                </a:solidFill>
                <a:latin typeface="Calibri" pitchFamily="34" charset="0"/>
                <a:cs typeface="Arial" charset="0"/>
              </a:rPr>
              <a:t>İHRACATA YÖNELİK</a:t>
            </a:r>
          </a:p>
          <a:p>
            <a:pPr algn="ctr" defTabSz="914400" eaLnBrk="1" hangingPunct="1"/>
            <a:r>
              <a:rPr lang="tr-TR" sz="4200" b="1" dirty="0" smtClean="0">
                <a:solidFill>
                  <a:schemeClr val="bg2">
                    <a:lumMod val="25000"/>
                  </a:schemeClr>
                </a:solidFill>
                <a:latin typeface="Calibri" pitchFamily="34" charset="0"/>
                <a:cs typeface="Arial" charset="0"/>
              </a:rPr>
              <a:t>DEVLET DESTEKLERİ</a:t>
            </a:r>
          </a:p>
        </p:txBody>
      </p:sp>
      <p:sp>
        <p:nvSpPr>
          <p:cNvPr id="5" name="Metin kutusu 4"/>
          <p:cNvSpPr txBox="1"/>
          <p:nvPr/>
        </p:nvSpPr>
        <p:spPr>
          <a:xfrm>
            <a:off x="0" y="4510861"/>
            <a:ext cx="9144000" cy="646331"/>
          </a:xfrm>
          <a:prstGeom prst="rect">
            <a:avLst/>
          </a:prstGeom>
          <a:noFill/>
        </p:spPr>
        <p:txBody>
          <a:bodyPr wrap="square" rtlCol="0">
            <a:spAutoFit/>
          </a:bodyPr>
          <a:lstStyle/>
          <a:p>
            <a:pPr algn="ctr" defTabSz="914400"/>
            <a:r>
              <a:rPr lang="tr-TR" b="1" dirty="0">
                <a:solidFill>
                  <a:schemeClr val="bg2">
                    <a:lumMod val="25000"/>
                  </a:schemeClr>
                </a:solidFill>
                <a:latin typeface="Calibri" pitchFamily="34" charset="0"/>
              </a:rPr>
              <a:t>T.C. TİCARET BAKANLIĞI</a:t>
            </a:r>
          </a:p>
          <a:p>
            <a:pPr algn="ctr" defTabSz="914400"/>
            <a:r>
              <a:rPr lang="tr-TR" b="1" dirty="0">
                <a:solidFill>
                  <a:schemeClr val="bg2">
                    <a:lumMod val="25000"/>
                  </a:schemeClr>
                </a:solidFill>
                <a:latin typeface="Calibri" pitchFamily="34" charset="0"/>
              </a:rPr>
              <a:t>İHRACAT GENEL MÜDÜRLÜĞÜ</a:t>
            </a:r>
          </a:p>
        </p:txBody>
      </p:sp>
      <p:pic>
        <p:nvPicPr>
          <p:cNvPr id="15" name="Resim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5522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042988" y="3018316"/>
            <a:ext cx="1800820" cy="1015663"/>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EĞİTİM VE DANIŞMANLIK FAALİYETLERİ</a:t>
            </a:r>
          </a:p>
        </p:txBody>
      </p:sp>
      <p:sp>
        <p:nvSpPr>
          <p:cNvPr id="10" name="Metin kutusu 9"/>
          <p:cNvSpPr txBox="1"/>
          <p:nvPr/>
        </p:nvSpPr>
        <p:spPr>
          <a:xfrm>
            <a:off x="2998631" y="1046420"/>
            <a:ext cx="4914546" cy="5078313"/>
          </a:xfrm>
          <a:prstGeom prst="rect">
            <a:avLst/>
          </a:prstGeom>
          <a:noFill/>
        </p:spPr>
        <p:txBody>
          <a:bodyPr wrap="square" rtlCol="0" anchor="ctr">
            <a:spAutoFit/>
          </a:bodyPr>
          <a:lstStyle/>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Dış Ticaret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Uluslararası Pazarlama ve Elektronik Ticaret</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Markalaşma</a:t>
            </a:r>
          </a:p>
          <a:p>
            <a:pPr indent="-257175" defTabSz="685800" eaLnBrk="1" fontAlgn="auto" hangingPunct="1">
              <a:spcBef>
                <a:spcPts val="0"/>
              </a:spcBef>
              <a:spcAft>
                <a:spcPts val="0"/>
              </a:spcAft>
              <a:buClr>
                <a:srgbClr val="990000"/>
              </a:buClr>
              <a:buFont typeface="Arial" pitchFamily="34" charset="0"/>
              <a:buChar char="•"/>
            </a:pPr>
            <a:r>
              <a:rPr lang="tr-TR" b="1" dirty="0" err="1">
                <a:solidFill>
                  <a:srgbClr val="475A8C"/>
                </a:solidFill>
                <a:latin typeface="Calibri"/>
              </a:rPr>
              <a:t>Inovasyon</a:t>
            </a:r>
            <a:r>
              <a:rPr lang="tr-TR" b="1" dirty="0">
                <a:solidFill>
                  <a:srgbClr val="475A8C"/>
                </a:solidFill>
                <a:latin typeface="Calibri"/>
              </a:rPr>
              <a:t> ve Kümelenme</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Kurumsallaşma ve İnsan Kaynakları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Bilgi ve İletişim Teknolojileri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Finansal Yönetim ve Risk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Kalite ve Verimlilik</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Proje Yönetimi ve Stratejik Yönetim</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Moda ve Tasarım</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990000"/>
                </a:solidFill>
                <a:latin typeface="Calibri"/>
              </a:rPr>
              <a:t>Bakanlıkça uygun görülen sektöre özgü konular</a:t>
            </a:r>
          </a:p>
          <a:p>
            <a:pPr algn="r" defTabSz="685800" eaLnBrk="1" fontAlgn="auto" hangingPunct="1">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Destek </a:t>
            </a:r>
            <a:r>
              <a:rPr lang="tr-TR" b="1" dirty="0">
                <a:solidFill>
                  <a:srgbClr val="990000"/>
                </a:solidFill>
                <a:latin typeface="Calibri"/>
              </a:rPr>
              <a:t>Oranı : </a:t>
            </a:r>
            <a:r>
              <a:rPr lang="tr-TR" b="1" dirty="0" smtClean="0">
                <a:solidFill>
                  <a:srgbClr val="990000"/>
                </a:solidFill>
                <a:latin typeface="Calibri"/>
              </a:rPr>
              <a:t>% 75</a:t>
            </a: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10</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8125777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5" name="Metin kutusu 4"/>
          <p:cNvSpPr txBox="1"/>
          <p:nvPr/>
        </p:nvSpPr>
        <p:spPr>
          <a:xfrm>
            <a:off x="1223628" y="3018317"/>
            <a:ext cx="1620180" cy="1015663"/>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KÜME TANITIM FAALİYETLERİ</a:t>
            </a:r>
          </a:p>
        </p:txBody>
      </p:sp>
      <p:sp>
        <p:nvSpPr>
          <p:cNvPr id="6" name="Metin kutusu 5"/>
          <p:cNvSpPr txBox="1"/>
          <p:nvPr/>
        </p:nvSpPr>
        <p:spPr>
          <a:xfrm>
            <a:off x="2998631" y="1877416"/>
            <a:ext cx="5874436" cy="3416320"/>
          </a:xfrm>
          <a:prstGeom prst="rect">
            <a:avLst/>
          </a:prstGeom>
          <a:noFill/>
        </p:spPr>
        <p:txBody>
          <a:bodyPr wrap="square" rtlCol="0" anchor="ctr">
            <a:spAutoFit/>
          </a:bodyPr>
          <a:lstStyle/>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a:t>
            </a:r>
            <a:r>
              <a:rPr lang="tr-TR" b="1" dirty="0" smtClean="0">
                <a:solidFill>
                  <a:srgbClr val="475A8C"/>
                </a:solidFill>
                <a:latin typeface="Calibri"/>
              </a:rPr>
              <a:t>Web Sitesi Tasarımı</a:t>
            </a: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a:t>
            </a:r>
            <a:r>
              <a:rPr lang="tr-TR" b="1" dirty="0" smtClean="0">
                <a:solidFill>
                  <a:srgbClr val="475A8C"/>
                </a:solidFill>
                <a:latin typeface="Calibri"/>
              </a:rPr>
              <a:t>Tanıtım Broşür/Kitapçığı Tasarım </a:t>
            </a:r>
            <a:r>
              <a:rPr lang="tr-TR" b="1" dirty="0">
                <a:solidFill>
                  <a:srgbClr val="475A8C"/>
                </a:solidFill>
                <a:latin typeface="Calibri"/>
              </a:rPr>
              <a:t>ve </a:t>
            </a:r>
            <a:r>
              <a:rPr lang="tr-TR" b="1" dirty="0" smtClean="0">
                <a:solidFill>
                  <a:srgbClr val="475A8C"/>
                </a:solidFill>
                <a:latin typeface="Calibri"/>
              </a:rPr>
              <a:t>Basımı</a:t>
            </a: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Yazılı ve </a:t>
            </a:r>
            <a:r>
              <a:rPr lang="tr-TR" b="1" dirty="0" smtClean="0">
                <a:solidFill>
                  <a:srgbClr val="475A8C"/>
                </a:solidFill>
                <a:latin typeface="Calibri"/>
              </a:rPr>
              <a:t>Görsel Basında Çıkan Küme Tanıtımları</a:t>
            </a: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a:t>
            </a:r>
            <a:r>
              <a:rPr lang="tr-TR" b="1" dirty="0" smtClean="0">
                <a:solidFill>
                  <a:srgbClr val="475A8C"/>
                </a:solidFill>
                <a:latin typeface="Calibri"/>
              </a:rPr>
              <a:t>Tanıtım Filmi Hazırlanması</a:t>
            </a: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a:t>
            </a:r>
            <a:r>
              <a:rPr lang="tr-TR" b="1" dirty="0" smtClean="0">
                <a:solidFill>
                  <a:srgbClr val="475A8C"/>
                </a:solidFill>
                <a:latin typeface="Calibri"/>
              </a:rPr>
              <a:t>Logosunun Tasarlanması</a:t>
            </a:r>
            <a:endParaRPr lang="tr-TR" b="1" dirty="0">
              <a:solidFill>
                <a:srgbClr val="475A8C"/>
              </a:solidFill>
              <a:latin typeface="Calibri"/>
            </a:endParaRPr>
          </a:p>
          <a:p>
            <a:pPr algn="r" defTabSz="685800" eaLnBrk="1" fontAlgn="auto" hangingPunct="1">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                    Destek </a:t>
            </a:r>
            <a:r>
              <a:rPr lang="tr-TR" b="1" dirty="0">
                <a:solidFill>
                  <a:srgbClr val="990000"/>
                </a:solidFill>
                <a:latin typeface="Calibri"/>
              </a:rPr>
              <a:t>Oranı : </a:t>
            </a:r>
            <a:r>
              <a:rPr lang="tr-TR" b="1" dirty="0" smtClean="0">
                <a:solidFill>
                  <a:srgbClr val="990000"/>
                </a:solidFill>
                <a:latin typeface="Calibri"/>
              </a:rPr>
              <a:t>% 75</a:t>
            </a: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7" name="Metin kutusu 6"/>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8"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11</a:t>
            </a:fld>
            <a:endParaRPr lang="en-US" altLang="tr-TR" dirty="0"/>
          </a:p>
        </p:txBody>
      </p:sp>
      <p:sp>
        <p:nvSpPr>
          <p:cNvPr id="10"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14597022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187972" y="3018316"/>
            <a:ext cx="1655836" cy="1015663"/>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YURT DIŞI PAZARLAMA FAALİYETLERİ</a:t>
            </a:r>
          </a:p>
        </p:txBody>
      </p:sp>
      <p:sp>
        <p:nvSpPr>
          <p:cNvPr id="10" name="Metin kutusu 9"/>
          <p:cNvSpPr txBox="1"/>
          <p:nvPr/>
        </p:nvSpPr>
        <p:spPr>
          <a:xfrm>
            <a:off x="2998631" y="561672"/>
            <a:ext cx="5578102" cy="6047809"/>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Faaliyet </a:t>
            </a:r>
            <a:r>
              <a:rPr lang="tr-TR" b="1" dirty="0" smtClean="0">
                <a:solidFill>
                  <a:srgbClr val="990000"/>
                </a:solidFill>
                <a:latin typeface="Calibri"/>
              </a:rPr>
              <a:t>Başvurusu </a:t>
            </a:r>
            <a:r>
              <a:rPr lang="tr-TR" b="1" dirty="0">
                <a:solidFill>
                  <a:srgbClr val="990000"/>
                </a:solidFill>
                <a:latin typeface="Calibri"/>
              </a:rPr>
              <a:t>ve Ticaret Müşavirliği ile </a:t>
            </a:r>
            <a:r>
              <a:rPr lang="tr-TR" b="1" dirty="0" smtClean="0">
                <a:solidFill>
                  <a:srgbClr val="990000"/>
                </a:solidFill>
                <a:latin typeface="Calibri"/>
              </a:rPr>
              <a:t>İrtibat</a:t>
            </a: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Faaliyetler</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Ortak </a:t>
            </a:r>
            <a:r>
              <a:rPr lang="tr-TR" b="1" dirty="0" smtClean="0">
                <a:solidFill>
                  <a:srgbClr val="475A8C"/>
                </a:solidFill>
                <a:latin typeface="Calibri"/>
              </a:rPr>
              <a:t>Pazar Araştırmaları</a:t>
            </a:r>
            <a:endParaRPr lang="tr-TR" b="1" dirty="0">
              <a:solidFill>
                <a:srgbClr val="475A8C"/>
              </a:solidFill>
              <a:latin typeface="Calibri"/>
            </a:endParaRPr>
          </a:p>
          <a:p>
            <a:pPr marL="900113" lvl="2" indent="-214313" defTabSz="685800" eaLnBrk="1" fontAlgn="auto" hangingPunct="1">
              <a:spcBef>
                <a:spcPts val="0"/>
              </a:spcBef>
              <a:spcAft>
                <a:spcPts val="0"/>
              </a:spcAft>
              <a:buFont typeface="Arial" pitchFamily="34" charset="0"/>
              <a:buChar char="•"/>
              <a:defRPr/>
            </a:pPr>
            <a:r>
              <a:rPr lang="tr-TR" b="1" dirty="0" smtClean="0">
                <a:solidFill>
                  <a:srgbClr val="475A8C"/>
                </a:solidFill>
                <a:latin typeface="Calibri"/>
              </a:rPr>
              <a:t>Kurum/Kuruluş Ziyaretleri</a:t>
            </a:r>
            <a:endParaRPr lang="tr-TR" b="1" dirty="0">
              <a:solidFill>
                <a:srgbClr val="475A8C"/>
              </a:solidFill>
              <a:latin typeface="Calibri"/>
            </a:endParaRPr>
          </a:p>
          <a:p>
            <a:pPr marL="900113" lvl="2" indent="-214313" defTabSz="685800" eaLnBrk="1" fontAlgn="auto" hangingPunct="1">
              <a:spcBef>
                <a:spcPts val="0"/>
              </a:spcBef>
              <a:spcAft>
                <a:spcPts val="0"/>
              </a:spcAft>
              <a:buFont typeface="Arial" pitchFamily="34" charset="0"/>
              <a:buChar char="•"/>
              <a:defRPr/>
            </a:pPr>
            <a:r>
              <a:rPr lang="tr-TR" b="1" dirty="0" smtClean="0">
                <a:solidFill>
                  <a:srgbClr val="475A8C"/>
                </a:solidFill>
                <a:latin typeface="Calibri"/>
              </a:rPr>
              <a:t>Eşleştirme (B2B) Faaliyetleri</a:t>
            </a:r>
            <a:endParaRPr lang="tr-TR" b="1" dirty="0">
              <a:solidFill>
                <a:srgbClr val="475A8C"/>
              </a:solidFill>
              <a:latin typeface="Calibri"/>
            </a:endParaRP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Küme </a:t>
            </a:r>
            <a:r>
              <a:rPr lang="tr-TR" b="1" dirty="0" smtClean="0">
                <a:solidFill>
                  <a:srgbClr val="475A8C"/>
                </a:solidFill>
                <a:latin typeface="Calibri"/>
              </a:rPr>
              <a:t>Tanıtım Faaliyetleri</a:t>
            </a:r>
            <a:endParaRPr lang="tr-TR" b="1" dirty="0">
              <a:solidFill>
                <a:srgbClr val="475A8C"/>
              </a:solidFill>
              <a:latin typeface="Calibri"/>
            </a:endParaRPr>
          </a:p>
          <a:p>
            <a:pPr lvl="2" defTabSz="685800" eaLnBrk="1" fontAlgn="auto" hangingPunct="1">
              <a:lnSpc>
                <a:spcPct val="150000"/>
              </a:lnSpc>
              <a:spcBef>
                <a:spcPts val="0"/>
              </a:spcBef>
              <a:spcAft>
                <a:spcPts val="0"/>
              </a:spcAft>
              <a:defRPr/>
            </a:pPr>
            <a:endParaRPr lang="tr-TR" b="1" dirty="0">
              <a:solidFill>
                <a:srgbClr val="475A8C"/>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150.000 </a:t>
            </a:r>
            <a:r>
              <a:rPr lang="tr-TR" b="1" dirty="0" smtClean="0">
                <a:solidFill>
                  <a:srgbClr val="990000"/>
                </a:solidFill>
                <a:latin typeface="Calibri"/>
              </a:rPr>
              <a:t>ABD Doları</a:t>
            </a:r>
            <a:endParaRPr lang="tr-TR" b="1" dirty="0">
              <a:solidFill>
                <a:srgbClr val="990000"/>
              </a:solidFill>
              <a:latin typeface="Calibri"/>
            </a:endParaRPr>
          </a:p>
          <a:p>
            <a:pPr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    Destek </a:t>
            </a:r>
            <a:r>
              <a:rPr lang="tr-TR" b="1" dirty="0">
                <a:solidFill>
                  <a:srgbClr val="990000"/>
                </a:solidFill>
                <a:latin typeface="Calibri"/>
              </a:rPr>
              <a:t>Oranı : </a:t>
            </a:r>
            <a:r>
              <a:rPr lang="tr-TR" b="1" dirty="0" smtClean="0">
                <a:solidFill>
                  <a:srgbClr val="990000"/>
                </a:solidFill>
                <a:latin typeface="Calibri"/>
              </a:rPr>
              <a:t>% 75</a:t>
            </a:r>
            <a:endParaRPr lang="tr-TR"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12</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7892795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51141"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413538" y="3000931"/>
            <a:ext cx="1620180" cy="1015663"/>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YURT DIŞI PAZARLAMA FAALİYETLERİ</a:t>
            </a:r>
          </a:p>
        </p:txBody>
      </p:sp>
      <p:sp>
        <p:nvSpPr>
          <p:cNvPr id="10" name="Metin kutusu 9"/>
          <p:cNvSpPr txBox="1"/>
          <p:nvPr/>
        </p:nvSpPr>
        <p:spPr>
          <a:xfrm>
            <a:off x="2503703" y="-638655"/>
            <a:ext cx="6221569" cy="8448467"/>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 Kapsamındaki Giderler</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Ulaşım </a:t>
            </a:r>
            <a:r>
              <a:rPr lang="tr-TR" b="1" dirty="0" smtClean="0">
                <a:solidFill>
                  <a:srgbClr val="475A8C"/>
                </a:solidFill>
                <a:latin typeface="Calibri"/>
              </a:rPr>
              <a:t>Giderleri,</a:t>
            </a:r>
            <a:endParaRPr lang="tr-TR" b="1" dirty="0">
              <a:solidFill>
                <a:srgbClr val="475A8C"/>
              </a:solidFill>
              <a:latin typeface="Calibri"/>
            </a:endParaRP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Konaklama </a:t>
            </a:r>
            <a:r>
              <a:rPr lang="tr-TR" b="1" dirty="0" smtClean="0">
                <a:solidFill>
                  <a:srgbClr val="475A8C"/>
                </a:solidFill>
                <a:latin typeface="Calibri"/>
              </a:rPr>
              <a:t>Giderleri,</a:t>
            </a:r>
            <a:endParaRPr lang="tr-TR" b="1" dirty="0">
              <a:solidFill>
                <a:srgbClr val="475A8C"/>
              </a:solidFill>
              <a:latin typeface="Calibri"/>
            </a:endParaRP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Tanıtım ve </a:t>
            </a:r>
            <a:r>
              <a:rPr lang="tr-TR" b="1" dirty="0" smtClean="0">
                <a:solidFill>
                  <a:srgbClr val="475A8C"/>
                </a:solidFill>
                <a:latin typeface="Calibri"/>
              </a:rPr>
              <a:t>Organizasyon Giderleri:</a:t>
            </a:r>
            <a:endParaRPr lang="tr-TR" b="1" dirty="0">
              <a:solidFill>
                <a:srgbClr val="475A8C"/>
              </a:solidFill>
              <a:latin typeface="Calibri"/>
            </a:endParaRP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Tercümanlık gideri,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Toplantı ve ikili görüşmelerin yapıldığı yerlerin kiralama giderleri,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Görsel ve yazılı tanıtım </a:t>
            </a:r>
            <a:r>
              <a:rPr lang="tr-TR" sz="1500" b="1" dirty="0" smtClean="0">
                <a:solidFill>
                  <a:srgbClr val="475A8C"/>
                </a:solidFill>
                <a:latin typeface="Calibri"/>
              </a:rPr>
              <a:t>giderleri,</a:t>
            </a:r>
            <a:endParaRPr lang="tr-TR" sz="1500" b="1" dirty="0">
              <a:solidFill>
                <a:srgbClr val="475A8C"/>
              </a:solidFill>
              <a:latin typeface="Calibri"/>
            </a:endParaRP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Halkla ilişkiler hizmeti </a:t>
            </a:r>
            <a:r>
              <a:rPr lang="tr-TR" sz="1500" b="1" dirty="0" smtClean="0">
                <a:solidFill>
                  <a:srgbClr val="475A8C"/>
                </a:solidFill>
                <a:latin typeface="Calibri"/>
              </a:rPr>
              <a:t>gideri,</a:t>
            </a:r>
            <a:endParaRPr lang="tr-TR" sz="1500" b="1" dirty="0">
              <a:solidFill>
                <a:srgbClr val="475A8C"/>
              </a:solidFill>
              <a:latin typeface="Calibri"/>
            </a:endParaRPr>
          </a:p>
          <a:p>
            <a:pPr marL="1285875" lvl="3" indent="-257175" defTabSz="685800" eaLnBrk="1" fontAlgn="auto" hangingPunct="1">
              <a:spcBef>
                <a:spcPts val="0"/>
              </a:spcBef>
              <a:spcAft>
                <a:spcPts val="0"/>
              </a:spcAft>
              <a:buFont typeface="Wingdings" pitchFamily="2" charset="2"/>
              <a:buChar char="ü"/>
            </a:pPr>
            <a:r>
              <a:rPr lang="tr-TR" sz="1500" b="1" dirty="0" smtClean="0">
                <a:solidFill>
                  <a:srgbClr val="475A8C"/>
                </a:solidFill>
                <a:latin typeface="Calibri"/>
              </a:rPr>
              <a:t>Sergilenecek </a:t>
            </a:r>
            <a:r>
              <a:rPr lang="tr-TR" sz="1500" b="1" dirty="0">
                <a:solidFill>
                  <a:srgbClr val="475A8C"/>
                </a:solidFill>
                <a:latin typeface="Calibri"/>
              </a:rPr>
              <a:t>ürünlerin nakliye </a:t>
            </a:r>
            <a:r>
              <a:rPr lang="tr-TR" sz="1500" b="1" dirty="0" smtClean="0">
                <a:solidFill>
                  <a:srgbClr val="475A8C"/>
                </a:solidFill>
                <a:latin typeface="Calibri"/>
              </a:rPr>
              <a:t>gideri.</a:t>
            </a:r>
            <a:endParaRPr lang="tr-TR" sz="1500" b="1" dirty="0">
              <a:solidFill>
                <a:srgbClr val="990000"/>
              </a:solidFill>
              <a:latin typeface="Calibri"/>
            </a:endParaRPr>
          </a:p>
          <a:p>
            <a:pPr lvl="3" defTabSz="685800" eaLnBrk="1" fontAlgn="auto" hangingPunct="1">
              <a:spcBef>
                <a:spcPts val="0"/>
              </a:spcBef>
              <a:spcAft>
                <a:spcPts val="0"/>
              </a:spcAft>
            </a:pPr>
            <a:endParaRPr lang="tr-TR" sz="1500"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150.000 </a:t>
            </a:r>
            <a:r>
              <a:rPr lang="tr-TR" b="1" dirty="0" smtClean="0">
                <a:solidFill>
                  <a:srgbClr val="990000"/>
                </a:solidFill>
                <a:latin typeface="Calibri"/>
              </a:rPr>
              <a:t>ABD Doları</a:t>
            </a:r>
            <a:endParaRPr lang="tr-TR" b="1" dirty="0">
              <a:solidFill>
                <a:srgbClr val="990000"/>
              </a:solidFill>
              <a:latin typeface="Calibri"/>
            </a:endParaRPr>
          </a:p>
          <a:p>
            <a:pPr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               Destek </a:t>
            </a:r>
            <a:r>
              <a:rPr lang="tr-TR" b="1" dirty="0">
                <a:solidFill>
                  <a:srgbClr val="990000"/>
                </a:solidFill>
                <a:latin typeface="Calibri"/>
              </a:rPr>
              <a:t>Oranı : </a:t>
            </a:r>
            <a:r>
              <a:rPr lang="tr-TR" b="1" dirty="0" smtClean="0">
                <a:solidFill>
                  <a:srgbClr val="990000"/>
                </a:solidFill>
                <a:latin typeface="Calibri"/>
              </a:rPr>
              <a:t>% 75</a:t>
            </a:r>
            <a:endParaRPr lang="tr-TR" b="1" dirty="0">
              <a:solidFill>
                <a:srgbClr val="475A8C"/>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13</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1546058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172206"/>
            <a:ext cx="1620180" cy="707886"/>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ALIM HEYETİ FAALİYETLERİ</a:t>
            </a:r>
          </a:p>
        </p:txBody>
      </p:sp>
      <p:sp>
        <p:nvSpPr>
          <p:cNvPr id="10" name="Metin kutusu 9"/>
          <p:cNvSpPr txBox="1"/>
          <p:nvPr/>
        </p:nvSpPr>
        <p:spPr>
          <a:xfrm>
            <a:off x="2998630" y="630922"/>
            <a:ext cx="5942169" cy="5909310"/>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Faaliyetler</a:t>
            </a:r>
          </a:p>
          <a:p>
            <a:pPr algn="just" defTabSz="685800" eaLnBrk="1" fontAlgn="auto" hangingPunct="1">
              <a:spcBef>
                <a:spcPts val="0"/>
              </a:spcBef>
              <a:spcAft>
                <a:spcPts val="0"/>
              </a:spcAft>
              <a:buClr>
                <a:srgbClr val="990000"/>
              </a:buClr>
            </a:pPr>
            <a:r>
              <a:rPr lang="tr-TR" b="1" dirty="0">
                <a:solidFill>
                  <a:srgbClr val="475A8C"/>
                </a:solidFill>
                <a:latin typeface="Calibri"/>
              </a:rPr>
              <a:t>Yurt dışında yerleşik ithalatçı firmaların, kurum ve kuruluşların, basın mensuplarının Türkiye’ye davet </a:t>
            </a:r>
            <a:r>
              <a:rPr lang="tr-TR" b="1" dirty="0" smtClean="0">
                <a:solidFill>
                  <a:srgbClr val="475A8C"/>
                </a:solidFill>
                <a:latin typeface="Calibri"/>
              </a:rPr>
              <a:t>edilerek,</a:t>
            </a:r>
            <a:endParaRPr lang="tr-TR" b="1" dirty="0">
              <a:solidFill>
                <a:srgbClr val="475A8C"/>
              </a:solidFill>
              <a:latin typeface="Calibri"/>
            </a:endParaRPr>
          </a:p>
          <a:p>
            <a:pPr defTabSz="685800" eaLnBrk="1" fontAlgn="auto" hangingPunct="1">
              <a:spcBef>
                <a:spcPts val="0"/>
              </a:spcBef>
              <a:spcAft>
                <a:spcPts val="0"/>
              </a:spcAft>
              <a:buClr>
                <a:srgbClr val="990000"/>
              </a:buClr>
            </a:pPr>
            <a:endParaRPr lang="tr-TR" b="1" dirty="0">
              <a:solidFill>
                <a:srgbClr val="475A8C"/>
              </a:solidFill>
              <a:latin typeface="Calibri"/>
            </a:endParaRP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İkili iş görüşmeleri </a:t>
            </a:r>
            <a:r>
              <a:rPr lang="tr-TR" b="1" dirty="0" smtClean="0">
                <a:solidFill>
                  <a:srgbClr val="475A8C"/>
                </a:solidFill>
                <a:latin typeface="Calibri"/>
              </a:rPr>
              <a:t>gerçekleştirmeleri,</a:t>
            </a:r>
            <a:endParaRPr lang="tr-TR" b="1" dirty="0">
              <a:solidFill>
                <a:srgbClr val="475A8C"/>
              </a:solidFill>
              <a:latin typeface="Calibri"/>
            </a:endParaRP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Tesis </a:t>
            </a:r>
            <a:r>
              <a:rPr lang="tr-TR" b="1" dirty="0" smtClean="0">
                <a:solidFill>
                  <a:srgbClr val="475A8C"/>
                </a:solidFill>
                <a:latin typeface="Calibri"/>
              </a:rPr>
              <a:t>ziyaretleri,</a:t>
            </a:r>
            <a:endParaRPr lang="tr-TR" b="1" dirty="0">
              <a:solidFill>
                <a:srgbClr val="475A8C"/>
              </a:solidFill>
              <a:latin typeface="Calibri"/>
            </a:endParaRP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Meslek kuruluşu </a:t>
            </a:r>
            <a:r>
              <a:rPr lang="tr-TR" b="1" dirty="0" smtClean="0">
                <a:solidFill>
                  <a:srgbClr val="475A8C"/>
                </a:solidFill>
                <a:latin typeface="Calibri"/>
              </a:rPr>
              <a:t>ziyaretleri,</a:t>
            </a:r>
          </a:p>
          <a:p>
            <a:pPr marL="342900" lvl="1" defTabSz="685800" eaLnBrk="1" fontAlgn="auto" hangingPunct="1">
              <a:spcBef>
                <a:spcPts val="0"/>
              </a:spcBef>
              <a:spcAft>
                <a:spcPts val="0"/>
              </a:spcAft>
              <a:buClr>
                <a:srgbClr val="990000"/>
              </a:buClr>
            </a:pPr>
            <a:endParaRPr lang="tr-TR" b="1" dirty="0" smtClean="0">
              <a:solidFill>
                <a:srgbClr val="475A8C"/>
              </a:solidFill>
              <a:latin typeface="Calibri"/>
            </a:endParaRPr>
          </a:p>
          <a:p>
            <a:pPr marL="342900" lvl="1" defTabSz="685800" eaLnBrk="1" fontAlgn="auto" hangingPunct="1">
              <a:spcBef>
                <a:spcPts val="0"/>
              </a:spcBef>
              <a:spcAft>
                <a:spcPts val="0"/>
              </a:spcAft>
              <a:buClr>
                <a:srgbClr val="990000"/>
              </a:buClr>
            </a:pPr>
            <a:r>
              <a:rPr lang="tr-TR" b="1" dirty="0" smtClean="0">
                <a:solidFill>
                  <a:srgbClr val="475A8C"/>
                </a:solidFill>
                <a:latin typeface="Calibri"/>
              </a:rPr>
              <a:t>desteklenir</a:t>
            </a:r>
            <a:r>
              <a:rPr lang="tr-TR" b="1" dirty="0">
                <a:solidFill>
                  <a:srgbClr val="475A8C"/>
                </a:solidFill>
                <a:latin typeface="Calibri"/>
              </a:rPr>
              <a:t>.</a:t>
            </a:r>
          </a:p>
          <a:p>
            <a:pPr lvl="1"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100.000 </a:t>
            </a:r>
            <a:r>
              <a:rPr lang="tr-TR" b="1" dirty="0" smtClean="0">
                <a:solidFill>
                  <a:srgbClr val="990000"/>
                </a:solidFill>
                <a:latin typeface="Calibri"/>
              </a:rPr>
              <a:t>ABD Doları</a:t>
            </a:r>
            <a:endParaRPr lang="tr-TR" b="1" dirty="0">
              <a:solidFill>
                <a:srgbClr val="990000"/>
              </a:solidFill>
              <a:latin typeface="Calibri"/>
            </a:endParaRPr>
          </a:p>
          <a:p>
            <a:pPr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          Destek </a:t>
            </a:r>
            <a:r>
              <a:rPr lang="tr-TR" b="1" dirty="0">
                <a:solidFill>
                  <a:srgbClr val="990000"/>
                </a:solidFill>
                <a:latin typeface="Calibri"/>
              </a:rPr>
              <a:t>Oranı : % 75</a:t>
            </a: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14</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0175011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970073" y="237824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232898" y="3190408"/>
            <a:ext cx="1620180" cy="707886"/>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ALIM HEYETİ FAALİYETLERİ</a:t>
            </a:r>
          </a:p>
        </p:txBody>
      </p:sp>
      <p:sp>
        <p:nvSpPr>
          <p:cNvPr id="10" name="Metin kutusu 9"/>
          <p:cNvSpPr txBox="1"/>
          <p:nvPr/>
        </p:nvSpPr>
        <p:spPr>
          <a:xfrm>
            <a:off x="2065867" y="-1040281"/>
            <a:ext cx="6757457" cy="9387185"/>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sz="2000"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sz="2000" b="1" dirty="0">
                <a:solidFill>
                  <a:srgbClr val="990000"/>
                </a:solidFill>
                <a:latin typeface="Calibri"/>
              </a:rPr>
              <a:t>Destek Kapsamındaki Giderler</a:t>
            </a: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Ulaşım </a:t>
            </a:r>
            <a:r>
              <a:rPr lang="tr-TR" sz="2000" b="1" dirty="0" smtClean="0">
                <a:solidFill>
                  <a:srgbClr val="475A8C"/>
                </a:solidFill>
                <a:latin typeface="Calibri"/>
              </a:rPr>
              <a:t>Giderleri,</a:t>
            </a:r>
            <a:endParaRPr lang="tr-TR" sz="2000" b="1" dirty="0">
              <a:solidFill>
                <a:srgbClr val="475A8C"/>
              </a:solidFill>
              <a:latin typeface="Calibri"/>
            </a:endParaRP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Konaklama </a:t>
            </a:r>
            <a:r>
              <a:rPr lang="tr-TR" sz="2000" b="1" dirty="0" smtClean="0">
                <a:solidFill>
                  <a:srgbClr val="475A8C"/>
                </a:solidFill>
                <a:latin typeface="Calibri"/>
              </a:rPr>
              <a:t>Giderleri,</a:t>
            </a:r>
            <a:endParaRPr lang="tr-TR" sz="2000" b="1" dirty="0">
              <a:solidFill>
                <a:srgbClr val="475A8C"/>
              </a:solidFill>
              <a:latin typeface="Calibri"/>
            </a:endParaRP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Tanıtım ve </a:t>
            </a:r>
            <a:r>
              <a:rPr lang="tr-TR" sz="2000" b="1" dirty="0" smtClean="0">
                <a:solidFill>
                  <a:srgbClr val="475A8C"/>
                </a:solidFill>
                <a:latin typeface="Calibri"/>
              </a:rPr>
              <a:t>Organizasyon Giderleri:</a:t>
            </a:r>
            <a:endParaRPr lang="tr-TR" sz="2000" b="1" dirty="0">
              <a:solidFill>
                <a:srgbClr val="475A8C"/>
              </a:solidFill>
              <a:latin typeface="Calibri"/>
            </a:endParaRP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Tercümanlık gideri,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Seminer, konferans, toplantı ve ikili </a:t>
            </a:r>
            <a:r>
              <a:rPr lang="tr-TR" sz="2000" b="1" dirty="0" smtClean="0">
                <a:solidFill>
                  <a:srgbClr val="475A8C"/>
                </a:solidFill>
                <a:latin typeface="Calibri"/>
              </a:rPr>
              <a:t>görüşmelerin </a:t>
            </a:r>
            <a:r>
              <a:rPr lang="tr-TR" sz="2000" b="1" dirty="0">
                <a:solidFill>
                  <a:srgbClr val="475A8C"/>
                </a:solidFill>
                <a:latin typeface="Calibri"/>
              </a:rPr>
              <a:t>yapıldığı yerlerin kiralama giderleri,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Görsel ve yazılı tanıtım </a:t>
            </a:r>
            <a:r>
              <a:rPr lang="tr-TR" sz="2000" b="1" dirty="0" smtClean="0">
                <a:solidFill>
                  <a:srgbClr val="475A8C"/>
                </a:solidFill>
                <a:latin typeface="Calibri"/>
              </a:rPr>
              <a:t>giderleri,</a:t>
            </a:r>
            <a:endParaRPr lang="tr-TR" sz="2000" b="1" dirty="0">
              <a:solidFill>
                <a:srgbClr val="475A8C"/>
              </a:solidFill>
              <a:latin typeface="Calibri"/>
            </a:endParaRP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Halkla ilişkiler hizmeti </a:t>
            </a:r>
            <a:r>
              <a:rPr lang="tr-TR" sz="2000" b="1" dirty="0" smtClean="0">
                <a:solidFill>
                  <a:srgbClr val="475A8C"/>
                </a:solidFill>
                <a:latin typeface="Calibri"/>
              </a:rPr>
              <a:t>gideri.</a:t>
            </a:r>
          </a:p>
          <a:p>
            <a:pPr marL="1028700" lvl="3" algn="just" defTabSz="685800" eaLnBrk="1" fontAlgn="auto" hangingPunct="1">
              <a:spcBef>
                <a:spcPts val="0"/>
              </a:spcBef>
              <a:spcAft>
                <a:spcPts val="0"/>
              </a:spcAft>
            </a:pPr>
            <a:endParaRPr lang="tr-TR" sz="2000" b="1" dirty="0" smtClean="0">
              <a:solidFill>
                <a:srgbClr val="475A8C"/>
              </a:solidFill>
              <a:latin typeface="Calibri"/>
            </a:endParaRPr>
          </a:p>
          <a:p>
            <a:pPr marL="1028700" lvl="3" algn="just" defTabSz="685800" eaLnBrk="1" fontAlgn="auto" hangingPunct="1">
              <a:spcBef>
                <a:spcPts val="0"/>
              </a:spcBef>
              <a:spcAft>
                <a:spcPts val="0"/>
              </a:spcAft>
            </a:pPr>
            <a:r>
              <a:rPr lang="tr-TR" sz="2000" b="1" dirty="0" smtClean="0">
                <a:solidFill>
                  <a:srgbClr val="990000"/>
                </a:solidFill>
                <a:latin typeface="Calibri"/>
              </a:rPr>
              <a:t>Destek </a:t>
            </a:r>
            <a:r>
              <a:rPr lang="tr-TR" sz="2000" b="1" dirty="0">
                <a:solidFill>
                  <a:srgbClr val="990000"/>
                </a:solidFill>
                <a:latin typeface="Calibri"/>
              </a:rPr>
              <a:t>Miktarı : Program başına 100.000 </a:t>
            </a:r>
            <a:r>
              <a:rPr lang="tr-TR" sz="2000" b="1" dirty="0" smtClean="0">
                <a:solidFill>
                  <a:srgbClr val="990000"/>
                </a:solidFill>
                <a:latin typeface="Calibri"/>
              </a:rPr>
              <a:t>ABD Doları</a:t>
            </a:r>
            <a:endParaRPr lang="tr-TR" sz="2000" b="1" dirty="0">
              <a:solidFill>
                <a:srgbClr val="990000"/>
              </a:solidFill>
              <a:latin typeface="Calibri"/>
            </a:endParaRPr>
          </a:p>
          <a:p>
            <a:pPr defTabSz="685800" eaLnBrk="1" fontAlgn="auto" hangingPunct="1">
              <a:spcBef>
                <a:spcPts val="0"/>
              </a:spcBef>
              <a:spcAft>
                <a:spcPts val="0"/>
              </a:spcAft>
              <a:buClr>
                <a:srgbClr val="990000"/>
              </a:buClr>
            </a:pPr>
            <a:r>
              <a:rPr lang="tr-TR" sz="2000" b="1" dirty="0" smtClean="0">
                <a:solidFill>
                  <a:srgbClr val="990000"/>
                </a:solidFill>
                <a:latin typeface="Calibri"/>
              </a:rPr>
              <a:t>                  Destek </a:t>
            </a:r>
            <a:r>
              <a:rPr lang="tr-TR" sz="2000" b="1" dirty="0">
                <a:solidFill>
                  <a:srgbClr val="990000"/>
                </a:solidFill>
                <a:latin typeface="Calibri"/>
              </a:rPr>
              <a:t>Oranı : % 75</a:t>
            </a:r>
          </a:p>
          <a:p>
            <a:pPr marL="900113" lvl="2" indent="-214313" defTabSz="685800" eaLnBrk="1" fontAlgn="auto" hangingPunct="1">
              <a:spcBef>
                <a:spcPts val="0"/>
              </a:spcBef>
              <a:spcAft>
                <a:spcPts val="0"/>
              </a:spcAft>
              <a:buFont typeface="Arial" pitchFamily="34" charset="0"/>
              <a:buChar char="•"/>
              <a:defRPr/>
            </a:pPr>
            <a:endParaRPr lang="tr-TR" b="1" dirty="0">
              <a:solidFill>
                <a:srgbClr val="475A8C"/>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15</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29081163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60350"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490950" y="3108522"/>
            <a:ext cx="1620180" cy="954107"/>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ŞİRKETLER İÇİN </a:t>
            </a:r>
            <a:r>
              <a:rPr lang="tr-TR" sz="2000" b="1" dirty="0">
                <a:solidFill>
                  <a:srgbClr val="990000"/>
                </a:solidFill>
                <a:effectLst>
                  <a:outerShdw blurRad="38100" dist="38100" dir="2700000" algn="tl">
                    <a:srgbClr val="000000">
                      <a:alpha val="43137"/>
                    </a:srgbClr>
                  </a:outerShdw>
                </a:effectLst>
                <a:latin typeface="Calibri"/>
              </a:rPr>
              <a:t>BİREYSEL</a:t>
            </a:r>
            <a:r>
              <a:rPr lang="tr-TR" b="1" dirty="0">
                <a:solidFill>
                  <a:srgbClr val="990000"/>
                </a:solidFill>
                <a:effectLst>
                  <a:outerShdw blurRad="38100" dist="38100" dir="2700000" algn="tl">
                    <a:srgbClr val="000000">
                      <a:alpha val="43137"/>
                    </a:srgbClr>
                  </a:outerShdw>
                </a:effectLst>
                <a:latin typeface="Calibri"/>
              </a:rPr>
              <a:t> DANIŞMANLIK</a:t>
            </a:r>
          </a:p>
        </p:txBody>
      </p:sp>
      <p:sp>
        <p:nvSpPr>
          <p:cNvPr id="10" name="Metin kutusu 9"/>
          <p:cNvSpPr txBox="1"/>
          <p:nvPr/>
        </p:nvSpPr>
        <p:spPr>
          <a:xfrm>
            <a:off x="2595716" y="-84660"/>
            <a:ext cx="6282469" cy="7340471"/>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just" defTabSz="685800" eaLnBrk="1" fontAlgn="auto" hangingPunct="1">
              <a:lnSpc>
                <a:spcPct val="150000"/>
              </a:lnSpc>
              <a:spcBef>
                <a:spcPts val="0"/>
              </a:spcBef>
              <a:spcAft>
                <a:spcPts val="0"/>
              </a:spcAft>
              <a:buClr>
                <a:srgbClr val="990000"/>
              </a:buClr>
            </a:pPr>
            <a:r>
              <a:rPr lang="tr-TR" sz="2000" b="1" dirty="0">
                <a:solidFill>
                  <a:srgbClr val="990000"/>
                </a:solidFill>
                <a:latin typeface="Calibri"/>
              </a:rPr>
              <a:t>Hedef Grup</a:t>
            </a:r>
          </a:p>
          <a:p>
            <a:pPr marL="214313" indent="-214313" algn="just" defTabSz="685800" eaLnBrk="1" fontAlgn="auto" hangingPunct="1">
              <a:lnSpc>
                <a:spcPct val="150000"/>
              </a:lnSpc>
              <a:spcBef>
                <a:spcPts val="0"/>
              </a:spcBef>
              <a:spcAft>
                <a:spcPts val="0"/>
              </a:spcAft>
              <a:buClr>
                <a:srgbClr val="990000"/>
              </a:buClr>
              <a:buFont typeface="Arial" pitchFamily="34" charset="0"/>
              <a:buChar char="•"/>
              <a:defRPr/>
            </a:pPr>
            <a:r>
              <a:rPr lang="tr-TR" sz="2000" b="1" dirty="0">
                <a:solidFill>
                  <a:srgbClr val="475A8C"/>
                </a:solidFill>
                <a:latin typeface="Calibri"/>
              </a:rPr>
              <a:t>Proje Bazlı Desteğe Katılan Firmalar</a:t>
            </a:r>
          </a:p>
          <a:p>
            <a:pPr algn="just" defTabSz="685800" eaLnBrk="1" fontAlgn="auto" hangingPunct="1">
              <a:lnSpc>
                <a:spcPct val="150000"/>
              </a:lnSpc>
              <a:spcBef>
                <a:spcPts val="0"/>
              </a:spcBef>
              <a:spcAft>
                <a:spcPts val="0"/>
              </a:spcAft>
              <a:defRPr/>
            </a:pPr>
            <a:r>
              <a:rPr lang="tr-TR" sz="2000" b="1" dirty="0">
                <a:solidFill>
                  <a:srgbClr val="990000"/>
                </a:solidFill>
                <a:latin typeface="Calibri"/>
              </a:rPr>
              <a:t>Desteklenen Faaliyetler</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Bilgi ve İletişim Teknolojileri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Finansal Yönetim ve Risk Yönetimi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Kalite ve Verimlilik</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Üretim ve Tedarik Zinciri Yönetimi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990000"/>
                </a:solidFill>
                <a:latin typeface="Calibri"/>
              </a:rPr>
              <a:t>Bakanlıkça uygun görülen firma ihtiyaçlarına özgü  diğer konularda danışmanlık </a:t>
            </a:r>
            <a:r>
              <a:rPr lang="tr-TR" sz="2000" b="1" dirty="0" smtClean="0">
                <a:solidFill>
                  <a:srgbClr val="990000"/>
                </a:solidFill>
                <a:latin typeface="Calibri"/>
              </a:rPr>
              <a:t>alımı</a:t>
            </a:r>
          </a:p>
          <a:p>
            <a:pPr marL="657225" lvl="2" algn="just" defTabSz="685800" eaLnBrk="1" fontAlgn="auto" hangingPunct="1">
              <a:spcBef>
                <a:spcPts val="0"/>
              </a:spcBef>
              <a:spcAft>
                <a:spcPts val="0"/>
              </a:spcAft>
              <a:buClr>
                <a:srgbClr val="990000"/>
              </a:buClr>
            </a:pPr>
            <a:endParaRPr lang="tr-TR" sz="2000" b="1" dirty="0">
              <a:solidFill>
                <a:srgbClr val="990000"/>
              </a:solidFill>
              <a:latin typeface="Calibri"/>
            </a:endParaRPr>
          </a:p>
          <a:p>
            <a:pPr marL="657225" lvl="2" algn="just" defTabSz="685800" eaLnBrk="1" fontAlgn="auto" hangingPunct="1">
              <a:spcBef>
                <a:spcPts val="0"/>
              </a:spcBef>
              <a:spcAft>
                <a:spcPts val="0"/>
              </a:spcAft>
              <a:buClr>
                <a:srgbClr val="990000"/>
              </a:buClr>
            </a:pPr>
            <a:r>
              <a:rPr lang="tr-TR" sz="2000" b="1" dirty="0" smtClean="0">
                <a:solidFill>
                  <a:srgbClr val="990000"/>
                </a:solidFill>
                <a:latin typeface="Calibri"/>
              </a:rPr>
              <a:t>	  Destek </a:t>
            </a:r>
            <a:r>
              <a:rPr lang="tr-TR" sz="2000" b="1" dirty="0">
                <a:solidFill>
                  <a:srgbClr val="990000"/>
                </a:solidFill>
                <a:latin typeface="Calibri"/>
              </a:rPr>
              <a:t>Miktarı : 50.000 ABD </a:t>
            </a:r>
            <a:r>
              <a:rPr lang="tr-TR" sz="2000" b="1" dirty="0" smtClean="0">
                <a:solidFill>
                  <a:srgbClr val="990000"/>
                </a:solidFill>
                <a:latin typeface="Calibri"/>
              </a:rPr>
              <a:t>Doları/yıl (3 yıl)</a:t>
            </a:r>
            <a:endParaRPr lang="tr-TR" sz="2000" b="1" dirty="0">
              <a:solidFill>
                <a:srgbClr val="990000"/>
              </a:solidFill>
              <a:latin typeface="Calibri"/>
            </a:endParaRPr>
          </a:p>
          <a:p>
            <a:pPr defTabSz="685800" eaLnBrk="1" fontAlgn="auto" hangingPunct="1">
              <a:spcBef>
                <a:spcPts val="0"/>
              </a:spcBef>
              <a:spcAft>
                <a:spcPts val="0"/>
              </a:spcAft>
              <a:buClr>
                <a:srgbClr val="990000"/>
              </a:buClr>
            </a:pPr>
            <a:r>
              <a:rPr lang="tr-TR" sz="2000" b="1" dirty="0" smtClean="0">
                <a:solidFill>
                  <a:srgbClr val="990000"/>
                </a:solidFill>
                <a:latin typeface="Calibri"/>
              </a:rPr>
              <a:t>              Destek </a:t>
            </a:r>
            <a:r>
              <a:rPr lang="tr-TR" sz="2000" b="1" dirty="0">
                <a:solidFill>
                  <a:srgbClr val="990000"/>
                </a:solidFill>
                <a:latin typeface="Calibri"/>
              </a:rPr>
              <a:t>Oranı : </a:t>
            </a:r>
            <a:r>
              <a:rPr lang="tr-TR" sz="2000" b="1" dirty="0" smtClean="0">
                <a:solidFill>
                  <a:srgbClr val="990000"/>
                </a:solidFill>
                <a:latin typeface="Calibri"/>
              </a:rPr>
              <a:t>% 70</a:t>
            </a:r>
            <a:endParaRPr lang="tr-TR" sz="2000"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sz="2000"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16</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65940053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52" name="Group 56"/>
          <p:cNvGraphicFramePr>
            <a:graphicFrameLocks noGrp="1"/>
          </p:cNvGraphicFramePr>
          <p:nvPr>
            <p:ph idx="4294967295"/>
            <p:extLst>
              <p:ext uri="{D42A27DB-BD31-4B8C-83A1-F6EECF244321}">
                <p14:modId xmlns:p14="http://schemas.microsoft.com/office/powerpoint/2010/main" val="2130352440"/>
              </p:ext>
            </p:extLst>
          </p:nvPr>
        </p:nvGraphicFramePr>
        <p:xfrm>
          <a:off x="134938" y="1403350"/>
          <a:ext cx="8866188" cy="3893702"/>
        </p:xfrm>
        <a:graphic>
          <a:graphicData uri="http://schemas.openxmlformats.org/drawingml/2006/table">
            <a:tbl>
              <a:tblPr/>
              <a:tblGrid>
                <a:gridCol w="3529851">
                  <a:extLst>
                    <a:ext uri="{9D8B030D-6E8A-4147-A177-3AD203B41FA5}">
                      <a16:colId xmlns:a16="http://schemas.microsoft.com/office/drawing/2014/main" val="20000"/>
                    </a:ext>
                  </a:extLst>
                </a:gridCol>
                <a:gridCol w="850366">
                  <a:extLst>
                    <a:ext uri="{9D8B030D-6E8A-4147-A177-3AD203B41FA5}">
                      <a16:colId xmlns:a16="http://schemas.microsoft.com/office/drawing/2014/main" val="20001"/>
                    </a:ext>
                  </a:extLst>
                </a:gridCol>
                <a:gridCol w="1583503">
                  <a:extLst>
                    <a:ext uri="{9D8B030D-6E8A-4147-A177-3AD203B41FA5}">
                      <a16:colId xmlns:a16="http://schemas.microsoft.com/office/drawing/2014/main" val="20002"/>
                    </a:ext>
                  </a:extLst>
                </a:gridCol>
                <a:gridCol w="1623198">
                  <a:extLst>
                    <a:ext uri="{9D8B030D-6E8A-4147-A177-3AD203B41FA5}">
                      <a16:colId xmlns:a16="http://schemas.microsoft.com/office/drawing/2014/main" val="20003"/>
                    </a:ext>
                  </a:extLst>
                </a:gridCol>
                <a:gridCol w="1279270">
                  <a:extLst>
                    <a:ext uri="{9D8B030D-6E8A-4147-A177-3AD203B41FA5}">
                      <a16:colId xmlns:a16="http://schemas.microsoft.com/office/drawing/2014/main" val="20004"/>
                    </a:ext>
                  </a:extLst>
                </a:gridCol>
              </a:tblGrid>
              <a:tr h="55322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chemeClr val="bg1"/>
                          </a:solidFill>
                          <a:effectLst/>
                          <a:latin typeface="Calibri" pitchFamily="34" charset="0"/>
                          <a:cs typeface="Arial" pitchFamily="34" charset="0"/>
                        </a:rPr>
                        <a:t>Destek Kalemi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Limiti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Süre/Adet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extLst>
                  <a:ext uri="{0D108BD9-81ED-4DB2-BD59-A6C34878D82A}">
                    <a16:rowId xmlns:a16="http://schemas.microsoft.com/office/drawing/2014/main" val="10000"/>
                  </a:ext>
                </a:extLst>
              </a:tr>
              <a:tr h="55322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İhtiyaç Analizi, Eğitim, Danışmanlık, Tanıtım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400.000 $ / Proje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Proje Süresince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(36 Ay)</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5747">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 Dışı Pazarlama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150.000 $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322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100.000 $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322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İstihdam (2 kişi)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Emsal istihdam gideri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 kişi; Proje Süresince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4192">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Bireysel Danışmanlık</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50.000 $ /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ECBEEB0B-3EAF-44F7-8FD2-27A6863D9FE5}"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17</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8" name="Metin kutusu 7"/>
          <p:cNvSpPr txBox="1"/>
          <p:nvPr/>
        </p:nvSpPr>
        <p:spPr>
          <a:xfrm>
            <a:off x="1042988" y="228600"/>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smtClean="0"/>
              <a:t>2</a:t>
            </a:r>
            <a:endParaRPr lang="tr-TR" sz="4400" dirty="0"/>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PAZARA GİRİŞ BELGELERİNİN DESTEKLENMESİ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18</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609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21511" name="Text Box 7"/>
          <p:cNvSpPr txBox="1">
            <a:spLocks noChangeArrowheads="1"/>
          </p:cNvSpPr>
          <p:nvPr/>
        </p:nvSpPr>
        <p:spPr bwMode="auto">
          <a:xfrm>
            <a:off x="3451225" y="1412875"/>
            <a:ext cx="5187950" cy="120015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smtClean="0">
                <a:latin typeface="+mn-lt"/>
              </a:rPr>
              <a:t>2014/8 sayılı Pazara Giriş Belgelerinin Desteklenmesine İlişkin Karar</a:t>
            </a:r>
          </a:p>
          <a:p>
            <a:pPr defTabSz="914400" eaLnBrk="1" hangingPunct="1">
              <a:defRPr/>
            </a:pPr>
            <a:r>
              <a:rPr lang="tr-TR" sz="2400" b="1" dirty="0" smtClean="0">
                <a:latin typeface="+mn-lt"/>
              </a:rPr>
              <a:t>	</a:t>
            </a:r>
          </a:p>
        </p:txBody>
      </p:sp>
      <p:sp>
        <p:nvSpPr>
          <p:cNvPr id="21514" name="Text Box 10"/>
          <p:cNvSpPr txBox="1">
            <a:spLocks noChangeArrowheads="1"/>
          </p:cNvSpPr>
          <p:nvPr/>
        </p:nvSpPr>
        <p:spPr bwMode="auto">
          <a:xfrm>
            <a:off x="342900" y="3435350"/>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27653"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4" y="2751138"/>
            <a:ext cx="5254625" cy="1938992"/>
          </a:xfrm>
          <a:prstGeom prst="rect">
            <a:avLst/>
          </a:prstGeom>
          <a:noFill/>
          <a:ln>
            <a:noFill/>
          </a:ln>
          <a:effectLst/>
          <a:extLst/>
        </p:spPr>
        <p:txBody>
          <a:bodyPr wrap="square">
            <a:spAutoFit/>
          </a:bodyPr>
          <a:lstStyle/>
          <a:p>
            <a:pPr algn="just">
              <a:defRPr/>
            </a:pPr>
            <a:r>
              <a:rPr lang="tr-TR" sz="2400" b="1" dirty="0">
                <a:latin typeface="+mj-lt"/>
              </a:rPr>
              <a:t>Şirketlerin, pazara girişte karşılaştıkları teknik engelleri aşmalarını sağlayan uluslararası nitelikteki belge ve sertifika </a:t>
            </a:r>
            <a:r>
              <a:rPr lang="tr-TR" sz="2400" b="1" dirty="0" smtClean="0">
                <a:latin typeface="+mj-lt"/>
              </a:rPr>
              <a:t>alımına, test/analiz düzenlenmesine yönelik harcamalarının desteklenmesi</a:t>
            </a:r>
            <a:endParaRPr lang="tr-TR" sz="2400" b="1" dirty="0">
              <a:latin typeface="+mj-lt"/>
            </a:endParaRPr>
          </a:p>
        </p:txBody>
      </p:sp>
      <p:sp>
        <p:nvSpPr>
          <p:cNvPr id="27656" name="AutoShape 6"/>
          <p:cNvSpPr>
            <a:spLocks/>
          </p:cNvSpPr>
          <p:nvPr/>
        </p:nvSpPr>
        <p:spPr bwMode="auto">
          <a:xfrm>
            <a:off x="2686050" y="3140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765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E4FF517-8C21-4DEB-81F4-86C252DA58AD}"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19</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27660"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4781550"/>
            <a:ext cx="5105400" cy="831850"/>
          </a:xfrm>
          <a:prstGeom prst="rect">
            <a:avLst/>
          </a:prstGeom>
          <a:noFill/>
          <a:ln>
            <a:noFill/>
          </a:ln>
          <a:effectLst/>
          <a:extLst/>
        </p:spPr>
        <p:txBody>
          <a:bodyPr>
            <a:spAutoFit/>
          </a:bodyPr>
          <a:lstStyle/>
          <a:p>
            <a:pPr marL="342900" indent="-342900" algn="just">
              <a:buFontTx/>
              <a:buChar char="-"/>
              <a:defRPr/>
            </a:pPr>
            <a:endParaRPr lang="tr-TR" sz="2400" b="1" dirty="0">
              <a:latin typeface="+mn-lt"/>
            </a:endParaRPr>
          </a:p>
          <a:p>
            <a:pPr algn="just">
              <a:defRPr/>
            </a:pPr>
            <a:r>
              <a:rPr lang="tr-TR" sz="2400" b="1" dirty="0">
                <a:latin typeface="+mn-lt"/>
              </a:rPr>
              <a:t>Şirketler</a:t>
            </a:r>
          </a:p>
        </p:txBody>
      </p:sp>
      <p:sp>
        <p:nvSpPr>
          <p:cNvPr id="27663"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4A98D180-E8C8-4CEA-94F4-196B7392A3D1}"/>
              </a:ext>
            </a:extLst>
          </p:cNvPr>
          <p:cNvGrpSpPr/>
          <p:nvPr/>
        </p:nvGrpSpPr>
        <p:grpSpPr>
          <a:xfrm>
            <a:off x="526820" y="1536344"/>
            <a:ext cx="2113462" cy="2801492"/>
            <a:chOff x="1479987" y="1110511"/>
            <a:chExt cx="2353975" cy="2262648"/>
          </a:xfrm>
        </p:grpSpPr>
        <p:sp>
          <p:nvSpPr>
            <p:cNvPr id="6" name="Rectangle 8">
              <a:extLst>
                <a:ext uri="{FF2B5EF4-FFF2-40B4-BE49-F238E27FC236}">
                  <a16:creationId xmlns:a16="http://schemas.microsoft.com/office/drawing/2014/main" id="{A734CEBA-420E-4F02-9A7F-657B84753C73}"/>
                </a:ext>
              </a:extLst>
            </p:cNvPr>
            <p:cNvSpPr>
              <a:spLocks noChangeArrowheads="1"/>
            </p:cNvSpPr>
            <p:nvPr/>
          </p:nvSpPr>
          <p:spPr bwMode="auto">
            <a:xfrm>
              <a:off x="1568963" y="2088936"/>
              <a:ext cx="2221623" cy="12842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107156" indent="-107156" defTabSz="685800" eaLnBrk="1" fontAlgn="auto" hangingPunct="1">
                <a:spcBef>
                  <a:spcPts val="450"/>
                </a:spcBef>
                <a:spcAft>
                  <a:spcPts val="0"/>
                </a:spcAft>
                <a:buFont typeface="Arial" panose="020B0604020202020204" pitchFamily="34" charset="0"/>
                <a:buChar char="•"/>
                <a:defRPr/>
              </a:pPr>
              <a:r>
                <a:rPr lang="tr-TR" altLang="tr-TR" sz="1600" b="1" kern="0" dirty="0">
                  <a:solidFill>
                    <a:srgbClr val="000000"/>
                  </a:solidFill>
                  <a:latin typeface="Calibri"/>
                </a:rPr>
                <a:t>UR-GE</a:t>
              </a:r>
            </a:p>
            <a:p>
              <a:pPr marL="107156" indent="-107156" defTabSz="685800" eaLnBrk="1" fontAlgn="auto" hangingPunct="1">
                <a:spcBef>
                  <a:spcPts val="450"/>
                </a:spcBef>
                <a:spcAft>
                  <a:spcPts val="0"/>
                </a:spcAft>
                <a:buFont typeface="Arial" panose="020B0604020202020204" pitchFamily="34" charset="0"/>
                <a:buChar char="•"/>
                <a:defRPr/>
              </a:pPr>
              <a:r>
                <a:rPr lang="tr-TR" altLang="tr-TR" sz="1600" b="1" kern="0" dirty="0">
                  <a:solidFill>
                    <a:srgbClr val="000000"/>
                  </a:solidFill>
                  <a:latin typeface="Calibri"/>
                </a:rPr>
                <a:t>Pazar Araştırması</a:t>
              </a:r>
            </a:p>
            <a:p>
              <a:pPr marL="107156" indent="-107156" defTabSz="685800" eaLnBrk="1" fontAlgn="auto" hangingPunct="1">
                <a:spcBef>
                  <a:spcPts val="450"/>
                </a:spcBef>
                <a:spcAft>
                  <a:spcPts val="0"/>
                </a:spcAft>
                <a:buFont typeface="Arial" panose="020B0604020202020204" pitchFamily="34" charset="0"/>
                <a:buChar char="•"/>
                <a:defRPr/>
              </a:pPr>
              <a:r>
                <a:rPr lang="tr-TR" altLang="tr-TR" sz="1600" b="1" kern="0" dirty="0">
                  <a:solidFill>
                    <a:srgbClr val="000000"/>
                  </a:solidFill>
                  <a:latin typeface="Calibri"/>
                </a:rPr>
                <a:t> Rapor </a:t>
              </a:r>
            </a:p>
            <a:p>
              <a:pPr defTabSz="685800" eaLnBrk="1" fontAlgn="auto" hangingPunct="1">
                <a:spcBef>
                  <a:spcPts val="0"/>
                </a:spcBef>
                <a:spcAft>
                  <a:spcPts val="0"/>
                </a:spcAft>
                <a:defRPr/>
              </a:pPr>
              <a:endParaRPr lang="tr-TR" altLang="tr-TR" sz="1350" b="1" kern="0" dirty="0">
                <a:solidFill>
                  <a:srgbClr val="1F497D"/>
                </a:solidFill>
                <a:latin typeface="Calibri"/>
              </a:endParaRPr>
            </a:p>
          </p:txBody>
        </p:sp>
        <p:grpSp>
          <p:nvGrpSpPr>
            <p:cNvPr id="7" name="Grup 6">
              <a:extLst>
                <a:ext uri="{FF2B5EF4-FFF2-40B4-BE49-F238E27FC236}">
                  <a16:creationId xmlns:a16="http://schemas.microsoft.com/office/drawing/2014/main" id="{CE1EE9D1-4C75-4C14-BD13-E98793EE86FA}"/>
                </a:ext>
              </a:extLst>
            </p:cNvPr>
            <p:cNvGrpSpPr/>
            <p:nvPr/>
          </p:nvGrpSpPr>
          <p:grpSpPr>
            <a:xfrm>
              <a:off x="1479987" y="1110511"/>
              <a:ext cx="2353975" cy="889224"/>
              <a:chOff x="-16793" y="1122703"/>
              <a:chExt cx="1685200" cy="2737541"/>
            </a:xfrm>
            <a:solidFill>
              <a:srgbClr val="C0504D">
                <a:lumMod val="75000"/>
              </a:srgbClr>
            </a:solidFill>
          </p:grpSpPr>
          <p:sp>
            <p:nvSpPr>
              <p:cNvPr id="8" name="Düzlem 7">
                <a:extLst>
                  <a:ext uri="{FF2B5EF4-FFF2-40B4-BE49-F238E27FC236}">
                    <a16:creationId xmlns:a16="http://schemas.microsoft.com/office/drawing/2014/main" id="{311FFD2E-A931-46B3-BCBD-9890A9307C93}"/>
                  </a:ext>
                </a:extLst>
              </p:cNvPr>
              <p:cNvSpPr/>
              <p:nvPr/>
            </p:nvSpPr>
            <p:spPr>
              <a:xfrm>
                <a:off x="-16793" y="1308453"/>
                <a:ext cx="1685200" cy="2509232"/>
              </a:xfrm>
              <a:prstGeom prst="plaqu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 name="Düzlem 4">
                <a:extLst>
                  <a:ext uri="{FF2B5EF4-FFF2-40B4-BE49-F238E27FC236}">
                    <a16:creationId xmlns:a16="http://schemas.microsoft.com/office/drawing/2014/main" id="{BACC9E15-A742-456F-8370-19888B224F34}"/>
                  </a:ext>
                </a:extLst>
              </p:cNvPr>
              <p:cNvSpPr/>
              <p:nvPr/>
            </p:nvSpPr>
            <p:spPr>
              <a:xfrm>
                <a:off x="4683" y="1122703"/>
                <a:ext cx="1663723" cy="2737541"/>
              </a:xfrm>
              <a:prstGeom prst="rect">
                <a:avLst/>
              </a:prstGeom>
              <a:noFill/>
              <a:ln>
                <a:noFill/>
              </a:ln>
              <a:effectLst/>
            </p:spPr>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kern="0" dirty="0">
                    <a:solidFill>
                      <a:prstClr val="white"/>
                    </a:solidFill>
                    <a:latin typeface="Calibri"/>
                  </a:rPr>
                  <a:t>İhracata Hazırlık/Kurumsal Kapasite Oluşturma Destekleri </a:t>
                </a:r>
                <a:endParaRPr lang="en-US" sz="1200" b="1" kern="0" dirty="0">
                  <a:solidFill>
                    <a:prstClr val="white"/>
                  </a:solidFill>
                  <a:latin typeface="Calibri"/>
                </a:endParaRPr>
              </a:p>
            </p:txBody>
          </p:sp>
        </p:grpSp>
      </p:grpSp>
      <p:grpSp>
        <p:nvGrpSpPr>
          <p:cNvPr id="15" name="Grup 14">
            <a:extLst>
              <a:ext uri="{FF2B5EF4-FFF2-40B4-BE49-F238E27FC236}">
                <a16:creationId xmlns:a16="http://schemas.microsoft.com/office/drawing/2014/main" id="{127C2A1A-53A7-4B22-B70C-2168ACFB9A33}"/>
              </a:ext>
            </a:extLst>
          </p:cNvPr>
          <p:cNvGrpSpPr/>
          <p:nvPr/>
        </p:nvGrpSpPr>
        <p:grpSpPr>
          <a:xfrm>
            <a:off x="3023855" y="1584839"/>
            <a:ext cx="3308631" cy="3158611"/>
            <a:chOff x="3976354" y="1005015"/>
            <a:chExt cx="2305155" cy="3112456"/>
          </a:xfrm>
        </p:grpSpPr>
        <p:sp>
          <p:nvSpPr>
            <p:cNvPr id="16" name="Rectangle 8">
              <a:extLst>
                <a:ext uri="{FF2B5EF4-FFF2-40B4-BE49-F238E27FC236}">
                  <a16:creationId xmlns:a16="http://schemas.microsoft.com/office/drawing/2014/main" id="{28F1CB3E-9AE8-490E-94FE-BA38281A1FA6}"/>
                </a:ext>
              </a:extLst>
            </p:cNvPr>
            <p:cNvSpPr>
              <a:spLocks noChangeArrowheads="1"/>
            </p:cNvSpPr>
            <p:nvPr/>
          </p:nvSpPr>
          <p:spPr bwMode="auto">
            <a:xfrm>
              <a:off x="4045410" y="1793516"/>
              <a:ext cx="2103963" cy="232395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Pazara Giriş Belgeleri</a:t>
              </a: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Yurtdışı Şirket Alımı</a:t>
              </a: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Ticaret ve Alım </a:t>
              </a:r>
              <a:r>
                <a:rPr lang="tr-TR" altLang="tr-TR" sz="1600" b="1" kern="0" dirty="0" smtClean="0">
                  <a:solidFill>
                    <a:srgbClr val="000000"/>
                  </a:solidFill>
                  <a:latin typeface="Calibri"/>
                  <a:ea typeface="MS PGothic" panose="020B0600070205080204" pitchFamily="34" charset="-128"/>
                </a:rPr>
                <a:t>Heyetleri</a:t>
              </a:r>
              <a:endParaRPr lang="tr-TR" altLang="tr-TR" sz="16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Yurt Dışı Birim, Marka ve Tanıtım</a:t>
              </a: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KTZ</a:t>
              </a: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Fuar</a:t>
              </a: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p:txBody>
        </p:sp>
        <p:grpSp>
          <p:nvGrpSpPr>
            <p:cNvPr id="17" name="Grup 16">
              <a:extLst>
                <a:ext uri="{FF2B5EF4-FFF2-40B4-BE49-F238E27FC236}">
                  <a16:creationId xmlns:a16="http://schemas.microsoft.com/office/drawing/2014/main" id="{5D2338D3-E8FF-422C-AEBD-A967B2F2540C}"/>
                </a:ext>
              </a:extLst>
            </p:cNvPr>
            <p:cNvGrpSpPr/>
            <p:nvPr/>
          </p:nvGrpSpPr>
          <p:grpSpPr>
            <a:xfrm>
              <a:off x="3976354" y="1005015"/>
              <a:ext cx="2305155" cy="733107"/>
              <a:chOff x="56674" y="797775"/>
              <a:chExt cx="1603363" cy="2256922"/>
            </a:xfrm>
            <a:solidFill>
              <a:srgbClr val="C0504D">
                <a:lumMod val="75000"/>
              </a:srgbClr>
            </a:solidFill>
          </p:grpSpPr>
          <p:sp>
            <p:nvSpPr>
              <p:cNvPr id="18" name="Düzlem 17">
                <a:extLst>
                  <a:ext uri="{FF2B5EF4-FFF2-40B4-BE49-F238E27FC236}">
                    <a16:creationId xmlns:a16="http://schemas.microsoft.com/office/drawing/2014/main" id="{0A3C735F-4F5D-4A0F-A8DD-C78CD314093F}"/>
                  </a:ext>
                </a:extLst>
              </p:cNvPr>
              <p:cNvSpPr/>
              <p:nvPr/>
            </p:nvSpPr>
            <p:spPr>
              <a:xfrm>
                <a:off x="84535" y="797775"/>
                <a:ext cx="1575502" cy="2256922"/>
              </a:xfrm>
              <a:prstGeom prst="plaqu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9" name="Düzlem 4">
                <a:extLst>
                  <a:ext uri="{FF2B5EF4-FFF2-40B4-BE49-F238E27FC236}">
                    <a16:creationId xmlns:a16="http://schemas.microsoft.com/office/drawing/2014/main" id="{FDAE67E4-A900-4DD0-8FE8-2E63D8000383}"/>
                  </a:ext>
                </a:extLst>
              </p:cNvPr>
              <p:cNvSpPr/>
              <p:nvPr/>
            </p:nvSpPr>
            <p:spPr>
              <a:xfrm>
                <a:off x="56674" y="1110922"/>
                <a:ext cx="1586316" cy="1480639"/>
              </a:xfrm>
              <a:prstGeom prst="rect">
                <a:avLst/>
              </a:prstGeom>
              <a:noFill/>
              <a:ln>
                <a:noFill/>
              </a:ln>
              <a:effectLst/>
            </p:spPr>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kern="0" dirty="0">
                    <a:solidFill>
                      <a:prstClr val="white"/>
                    </a:solidFill>
                    <a:latin typeface="Calibri"/>
                  </a:rPr>
                  <a:t>Pazarlama/Tutundurma Destekleri</a:t>
                </a:r>
                <a:endParaRPr lang="en-US" sz="1200" b="1" kern="0" dirty="0">
                  <a:solidFill>
                    <a:prstClr val="white"/>
                  </a:solidFill>
                  <a:latin typeface="Calibri"/>
                </a:endParaRPr>
              </a:p>
            </p:txBody>
          </p:sp>
        </p:grpSp>
      </p:grpSp>
      <p:grpSp>
        <p:nvGrpSpPr>
          <p:cNvPr id="21" name="Grup 20">
            <a:extLst>
              <a:ext uri="{FF2B5EF4-FFF2-40B4-BE49-F238E27FC236}">
                <a16:creationId xmlns:a16="http://schemas.microsoft.com/office/drawing/2014/main" id="{71F0786D-6892-416B-B785-81DC44C13A3B}"/>
              </a:ext>
            </a:extLst>
          </p:cNvPr>
          <p:cNvGrpSpPr/>
          <p:nvPr/>
        </p:nvGrpSpPr>
        <p:grpSpPr>
          <a:xfrm>
            <a:off x="6401512" y="1583800"/>
            <a:ext cx="2525318" cy="3011536"/>
            <a:chOff x="6551667" y="1084315"/>
            <a:chExt cx="2287288" cy="3268137"/>
          </a:xfrm>
        </p:grpSpPr>
        <p:sp>
          <p:nvSpPr>
            <p:cNvPr id="22" name="Rectangle 8">
              <a:extLst>
                <a:ext uri="{FF2B5EF4-FFF2-40B4-BE49-F238E27FC236}">
                  <a16:creationId xmlns:a16="http://schemas.microsoft.com/office/drawing/2014/main" id="{E9D1E2B2-C5D4-42B9-A0C6-3F7D251BD8F7}"/>
                </a:ext>
              </a:extLst>
            </p:cNvPr>
            <p:cNvSpPr>
              <a:spLocks noChangeArrowheads="1"/>
            </p:cNvSpPr>
            <p:nvPr/>
          </p:nvSpPr>
          <p:spPr bwMode="auto">
            <a:xfrm>
              <a:off x="6758260" y="1981058"/>
              <a:ext cx="1950007" cy="237139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Tasarım</a:t>
              </a:r>
            </a:p>
            <a:p>
              <a:pPr marL="107156" indent="-107156">
                <a:spcBef>
                  <a:spcPts val="450"/>
                </a:spcBef>
                <a:buFont typeface="Arial" panose="020B0604020202020204" pitchFamily="34" charset="0"/>
                <a:buChar char="•"/>
              </a:pPr>
              <a:r>
                <a:rPr lang="tr-TR" altLang="tr-TR" sz="1600" b="1" kern="0" dirty="0">
                  <a:solidFill>
                    <a:srgbClr val="000000"/>
                  </a:solidFill>
                  <a:latin typeface="Calibri"/>
                  <a:ea typeface="MS PGothic" panose="020B0600070205080204" pitchFamily="34" charset="-128"/>
                </a:rPr>
                <a:t>Marka – </a:t>
              </a:r>
              <a:r>
                <a:rPr lang="tr-TR" altLang="tr-TR" sz="1600" b="1" kern="0" dirty="0" err="1">
                  <a:solidFill>
                    <a:srgbClr val="000000"/>
                  </a:solidFill>
                  <a:latin typeface="Calibri"/>
                  <a:ea typeface="MS PGothic" panose="020B0600070205080204" pitchFamily="34" charset="-128"/>
                </a:rPr>
                <a:t>Turquality</a:t>
              </a:r>
              <a:endParaRPr lang="tr-TR" altLang="tr-TR" sz="16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a:p>
              <a:pPr marL="107156" indent="-107156">
                <a:spcBef>
                  <a:spcPts val="450"/>
                </a:spcBef>
                <a:buFont typeface="Arial" panose="020B0604020202020204" pitchFamily="34" charset="0"/>
                <a:buChar char="•"/>
              </a:pPr>
              <a:endParaRPr lang="tr-TR" altLang="tr-TR" sz="1200" b="1" kern="0" dirty="0">
                <a:solidFill>
                  <a:srgbClr val="000000"/>
                </a:solidFill>
                <a:latin typeface="Calibri"/>
                <a:ea typeface="MS PGothic" panose="020B0600070205080204" pitchFamily="34" charset="-128"/>
              </a:endParaRPr>
            </a:p>
          </p:txBody>
        </p:sp>
        <p:grpSp>
          <p:nvGrpSpPr>
            <p:cNvPr id="23" name="Grup 22">
              <a:extLst>
                <a:ext uri="{FF2B5EF4-FFF2-40B4-BE49-F238E27FC236}">
                  <a16:creationId xmlns:a16="http://schemas.microsoft.com/office/drawing/2014/main" id="{13320B92-22FB-45B2-93C0-A148D95F6F2D}"/>
                </a:ext>
              </a:extLst>
            </p:cNvPr>
            <p:cNvGrpSpPr/>
            <p:nvPr/>
          </p:nvGrpSpPr>
          <p:grpSpPr>
            <a:xfrm>
              <a:off x="6551667" y="1084315"/>
              <a:ext cx="2287288" cy="764769"/>
              <a:chOff x="110467" y="1041912"/>
              <a:chExt cx="1403692" cy="2354399"/>
            </a:xfrm>
            <a:solidFill>
              <a:srgbClr val="C0504D">
                <a:lumMod val="75000"/>
              </a:srgbClr>
            </a:solidFill>
          </p:grpSpPr>
          <p:sp>
            <p:nvSpPr>
              <p:cNvPr id="24" name="Düzlem 23">
                <a:extLst>
                  <a:ext uri="{FF2B5EF4-FFF2-40B4-BE49-F238E27FC236}">
                    <a16:creationId xmlns:a16="http://schemas.microsoft.com/office/drawing/2014/main" id="{24D80AEC-DF05-4DCA-B844-8AC20E4E3297}"/>
                  </a:ext>
                </a:extLst>
              </p:cNvPr>
              <p:cNvSpPr/>
              <p:nvPr/>
            </p:nvSpPr>
            <p:spPr>
              <a:xfrm>
                <a:off x="110467" y="1041912"/>
                <a:ext cx="1403691" cy="2354399"/>
              </a:xfrm>
              <a:prstGeom prst="plaqu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5" name="Düzlem 4">
                <a:extLst>
                  <a:ext uri="{FF2B5EF4-FFF2-40B4-BE49-F238E27FC236}">
                    <a16:creationId xmlns:a16="http://schemas.microsoft.com/office/drawing/2014/main" id="{F1B4E458-600A-4FC5-9502-645897725EE7}"/>
                  </a:ext>
                </a:extLst>
              </p:cNvPr>
              <p:cNvSpPr/>
              <p:nvPr/>
            </p:nvSpPr>
            <p:spPr>
              <a:xfrm>
                <a:off x="173706" y="1655043"/>
                <a:ext cx="1340453" cy="1480641"/>
              </a:xfrm>
              <a:prstGeom prst="rect">
                <a:avLst/>
              </a:prstGeom>
              <a:noFill/>
              <a:ln>
                <a:noFill/>
              </a:ln>
              <a:effectLst/>
            </p:spPr>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kern="0" dirty="0">
                    <a:solidFill>
                      <a:prstClr val="white"/>
                    </a:solidFill>
                    <a:latin typeface="Calibri"/>
                  </a:rPr>
                  <a:t>Yüksek Katma Değere Yönelik Destekler</a:t>
                </a:r>
                <a:endParaRPr lang="en-US" sz="1200" b="1" kern="0" dirty="0">
                  <a:solidFill>
                    <a:prstClr val="white"/>
                  </a:solidFill>
                  <a:latin typeface="Calibri"/>
                </a:endParaRPr>
              </a:p>
            </p:txBody>
          </p:sp>
        </p:grpSp>
      </p:grpSp>
      <p:sp>
        <p:nvSpPr>
          <p:cNvPr id="33" name="Sağ Ok 32"/>
          <p:cNvSpPr/>
          <p:nvPr/>
        </p:nvSpPr>
        <p:spPr>
          <a:xfrm>
            <a:off x="2697775" y="2590278"/>
            <a:ext cx="383573" cy="303267"/>
          </a:xfrm>
          <a:prstGeom prst="rightArrow">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1" fontAlgn="auto" hangingPunct="1">
              <a:spcBef>
                <a:spcPts val="0"/>
              </a:spcBef>
              <a:spcAft>
                <a:spcPts val="0"/>
              </a:spcAft>
              <a:defRPr/>
            </a:pPr>
            <a:endParaRPr lang="tr-TR" sz="1350" kern="0">
              <a:solidFill>
                <a:prstClr val="white"/>
              </a:solidFill>
              <a:latin typeface="Calibri"/>
            </a:endParaRPr>
          </a:p>
        </p:txBody>
      </p:sp>
      <p:sp>
        <p:nvSpPr>
          <p:cNvPr id="34" name="Sağ Ok 33"/>
          <p:cNvSpPr/>
          <p:nvPr/>
        </p:nvSpPr>
        <p:spPr>
          <a:xfrm>
            <a:off x="6241945" y="2637335"/>
            <a:ext cx="383573" cy="303267"/>
          </a:xfrm>
          <a:prstGeom prst="rightArrow">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endParaRPr lang="tr-TR" kern="0">
              <a:solidFill>
                <a:prstClr val="white"/>
              </a:solidFill>
              <a:latin typeface="Calibri"/>
            </a:endParaRPr>
          </a:p>
        </p:txBody>
      </p:sp>
      <p:sp>
        <p:nvSpPr>
          <p:cNvPr id="35" name="Dikdörtgen 34"/>
          <p:cNvSpPr/>
          <p:nvPr/>
        </p:nvSpPr>
        <p:spPr>
          <a:xfrm>
            <a:off x="2217420" y="400050"/>
            <a:ext cx="5589269" cy="400110"/>
          </a:xfrm>
          <a:prstGeom prst="rect">
            <a:avLst/>
          </a:prstGeom>
        </p:spPr>
        <p:txBody>
          <a:bodyPr wrap="square">
            <a:spAutoFit/>
          </a:bodyPr>
          <a:lstStyle/>
          <a:p>
            <a:pPr algn="ctr"/>
            <a:r>
              <a:rPr lang="tr-TR" sz="2000" b="1" dirty="0" smtClean="0">
                <a:solidFill>
                  <a:schemeClr val="bg1"/>
                </a:solidFill>
              </a:rPr>
              <a:t>DEVLET </a:t>
            </a:r>
            <a:r>
              <a:rPr lang="tr-TR" sz="2000" b="1" dirty="0">
                <a:solidFill>
                  <a:schemeClr val="bg1"/>
                </a:solidFill>
              </a:rPr>
              <a:t>YARDIMLARI SİSTEMATİĞİ</a:t>
            </a:r>
          </a:p>
        </p:txBody>
      </p:sp>
      <p:sp>
        <p:nvSpPr>
          <p:cNvPr id="36" name="Rectangle 8"/>
          <p:cNvSpPr>
            <a:spLocks noChangeArrowheads="1"/>
          </p:cNvSpPr>
          <p:nvPr/>
        </p:nvSpPr>
        <p:spPr bwMode="auto">
          <a:xfrm rot="16200000">
            <a:off x="-1422263" y="3047144"/>
            <a:ext cx="3517106" cy="8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1" fontAlgn="auto" hangingPunct="1">
              <a:spcBef>
                <a:spcPts val="0"/>
              </a:spcBef>
              <a:spcAft>
                <a:spcPts val="0"/>
              </a:spcAft>
            </a:pPr>
            <a:r>
              <a:rPr lang="tr-TR" altLang="tr-TR" b="1" dirty="0">
                <a:solidFill>
                  <a:prstClr val="black"/>
                </a:solidFill>
                <a:latin typeface="Calibri" panose="020F0502020204030204"/>
              </a:rPr>
              <a:t>İHRACATA YÖNELİK DEVLET YARDIMLARI (DFİF)</a:t>
            </a:r>
            <a:endParaRPr lang="tr-TR" altLang="tr-TR" sz="1200" b="1" dirty="0">
              <a:solidFill>
                <a:prstClr val="black"/>
              </a:solidFill>
              <a:latin typeface="Calibri" panose="020F0502020204030204"/>
            </a:endParaRPr>
          </a:p>
        </p:txBody>
      </p:sp>
      <p:sp>
        <p:nvSpPr>
          <p:cNvPr id="38" name="Düzlem 37"/>
          <p:cNvSpPr/>
          <p:nvPr/>
        </p:nvSpPr>
        <p:spPr>
          <a:xfrm>
            <a:off x="2106534" y="5717754"/>
            <a:ext cx="5262922" cy="385591"/>
          </a:xfrm>
          <a:prstGeom prst="plaque">
            <a:avLst>
              <a:gd name="adj" fmla="val 3221"/>
            </a:avLst>
          </a:prstGeom>
          <a:solidFill>
            <a:schemeClr val="accent3">
              <a:lumMod val="75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685800" eaLnBrk="1" fontAlgn="auto" hangingPunct="1">
              <a:spcBef>
                <a:spcPts val="0"/>
              </a:spcBef>
              <a:spcAft>
                <a:spcPts val="0"/>
              </a:spcAft>
              <a:defRPr/>
            </a:pPr>
            <a:r>
              <a:rPr lang="tr-TR" altLang="tr-TR" sz="1800" b="1" dirty="0"/>
              <a:t>DÖVİZ KAZANDIRICI HİZMETLERE İLİŞKİN DESTEKLER</a:t>
            </a:r>
          </a:p>
        </p:txBody>
      </p:sp>
      <p:pic>
        <p:nvPicPr>
          <p:cNvPr id="2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9714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688572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39124"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372305" y="2878694"/>
            <a:ext cx="1566174"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PAZARA GİRİŞ BELGELERİ DESTEĞİ</a:t>
            </a:r>
          </a:p>
        </p:txBody>
      </p:sp>
      <p:sp>
        <p:nvSpPr>
          <p:cNvPr id="10" name="Metin kutusu 9"/>
          <p:cNvSpPr txBox="1"/>
          <p:nvPr/>
        </p:nvSpPr>
        <p:spPr>
          <a:xfrm>
            <a:off x="2539770" y="816237"/>
            <a:ext cx="6309261" cy="6140142"/>
          </a:xfrm>
          <a:prstGeom prst="rect">
            <a:avLst/>
          </a:prstGeom>
          <a:noFill/>
        </p:spPr>
        <p:txBody>
          <a:bodyPr wrap="square" rtlCol="0" anchor="ctr">
            <a:spAutoFit/>
          </a:bodyPr>
          <a:lstStyle/>
          <a:p>
            <a:pPr>
              <a:lnSpc>
                <a:spcPct val="150000"/>
              </a:lnSpc>
              <a:buClr>
                <a:srgbClr val="990000"/>
              </a:buClr>
            </a:pPr>
            <a:endParaRPr lang="tr-TR" b="1" dirty="0">
              <a:solidFill>
                <a:srgbClr val="990000"/>
              </a:solidFill>
            </a:endParaRPr>
          </a:p>
          <a:p>
            <a:pPr algn="just">
              <a:lnSpc>
                <a:spcPct val="150000"/>
              </a:lnSpc>
              <a:buClr>
                <a:srgbClr val="990000"/>
              </a:buClr>
            </a:pPr>
            <a:r>
              <a:rPr lang="tr-TR" sz="2000" b="1" dirty="0">
                <a:solidFill>
                  <a:srgbClr val="990000"/>
                </a:solidFill>
                <a:latin typeface="+mn-lt"/>
              </a:rPr>
              <a:t>Hedef Grup</a:t>
            </a:r>
          </a:p>
          <a:p>
            <a:pPr marL="214313" indent="-214313" algn="just">
              <a:lnSpc>
                <a:spcPct val="150000"/>
              </a:lnSpc>
              <a:buClr>
                <a:srgbClr val="990000"/>
              </a:buClr>
              <a:buFont typeface="Arial" pitchFamily="34" charset="0"/>
              <a:buChar char="•"/>
              <a:defRPr/>
            </a:pPr>
            <a:r>
              <a:rPr lang="tr-TR" sz="2000" b="1" dirty="0">
                <a:solidFill>
                  <a:srgbClr val="475A8C"/>
                </a:solidFill>
                <a:latin typeface="+mn-lt"/>
              </a:rPr>
              <a:t>Sınai / Ticari şirketler</a:t>
            </a:r>
          </a:p>
          <a:p>
            <a:pPr algn="just">
              <a:lnSpc>
                <a:spcPct val="150000"/>
              </a:lnSpc>
              <a:defRPr/>
            </a:pPr>
            <a:r>
              <a:rPr lang="tr-TR" sz="2000" b="1" dirty="0">
                <a:solidFill>
                  <a:srgbClr val="990000"/>
                </a:solidFill>
                <a:latin typeface="+mn-lt"/>
              </a:rPr>
              <a:t>Desteklenen Faaliyetler</a:t>
            </a:r>
          </a:p>
          <a:p>
            <a:pPr marL="257175" lvl="2" indent="-257175" algn="just">
              <a:buClr>
                <a:srgbClr val="990000"/>
              </a:buClr>
              <a:buFont typeface="Arial" pitchFamily="34" charset="0"/>
              <a:buChar char="•"/>
            </a:pPr>
            <a:r>
              <a:rPr lang="tr-TR" sz="2000" b="1" dirty="0">
                <a:solidFill>
                  <a:srgbClr val="475A8C"/>
                </a:solidFill>
                <a:latin typeface="+mn-lt"/>
              </a:rPr>
              <a:t>Akredite edilmiş kurum ve/veya kuruluşlardan </a:t>
            </a:r>
            <a:r>
              <a:rPr lang="tr-TR" sz="2000" b="1" dirty="0" smtClean="0">
                <a:solidFill>
                  <a:srgbClr val="475A8C"/>
                </a:solidFill>
                <a:latin typeface="+mn-lt"/>
              </a:rPr>
              <a:t>alınan ve bir pazara girişte zorunlu olan veya avantaj sağlayan </a:t>
            </a:r>
            <a:r>
              <a:rPr lang="de-DE" sz="2000" b="1" dirty="0" smtClean="0">
                <a:solidFill>
                  <a:srgbClr val="475A8C"/>
                </a:solidFill>
                <a:latin typeface="+mn-lt"/>
              </a:rPr>
              <a:t> </a:t>
            </a:r>
            <a:r>
              <a:rPr lang="tr-TR" sz="2000" b="1" dirty="0">
                <a:solidFill>
                  <a:srgbClr val="475A8C"/>
                </a:solidFill>
                <a:latin typeface="+mn-lt"/>
              </a:rPr>
              <a:t>çevre ve kalite belgeleri, insan can, mal emniyeti ve güvenliğini gösterir </a:t>
            </a:r>
            <a:r>
              <a:rPr lang="tr-TR" sz="2000" b="1" dirty="0" smtClean="0">
                <a:solidFill>
                  <a:srgbClr val="475A8C"/>
                </a:solidFill>
                <a:latin typeface="+mn-lt"/>
              </a:rPr>
              <a:t>işaretlere ilişkin giderler,</a:t>
            </a:r>
          </a:p>
          <a:p>
            <a:pPr marL="257175" lvl="2" indent="-257175" algn="just">
              <a:buClr>
                <a:srgbClr val="990000"/>
              </a:buClr>
              <a:buFont typeface="Arial" pitchFamily="34" charset="0"/>
              <a:buChar char="•"/>
            </a:pPr>
            <a:r>
              <a:rPr lang="tr-TR" sz="2000" b="1" dirty="0" smtClean="0">
                <a:solidFill>
                  <a:srgbClr val="475A8C"/>
                </a:solidFill>
                <a:latin typeface="+mn-lt"/>
              </a:rPr>
              <a:t>Test/analiz </a:t>
            </a:r>
            <a:r>
              <a:rPr lang="tr-TR" sz="2000" b="1" dirty="0">
                <a:solidFill>
                  <a:srgbClr val="475A8C"/>
                </a:solidFill>
                <a:latin typeface="+mn-lt"/>
              </a:rPr>
              <a:t>raporu </a:t>
            </a:r>
            <a:r>
              <a:rPr lang="tr-TR" sz="2000" b="1" dirty="0" smtClean="0">
                <a:solidFill>
                  <a:srgbClr val="475A8C"/>
                </a:solidFill>
                <a:latin typeface="+mn-lt"/>
              </a:rPr>
              <a:t>giderleri,</a:t>
            </a:r>
            <a:endParaRPr lang="tr-TR" sz="2000" b="1" dirty="0">
              <a:solidFill>
                <a:srgbClr val="475A8C"/>
              </a:solidFill>
              <a:latin typeface="+mn-lt"/>
            </a:endParaRPr>
          </a:p>
          <a:p>
            <a:pPr marL="257175" lvl="2" indent="-257175" algn="just">
              <a:buClr>
                <a:srgbClr val="990000"/>
              </a:buClr>
              <a:buFont typeface="Arial" pitchFamily="34" charset="0"/>
              <a:buChar char="•"/>
            </a:pPr>
            <a:r>
              <a:rPr lang="tr-TR" sz="2000" b="1" dirty="0">
                <a:solidFill>
                  <a:srgbClr val="475A8C"/>
                </a:solidFill>
                <a:latin typeface="+mn-lt"/>
              </a:rPr>
              <a:t>Tarım ürünlerine ilişkin laboratuvar analizleri ve belgelendirme </a:t>
            </a:r>
            <a:r>
              <a:rPr lang="tr-TR" sz="2000" b="1" dirty="0" smtClean="0">
                <a:solidFill>
                  <a:srgbClr val="475A8C"/>
                </a:solidFill>
                <a:latin typeface="+mn-lt"/>
              </a:rPr>
              <a:t>giderleri.</a:t>
            </a:r>
          </a:p>
          <a:p>
            <a:pPr marL="257175" lvl="2" indent="-257175" algn="just">
              <a:buClr>
                <a:srgbClr val="990000"/>
              </a:buClr>
              <a:buFont typeface="Arial" pitchFamily="34" charset="0"/>
              <a:buChar char="•"/>
            </a:pPr>
            <a:endParaRPr lang="tr-TR" sz="2000" b="1" dirty="0">
              <a:solidFill>
                <a:srgbClr val="475A8C"/>
              </a:solidFill>
              <a:latin typeface="+mn-lt"/>
            </a:endParaRPr>
          </a:p>
          <a:p>
            <a:pPr marL="257175" lvl="2" indent="-257175" algn="just">
              <a:buClr>
                <a:srgbClr val="990000"/>
              </a:buClr>
              <a:buFont typeface="Arial" pitchFamily="34" charset="0"/>
              <a:buChar char="•"/>
            </a:pPr>
            <a:r>
              <a:rPr lang="tr-TR" sz="2000" b="1" dirty="0" smtClean="0">
                <a:solidFill>
                  <a:srgbClr val="990000"/>
                </a:solidFill>
                <a:latin typeface="+mn-lt"/>
              </a:rPr>
              <a:t>Destek </a:t>
            </a:r>
            <a:r>
              <a:rPr lang="tr-TR" sz="2000" b="1" dirty="0">
                <a:solidFill>
                  <a:srgbClr val="990000"/>
                </a:solidFill>
                <a:latin typeface="+mn-lt"/>
              </a:rPr>
              <a:t>Miktarı : 250.000 </a:t>
            </a:r>
            <a:r>
              <a:rPr lang="tr-TR" sz="2000" b="1" dirty="0" smtClean="0">
                <a:solidFill>
                  <a:srgbClr val="990000"/>
                </a:solidFill>
                <a:latin typeface="+mn-lt"/>
              </a:rPr>
              <a:t>ABD Doları/Yıl</a:t>
            </a:r>
            <a:endParaRPr lang="tr-TR" sz="2000" b="1" dirty="0">
              <a:solidFill>
                <a:srgbClr val="990000"/>
              </a:solidFill>
              <a:latin typeface="+mn-lt"/>
            </a:endParaRPr>
          </a:p>
          <a:p>
            <a:pPr algn="just">
              <a:buClr>
                <a:srgbClr val="990000"/>
              </a:buClr>
            </a:pPr>
            <a:r>
              <a:rPr lang="tr-TR" sz="2000" b="1" dirty="0">
                <a:solidFill>
                  <a:srgbClr val="990000"/>
                </a:solidFill>
                <a:latin typeface="+mn-lt"/>
              </a:rPr>
              <a:t>    </a:t>
            </a:r>
          </a:p>
          <a:p>
            <a:pPr marL="285750" indent="-285750" algn="just">
              <a:buClr>
                <a:srgbClr val="990000"/>
              </a:buClr>
              <a:buFont typeface="Arial" panose="020B0604020202020204" pitchFamily="34" charset="0"/>
              <a:buChar char="•"/>
            </a:pPr>
            <a:r>
              <a:rPr lang="tr-TR" sz="2000" b="1" dirty="0" smtClean="0">
                <a:solidFill>
                  <a:srgbClr val="990000"/>
                </a:solidFill>
                <a:latin typeface="+mn-lt"/>
              </a:rPr>
              <a:t>Destek </a:t>
            </a:r>
            <a:r>
              <a:rPr lang="tr-TR" sz="2000" b="1" dirty="0">
                <a:solidFill>
                  <a:srgbClr val="990000"/>
                </a:solidFill>
                <a:latin typeface="+mn-lt"/>
              </a:rPr>
              <a:t>Oranı : </a:t>
            </a:r>
            <a:r>
              <a:rPr lang="tr-TR" sz="2000" b="1" dirty="0" smtClean="0">
                <a:solidFill>
                  <a:srgbClr val="990000"/>
                </a:solidFill>
                <a:latin typeface="+mn-lt"/>
              </a:rPr>
              <a:t>% 50 </a:t>
            </a:r>
            <a:endParaRPr lang="tr-TR" sz="2000" b="1" dirty="0">
              <a:solidFill>
                <a:srgbClr val="990000"/>
              </a:solidFill>
              <a:latin typeface="+mn-lt"/>
            </a:endParaRPr>
          </a:p>
          <a:p>
            <a:pPr>
              <a:buClr>
                <a:srgbClr val="990000"/>
              </a:buClr>
            </a:pPr>
            <a:endParaRPr lang="tr-TR" sz="2000" b="1" dirty="0">
              <a:solidFill>
                <a:srgbClr val="475A8C"/>
              </a:solidFill>
              <a:latin typeface="+mn-lt"/>
            </a:endParaRPr>
          </a:p>
          <a:p>
            <a:pPr marL="0" lvl="2">
              <a:buClr>
                <a:srgbClr val="990000"/>
              </a:buClr>
            </a:pPr>
            <a:endParaRPr lang="tr-TR" b="1" dirty="0">
              <a:solidFill>
                <a:srgbClr val="475A8C"/>
              </a:solidFill>
            </a:endParaRPr>
          </a:p>
          <a:p>
            <a:endParaRPr lang="en-US" b="1" dirty="0">
              <a:solidFill>
                <a:srgbClr val="475A8C"/>
              </a:solidFill>
            </a:endParaRPr>
          </a:p>
        </p:txBody>
      </p:sp>
      <p:sp>
        <p:nvSpPr>
          <p:cNvPr id="6" name="Title 2"/>
          <p:cNvSpPr>
            <a:spLocks/>
          </p:cNvSpPr>
          <p:nvPr/>
        </p:nvSpPr>
        <p:spPr bwMode="auto">
          <a:xfrm>
            <a:off x="857250" y="365702"/>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20</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62963136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39124"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372305" y="2878694"/>
            <a:ext cx="1566174"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PAZARA GİRİŞ BELGELERİ DESTEĞİ</a:t>
            </a:r>
          </a:p>
        </p:txBody>
      </p:sp>
      <p:sp>
        <p:nvSpPr>
          <p:cNvPr id="10" name="Metin kutusu 9"/>
          <p:cNvSpPr txBox="1"/>
          <p:nvPr/>
        </p:nvSpPr>
        <p:spPr>
          <a:xfrm>
            <a:off x="2761944" y="873233"/>
            <a:ext cx="6239181" cy="5324535"/>
          </a:xfrm>
          <a:prstGeom prst="rect">
            <a:avLst/>
          </a:prstGeom>
          <a:noFill/>
        </p:spPr>
        <p:txBody>
          <a:bodyPr wrap="square" rtlCol="0" anchor="ctr">
            <a:spAutoFit/>
          </a:bodyPr>
          <a:lstStyle/>
          <a:p>
            <a:pPr algn="just">
              <a:lnSpc>
                <a:spcPct val="150000"/>
              </a:lnSpc>
              <a:defRPr/>
            </a:pPr>
            <a:r>
              <a:rPr lang="tr-TR" sz="2000" b="1" dirty="0" smtClean="0">
                <a:solidFill>
                  <a:srgbClr val="990000"/>
                </a:solidFill>
                <a:latin typeface="+mn-lt"/>
              </a:rPr>
              <a:t>Desteklenen Gider Kalemleri</a:t>
            </a:r>
            <a:endParaRPr lang="tr-TR" sz="2000" b="1" dirty="0">
              <a:solidFill>
                <a:srgbClr val="990000"/>
              </a:solidFill>
              <a:latin typeface="+mn-lt"/>
            </a:endParaRPr>
          </a:p>
          <a:p>
            <a:pPr lvl="0"/>
            <a:endParaRPr lang="tr-TR" sz="1000" b="1" dirty="0">
              <a:solidFill>
                <a:srgbClr val="475A8C"/>
              </a:solidFill>
              <a:latin typeface="+mn-lt"/>
            </a:endParaRPr>
          </a:p>
          <a:p>
            <a:pPr lvl="0"/>
            <a:r>
              <a:rPr lang="tr-TR" sz="2000" b="1" dirty="0">
                <a:solidFill>
                  <a:srgbClr val="475A8C"/>
                </a:solidFill>
                <a:latin typeface="+mn-lt"/>
              </a:rPr>
              <a:t>- Müracaat ve doküman inceleme </a:t>
            </a:r>
            <a:r>
              <a:rPr lang="tr-TR" sz="2000" b="1" dirty="0" smtClean="0">
                <a:solidFill>
                  <a:srgbClr val="475A8C"/>
                </a:solidFill>
                <a:latin typeface="+mn-lt"/>
              </a:rPr>
              <a:t>giderleri,</a:t>
            </a:r>
            <a:endParaRPr lang="tr-TR" sz="2000" b="1" dirty="0">
              <a:solidFill>
                <a:srgbClr val="475A8C"/>
              </a:solidFill>
              <a:latin typeface="+mn-lt"/>
            </a:endParaRPr>
          </a:p>
          <a:p>
            <a:pPr lvl="0"/>
            <a:r>
              <a:rPr lang="tr-TR" sz="2000" b="1" dirty="0">
                <a:solidFill>
                  <a:srgbClr val="475A8C"/>
                </a:solidFill>
                <a:latin typeface="+mn-lt"/>
              </a:rPr>
              <a:t>- Belgelendirme tetkik </a:t>
            </a:r>
            <a:r>
              <a:rPr lang="tr-TR" sz="2000" b="1" dirty="0" smtClean="0">
                <a:solidFill>
                  <a:srgbClr val="475A8C"/>
                </a:solidFill>
                <a:latin typeface="+mn-lt"/>
              </a:rPr>
              <a:t>giderleri,</a:t>
            </a:r>
            <a:endParaRPr lang="tr-TR" sz="2000" b="1" dirty="0">
              <a:solidFill>
                <a:srgbClr val="475A8C"/>
              </a:solidFill>
              <a:latin typeface="+mn-lt"/>
            </a:endParaRPr>
          </a:p>
          <a:p>
            <a:pPr lvl="0"/>
            <a:r>
              <a:rPr lang="tr-TR" sz="2000" b="1" dirty="0">
                <a:solidFill>
                  <a:srgbClr val="475A8C"/>
                </a:solidFill>
                <a:latin typeface="+mn-lt"/>
              </a:rPr>
              <a:t>- İlk yıla ait belge kullanım </a:t>
            </a:r>
            <a:r>
              <a:rPr lang="tr-TR" sz="2000" b="1" dirty="0" smtClean="0">
                <a:solidFill>
                  <a:srgbClr val="475A8C"/>
                </a:solidFill>
                <a:latin typeface="+mn-lt"/>
              </a:rPr>
              <a:t>ücretleri,</a:t>
            </a:r>
            <a:endParaRPr lang="tr-TR" sz="2000" b="1" dirty="0">
              <a:solidFill>
                <a:srgbClr val="475A8C"/>
              </a:solidFill>
              <a:latin typeface="+mn-lt"/>
            </a:endParaRPr>
          </a:p>
          <a:p>
            <a:r>
              <a:rPr lang="tr-TR" sz="2000" b="1" dirty="0">
                <a:solidFill>
                  <a:srgbClr val="475A8C"/>
                </a:solidFill>
                <a:latin typeface="+mn-lt"/>
              </a:rPr>
              <a:t>- Test/analiz raporu </a:t>
            </a:r>
            <a:r>
              <a:rPr lang="tr-TR" sz="2000" b="1" dirty="0" smtClean="0">
                <a:solidFill>
                  <a:srgbClr val="475A8C"/>
                </a:solidFill>
                <a:latin typeface="+mn-lt"/>
              </a:rPr>
              <a:t>giderleri,</a:t>
            </a:r>
            <a:endParaRPr lang="tr-TR" sz="2000" b="1" dirty="0">
              <a:solidFill>
                <a:srgbClr val="475A8C"/>
              </a:solidFill>
              <a:latin typeface="+mn-lt"/>
            </a:endParaRPr>
          </a:p>
          <a:p>
            <a:pPr lvl="0"/>
            <a:r>
              <a:rPr lang="tr-TR" sz="2000" b="1" dirty="0">
                <a:solidFill>
                  <a:srgbClr val="475A8C"/>
                </a:solidFill>
                <a:latin typeface="+mn-lt"/>
              </a:rPr>
              <a:t>- Zorunlu Kayıt </a:t>
            </a:r>
            <a:r>
              <a:rPr lang="tr-TR" sz="2000" b="1" dirty="0" smtClean="0">
                <a:solidFill>
                  <a:srgbClr val="475A8C"/>
                </a:solidFill>
                <a:latin typeface="+mn-lt"/>
              </a:rPr>
              <a:t>Ücretleri,</a:t>
            </a:r>
            <a:endParaRPr lang="tr-TR" sz="2000" b="1" dirty="0">
              <a:solidFill>
                <a:srgbClr val="475A8C"/>
              </a:solidFill>
              <a:latin typeface="+mn-lt"/>
            </a:endParaRPr>
          </a:p>
          <a:p>
            <a:pPr lvl="0"/>
            <a:r>
              <a:rPr lang="tr-TR" sz="2000" b="1" dirty="0">
                <a:solidFill>
                  <a:srgbClr val="475A8C"/>
                </a:solidFill>
                <a:latin typeface="+mn-lt"/>
              </a:rPr>
              <a:t>- Tarım ürünleri analizine ilişkin sağlık/güvenlik </a:t>
            </a:r>
            <a:r>
              <a:rPr lang="tr-TR" sz="2000" b="1" dirty="0" smtClean="0">
                <a:solidFill>
                  <a:srgbClr val="475A8C"/>
                </a:solidFill>
                <a:latin typeface="+mn-lt"/>
              </a:rPr>
              <a:t>  sertifikası ücreti,</a:t>
            </a:r>
            <a:endParaRPr lang="tr-TR" sz="2000" b="1" dirty="0">
              <a:solidFill>
                <a:srgbClr val="475A8C"/>
              </a:solidFill>
              <a:latin typeface="+mn-lt"/>
            </a:endParaRPr>
          </a:p>
          <a:p>
            <a:pPr lvl="0"/>
            <a:r>
              <a:rPr lang="tr-TR" sz="2000" b="1" dirty="0">
                <a:solidFill>
                  <a:srgbClr val="475A8C"/>
                </a:solidFill>
                <a:latin typeface="+mn-lt"/>
              </a:rPr>
              <a:t>- Tarım ürünleri analizine ilişkin akreditasyon </a:t>
            </a:r>
            <a:r>
              <a:rPr lang="tr-TR" sz="2000" b="1" dirty="0" smtClean="0">
                <a:solidFill>
                  <a:srgbClr val="475A8C"/>
                </a:solidFill>
                <a:latin typeface="+mn-lt"/>
              </a:rPr>
              <a:t>ücreti.</a:t>
            </a:r>
            <a:endParaRPr lang="tr-TR" sz="2000" b="1" dirty="0">
              <a:solidFill>
                <a:srgbClr val="475A8C"/>
              </a:solidFill>
              <a:latin typeface="+mn-lt"/>
            </a:endParaRPr>
          </a:p>
          <a:p>
            <a:pPr marL="0" lvl="2" algn="just">
              <a:buClr>
                <a:srgbClr val="990000"/>
              </a:buClr>
            </a:pPr>
            <a:endParaRPr lang="tr-TR" sz="1000" b="1" dirty="0">
              <a:solidFill>
                <a:srgbClr val="475A8C"/>
              </a:solidFill>
              <a:latin typeface="+mn-lt"/>
            </a:endParaRPr>
          </a:p>
          <a:p>
            <a:pPr marL="257175" lvl="2" indent="-257175" algn="just">
              <a:buClr>
                <a:srgbClr val="990000"/>
              </a:buClr>
              <a:buFont typeface="Arial" pitchFamily="34" charset="0"/>
              <a:buChar char="•"/>
            </a:pPr>
            <a:r>
              <a:rPr lang="tr-TR" sz="2000" b="1" dirty="0" smtClean="0">
                <a:solidFill>
                  <a:srgbClr val="990000"/>
                </a:solidFill>
                <a:latin typeface="+mn-lt"/>
              </a:rPr>
              <a:t>Desteklenmeyen Gider Kalemleri</a:t>
            </a:r>
          </a:p>
          <a:p>
            <a:pPr marL="0" lvl="2" algn="just">
              <a:buClr>
                <a:srgbClr val="990000"/>
              </a:buClr>
            </a:pPr>
            <a:endParaRPr lang="tr-TR" sz="1000" b="1" dirty="0">
              <a:solidFill>
                <a:srgbClr val="990000"/>
              </a:solidFill>
              <a:latin typeface="+mn-lt"/>
            </a:endParaRPr>
          </a:p>
          <a:p>
            <a:pPr>
              <a:buClr>
                <a:srgbClr val="990000"/>
              </a:buClr>
            </a:pPr>
            <a:r>
              <a:rPr lang="tr-TR" sz="2000" b="1" dirty="0" smtClean="0">
                <a:solidFill>
                  <a:srgbClr val="475A8C"/>
                </a:solidFill>
                <a:latin typeface="+mn-lt"/>
              </a:rPr>
              <a:t>- Yukarıda </a:t>
            </a:r>
            <a:r>
              <a:rPr lang="tr-TR" sz="2000" b="1" dirty="0">
                <a:solidFill>
                  <a:srgbClr val="475A8C"/>
                </a:solidFill>
                <a:latin typeface="+mn-lt"/>
              </a:rPr>
              <a:t>yer alan gider kalemleri dışındaki kalemler </a:t>
            </a:r>
            <a:r>
              <a:rPr lang="tr-TR" sz="2000" b="1" dirty="0" smtClean="0">
                <a:solidFill>
                  <a:srgbClr val="475A8C"/>
                </a:solidFill>
                <a:latin typeface="+mn-lt"/>
              </a:rPr>
              <a:t>ile,</a:t>
            </a:r>
          </a:p>
          <a:p>
            <a:pPr>
              <a:buClr>
                <a:srgbClr val="990000"/>
              </a:buClr>
            </a:pPr>
            <a:r>
              <a:rPr lang="tr-TR" sz="2000" b="1" dirty="0" smtClean="0">
                <a:solidFill>
                  <a:srgbClr val="475A8C"/>
                </a:solidFill>
                <a:latin typeface="+mn-lt"/>
              </a:rPr>
              <a:t>- Eğitim </a:t>
            </a:r>
            <a:r>
              <a:rPr lang="tr-TR" sz="2000" b="1" dirty="0">
                <a:solidFill>
                  <a:srgbClr val="475A8C"/>
                </a:solidFill>
                <a:latin typeface="+mn-lt"/>
              </a:rPr>
              <a:t>ve danışmanlık hizmetleri, </a:t>
            </a:r>
          </a:p>
          <a:p>
            <a:pPr>
              <a:buClr>
                <a:srgbClr val="990000"/>
              </a:buClr>
            </a:pPr>
            <a:r>
              <a:rPr lang="tr-TR" sz="2000" b="1" dirty="0" smtClean="0">
                <a:solidFill>
                  <a:srgbClr val="475A8C"/>
                </a:solidFill>
                <a:latin typeface="+mn-lt"/>
              </a:rPr>
              <a:t>- Yol </a:t>
            </a:r>
            <a:r>
              <a:rPr lang="tr-TR" sz="2000" b="1" dirty="0">
                <a:solidFill>
                  <a:srgbClr val="475A8C"/>
                </a:solidFill>
                <a:latin typeface="+mn-lt"/>
              </a:rPr>
              <a:t>masrafları, </a:t>
            </a:r>
            <a:endParaRPr lang="tr-TR" sz="2000" b="1" dirty="0" smtClean="0">
              <a:solidFill>
                <a:srgbClr val="475A8C"/>
              </a:solidFill>
              <a:latin typeface="+mn-lt"/>
            </a:endParaRPr>
          </a:p>
          <a:p>
            <a:pPr>
              <a:buClr>
                <a:srgbClr val="990000"/>
              </a:buClr>
            </a:pPr>
            <a:r>
              <a:rPr lang="tr-TR" sz="2000" b="1" dirty="0" smtClean="0">
                <a:solidFill>
                  <a:srgbClr val="475A8C"/>
                </a:solidFill>
                <a:latin typeface="+mn-lt"/>
              </a:rPr>
              <a:t>- Gözetim </a:t>
            </a:r>
            <a:r>
              <a:rPr lang="tr-TR" sz="2000" b="1" dirty="0">
                <a:solidFill>
                  <a:srgbClr val="475A8C"/>
                </a:solidFill>
                <a:latin typeface="+mn-lt"/>
              </a:rPr>
              <a:t>bedeli,</a:t>
            </a:r>
          </a:p>
          <a:p>
            <a:pPr>
              <a:buClr>
                <a:srgbClr val="990000"/>
              </a:buClr>
            </a:pPr>
            <a:r>
              <a:rPr lang="tr-TR" sz="2000" b="1" dirty="0" smtClean="0">
                <a:solidFill>
                  <a:srgbClr val="475A8C"/>
                </a:solidFill>
                <a:latin typeface="+mn-lt"/>
              </a:rPr>
              <a:t>- Tarım </a:t>
            </a:r>
            <a:r>
              <a:rPr lang="tr-TR" sz="2000" b="1" dirty="0">
                <a:solidFill>
                  <a:srgbClr val="475A8C"/>
                </a:solidFill>
                <a:latin typeface="+mn-lt"/>
              </a:rPr>
              <a:t>ürünlerine ilişkin muayene </a:t>
            </a:r>
            <a:r>
              <a:rPr lang="tr-TR" sz="2000" b="1" dirty="0" smtClean="0">
                <a:solidFill>
                  <a:srgbClr val="475A8C"/>
                </a:solidFill>
                <a:latin typeface="+mn-lt"/>
              </a:rPr>
              <a:t>ücretleri. </a:t>
            </a:r>
            <a:endParaRPr lang="tr-TR" sz="2000" b="1" dirty="0">
              <a:solidFill>
                <a:srgbClr val="475A8C"/>
              </a:solidFill>
              <a:latin typeface="+mn-lt"/>
            </a:endParaRPr>
          </a:p>
        </p:txBody>
      </p:sp>
      <p:sp>
        <p:nvSpPr>
          <p:cNvPr id="6" name="Title 2"/>
          <p:cNvSpPr>
            <a:spLocks/>
          </p:cNvSpPr>
          <p:nvPr/>
        </p:nvSpPr>
        <p:spPr bwMode="auto">
          <a:xfrm>
            <a:off x="857250" y="365702"/>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21</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74931928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61914"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228596" y="2510485"/>
            <a:ext cx="2020875" cy="2031325"/>
          </a:xfrm>
          <a:prstGeom prst="rect">
            <a:avLst/>
          </a:prstGeom>
          <a:noFill/>
        </p:spPr>
        <p:txBody>
          <a:bodyPr wrap="square" rtlCol="0" anchor="ctr">
            <a:spAutoFit/>
          </a:bodyPr>
          <a:lstStyle/>
          <a:p>
            <a:endParaRPr lang="tr-TR" b="1" dirty="0">
              <a:solidFill>
                <a:srgbClr val="990000"/>
              </a:solidFill>
              <a:effectLst>
                <a:outerShdw blurRad="38100" dist="38100" dir="2700000" algn="tl">
                  <a:srgbClr val="000000">
                    <a:alpha val="43137"/>
                  </a:srgbClr>
                </a:outerShdw>
              </a:effectLst>
            </a:endParaRPr>
          </a:p>
          <a:p>
            <a:r>
              <a:rPr lang="tr-TR" b="1" dirty="0">
                <a:solidFill>
                  <a:srgbClr val="990000"/>
                </a:solidFill>
                <a:effectLst>
                  <a:outerShdw blurRad="38100" dist="38100" dir="2700000" algn="tl">
                    <a:srgbClr val="000000">
                      <a:alpha val="43137"/>
                    </a:srgbClr>
                  </a:outerShdw>
                </a:effectLst>
              </a:rPr>
              <a:t>DESTEKLENEN ÖRNEK BELGELER VE </a:t>
            </a:r>
            <a:r>
              <a:rPr lang="tr-TR" b="1" dirty="0" smtClean="0">
                <a:solidFill>
                  <a:srgbClr val="990000"/>
                </a:solidFill>
                <a:effectLst>
                  <a:outerShdw blurRad="38100" dist="38100" dir="2700000" algn="tl">
                    <a:srgbClr val="000000">
                      <a:alpha val="43137"/>
                    </a:srgbClr>
                  </a:outerShdw>
                </a:effectLst>
              </a:rPr>
              <a:t>ANALİZLER</a:t>
            </a:r>
          </a:p>
          <a:p>
            <a:endParaRPr lang="tr-TR" b="1" dirty="0">
              <a:solidFill>
                <a:srgbClr val="990000"/>
              </a:solidFill>
              <a:effectLst>
                <a:outerShdw blurRad="38100" dist="38100" dir="2700000" algn="tl">
                  <a:srgbClr val="000000">
                    <a:alpha val="43137"/>
                  </a:srgbClr>
                </a:outerShdw>
              </a:effectLst>
            </a:endParaRPr>
          </a:p>
          <a:p>
            <a:r>
              <a:rPr lang="tr-TR" b="1" dirty="0" smtClean="0">
                <a:solidFill>
                  <a:srgbClr val="990000"/>
                </a:solidFill>
                <a:effectLst>
                  <a:outerShdw blurRad="38100" dist="38100" dir="2700000" algn="tl">
                    <a:srgbClr val="000000">
                      <a:alpha val="43137"/>
                    </a:srgbClr>
                  </a:outerShdw>
                </a:effectLst>
              </a:rPr>
              <a:t>(EK-V)</a:t>
            </a:r>
            <a:endParaRPr lang="tr-TR" b="1" dirty="0">
              <a:solidFill>
                <a:srgbClr val="990000"/>
              </a:solidFill>
              <a:effectLst>
                <a:outerShdw blurRad="38100" dist="38100" dir="2700000" algn="tl">
                  <a:srgbClr val="000000">
                    <a:alpha val="43137"/>
                  </a:srgbClr>
                </a:outerShdw>
              </a:effectLst>
            </a:endParaRPr>
          </a:p>
        </p:txBody>
      </p:sp>
      <p:sp>
        <p:nvSpPr>
          <p:cNvPr id="10" name="Metin kutusu 9"/>
          <p:cNvSpPr txBox="1"/>
          <p:nvPr/>
        </p:nvSpPr>
        <p:spPr>
          <a:xfrm>
            <a:off x="2998631" y="3123910"/>
            <a:ext cx="4914546" cy="923330"/>
          </a:xfrm>
          <a:prstGeom prst="rect">
            <a:avLst/>
          </a:prstGeom>
          <a:noFill/>
        </p:spPr>
        <p:txBody>
          <a:bodyPr wrap="square" rtlCol="0" anchor="ctr">
            <a:spAutoFit/>
          </a:bodyPr>
          <a:lstStyle/>
          <a:p>
            <a:pPr marL="0" lvl="2">
              <a:buClr>
                <a:srgbClr val="990000"/>
              </a:buClr>
            </a:pPr>
            <a:endParaRPr lang="tr-TR" b="1" dirty="0">
              <a:solidFill>
                <a:srgbClr val="475A8C"/>
              </a:solidFill>
            </a:endParaRPr>
          </a:p>
          <a:p>
            <a:pPr marL="0" lvl="2">
              <a:buClr>
                <a:srgbClr val="990000"/>
              </a:buClr>
            </a:pPr>
            <a:endParaRPr lang="tr-TR" b="1" dirty="0">
              <a:solidFill>
                <a:srgbClr val="475A8C"/>
              </a:solidFill>
            </a:endParaRPr>
          </a:p>
          <a:p>
            <a:endParaRPr lang="en-US" b="1" dirty="0">
              <a:solidFill>
                <a:srgbClr val="475A8C"/>
              </a:solidFill>
            </a:endParaRPr>
          </a:p>
        </p:txBody>
      </p:sp>
      <p:graphicFrame>
        <p:nvGraphicFramePr>
          <p:cNvPr id="11" name="Diyagram 10"/>
          <p:cNvGraphicFramePr/>
          <p:nvPr>
            <p:extLst>
              <p:ext uri="{D42A27DB-BD31-4B8C-83A1-F6EECF244321}">
                <p14:modId xmlns:p14="http://schemas.microsoft.com/office/powerpoint/2010/main" val="3618248710"/>
              </p:ext>
            </p:extLst>
          </p:nvPr>
        </p:nvGraphicFramePr>
        <p:xfrm>
          <a:off x="2301087" y="1448436"/>
          <a:ext cx="6427277" cy="427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Unvan 1"/>
          <p:cNvSpPr>
            <a:spLocks noGrp="1"/>
          </p:cNvSpPr>
          <p:nvPr>
            <p:ph type="title"/>
          </p:nvPr>
        </p:nvSpPr>
        <p:spPr>
          <a:xfrm>
            <a:off x="301336" y="332712"/>
            <a:ext cx="8842663" cy="396000"/>
          </a:xfrm>
        </p:spPr>
        <p:txBody>
          <a:bodyPr/>
          <a:lstStyle/>
          <a:p>
            <a:r>
              <a:rPr lang="tr-TR" sz="3200" dirty="0">
                <a:effectLst>
                  <a:outerShdw blurRad="38100" dist="38100" dir="2700000" algn="tl">
                    <a:srgbClr val="000000">
                      <a:alpha val="43137"/>
                    </a:srgbClr>
                  </a:outerShdw>
                </a:effectLst>
              </a:rPr>
              <a:t>PAZARA GİRİŞ BELGELERİNİN </a:t>
            </a:r>
            <a:r>
              <a:rPr lang="tr-TR" sz="3200" dirty="0" smtClean="0">
                <a:effectLst>
                  <a:outerShdw blurRad="38100" dist="38100" dir="2700000" algn="tl">
                    <a:srgbClr val="000000">
                      <a:alpha val="43137"/>
                    </a:srgbClr>
                  </a:outerShdw>
                </a:effectLst>
              </a:rPr>
              <a:t>DESTEKLENMESİ</a:t>
            </a:r>
            <a:endParaRPr lang="tr-TR" sz="3200" dirty="0"/>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22</a:t>
            </a:fld>
            <a:endParaRPr lang="en-US" altLang="tr-TR" dirty="0"/>
          </a:p>
        </p:txBody>
      </p:sp>
      <p:sp>
        <p:nvSpPr>
          <p:cNvPr id="12"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4"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03034503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smtClean="0"/>
              <a:t>9</a:t>
            </a:r>
            <a:endParaRPr lang="tr-TR" sz="4400" dirty="0"/>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smtClean="0"/>
              <a:t>KÜRESEL TEDARİK </a:t>
            </a:r>
            <a:r>
              <a:rPr lang="tr-TR" sz="5400" dirty="0" smtClean="0"/>
              <a:t>ZİNCİRİ YETKİNLİK PROJESİ</a:t>
            </a:r>
            <a:endParaRPr lang="tr-TR" sz="5400" dirty="0"/>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23</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3081899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609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KÜRESEL TEDARİK </a:t>
            </a:r>
            <a:r>
              <a:rPr lang="tr-TR" sz="3200" b="1" dirty="0" smtClean="0">
                <a:solidFill>
                  <a:schemeClr val="bg1"/>
                </a:solidFill>
                <a:effectLst>
                  <a:outerShdw blurRad="38100" dist="38100" dir="2700000" algn="tl">
                    <a:srgbClr val="000000">
                      <a:alpha val="43137"/>
                    </a:srgbClr>
                  </a:outerShdw>
                </a:effectLst>
                <a:latin typeface="+mj-lt"/>
              </a:rPr>
              <a:t>ZİNCİRİ YETKİNLİK PROJESİ</a:t>
            </a:r>
            <a:endParaRPr lang="tr-TR" sz="3200" b="1" dirty="0">
              <a:solidFill>
                <a:schemeClr val="bg1"/>
              </a:solidFill>
              <a:effectLst>
                <a:outerShdw blurRad="38100" dist="38100" dir="2700000" algn="tl">
                  <a:srgbClr val="000000">
                    <a:alpha val="43137"/>
                  </a:srgbClr>
                </a:outerShdw>
              </a:effectLst>
              <a:latin typeface="+mj-lt"/>
            </a:endParaRPr>
          </a:p>
        </p:txBody>
      </p:sp>
      <p:sp>
        <p:nvSpPr>
          <p:cNvPr id="21511" name="Text Box 7"/>
          <p:cNvSpPr txBox="1">
            <a:spLocks noChangeArrowheads="1"/>
          </p:cNvSpPr>
          <p:nvPr/>
        </p:nvSpPr>
        <p:spPr bwMode="auto">
          <a:xfrm>
            <a:off x="3451225" y="1412875"/>
            <a:ext cx="5187950" cy="120015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smtClean="0">
                <a:latin typeface="+mn-lt"/>
              </a:rPr>
              <a:t>2014/8 sayılı Pazara Giriş Belgelerinin Desteklenmesine İlişkin Karar</a:t>
            </a:r>
          </a:p>
          <a:p>
            <a:pPr defTabSz="914400" eaLnBrk="1" hangingPunct="1">
              <a:defRPr/>
            </a:pPr>
            <a:r>
              <a:rPr lang="tr-TR" sz="2400" b="1" dirty="0" smtClean="0">
                <a:latin typeface="+mn-lt"/>
              </a:rPr>
              <a:t>	</a:t>
            </a:r>
          </a:p>
        </p:txBody>
      </p:sp>
      <p:sp>
        <p:nvSpPr>
          <p:cNvPr id="21514" name="Text Box 10"/>
          <p:cNvSpPr txBox="1">
            <a:spLocks noChangeArrowheads="1"/>
          </p:cNvSpPr>
          <p:nvPr/>
        </p:nvSpPr>
        <p:spPr bwMode="auto">
          <a:xfrm>
            <a:off x="342900" y="3435350"/>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27653"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3079999"/>
            <a:ext cx="5105400" cy="1200329"/>
          </a:xfrm>
          <a:prstGeom prst="rect">
            <a:avLst/>
          </a:prstGeom>
          <a:noFill/>
          <a:ln>
            <a:noFill/>
          </a:ln>
          <a:effectLst/>
          <a:extLst/>
        </p:spPr>
        <p:txBody>
          <a:bodyPr>
            <a:spAutoFit/>
          </a:bodyPr>
          <a:lstStyle/>
          <a:p>
            <a:pPr algn="just">
              <a:defRPr/>
            </a:pPr>
            <a:r>
              <a:rPr lang="tr-TR" sz="2400" b="1" dirty="0">
                <a:latin typeface="+mn-lt"/>
                <a:cs typeface="Arial" charset="0"/>
              </a:rPr>
              <a:t>İhracatçılarımızın küresel firmalar ile yeni tedarikçi ilişkileri kurmalarını sağlamak</a:t>
            </a:r>
          </a:p>
        </p:txBody>
      </p:sp>
      <p:sp>
        <p:nvSpPr>
          <p:cNvPr id="27656" name="AutoShape 6"/>
          <p:cNvSpPr>
            <a:spLocks/>
          </p:cNvSpPr>
          <p:nvPr/>
        </p:nvSpPr>
        <p:spPr bwMode="auto">
          <a:xfrm>
            <a:off x="2686050" y="3140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765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E4FF517-8C21-4DEB-81F4-86C252DA58AD}"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24</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27660"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4781550"/>
            <a:ext cx="5105400" cy="831850"/>
          </a:xfrm>
          <a:prstGeom prst="rect">
            <a:avLst/>
          </a:prstGeom>
          <a:noFill/>
          <a:ln>
            <a:noFill/>
          </a:ln>
          <a:effectLst/>
          <a:extLst/>
        </p:spPr>
        <p:txBody>
          <a:bodyPr>
            <a:spAutoFit/>
          </a:bodyPr>
          <a:lstStyle/>
          <a:p>
            <a:pPr marL="342900" indent="-342900" algn="just">
              <a:buFontTx/>
              <a:buChar char="-"/>
              <a:defRPr/>
            </a:pPr>
            <a:endParaRPr lang="tr-TR" sz="2400" b="1" dirty="0">
              <a:latin typeface="+mn-lt"/>
            </a:endParaRPr>
          </a:p>
          <a:p>
            <a:pPr algn="just">
              <a:defRPr/>
            </a:pPr>
            <a:r>
              <a:rPr lang="tr-TR" sz="2400" b="1" dirty="0" smtClean="0">
                <a:latin typeface="+mn-lt"/>
              </a:rPr>
              <a:t>Üretici Şirketler</a:t>
            </a:r>
            <a:endParaRPr lang="tr-TR" sz="2400" b="1" dirty="0">
              <a:latin typeface="+mn-lt"/>
            </a:endParaRPr>
          </a:p>
        </p:txBody>
      </p:sp>
      <p:sp>
        <p:nvSpPr>
          <p:cNvPr id="27663"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57609048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74074" y="1276482"/>
            <a:ext cx="8364681" cy="4832092"/>
          </a:xfrm>
          <a:prstGeom prst="rect">
            <a:avLst/>
          </a:prstGeom>
          <a:noFill/>
        </p:spPr>
        <p:txBody>
          <a:bodyPr wrap="square" rtlCol="0" anchor="ctr">
            <a:spAutoFit/>
          </a:bodyPr>
          <a:lstStyle/>
          <a:p>
            <a:pPr algn="just" defTabSz="342900"/>
            <a:endParaRPr lang="tr-TR" sz="2000" b="1" dirty="0">
              <a:solidFill>
                <a:srgbClr val="990000"/>
              </a:solidFill>
            </a:endParaRPr>
          </a:p>
          <a:p>
            <a:pPr algn="just" defTabSz="342900"/>
            <a:r>
              <a:rPr lang="tr-TR" sz="1600" b="1" dirty="0">
                <a:solidFill>
                  <a:srgbClr val="990000"/>
                </a:solidFill>
                <a:cs typeface="Arial" pitchFamily="34" charset="0"/>
              </a:rPr>
              <a:t>Desteklenen </a:t>
            </a:r>
            <a:r>
              <a:rPr lang="tr-TR" sz="1600" b="1" dirty="0" smtClean="0">
                <a:solidFill>
                  <a:srgbClr val="990000"/>
                </a:solidFill>
                <a:cs typeface="Arial" pitchFamily="34" charset="0"/>
              </a:rPr>
              <a:t>Faaliyetler</a:t>
            </a:r>
          </a:p>
          <a:p>
            <a:pPr algn="just" defTabSz="342900"/>
            <a:endParaRPr lang="tr-TR" sz="1600" b="1" dirty="0">
              <a:solidFill>
                <a:srgbClr val="990000"/>
              </a:solidFill>
              <a:cs typeface="Arial" pitchFamily="34" charset="0"/>
            </a:endParaRPr>
          </a:p>
          <a:p>
            <a:pPr marL="342900" lvl="2" indent="-342900" defTabSz="914400" eaLnBrk="1" fontAlgn="auto" hangingPunct="1">
              <a:spcBef>
                <a:spcPts val="0"/>
              </a:spcBef>
              <a:spcAft>
                <a:spcPts val="0"/>
              </a:spcAft>
              <a:buClr>
                <a:srgbClr val="990000"/>
              </a:buClr>
              <a:buFont typeface="Arial" pitchFamily="34" charset="0"/>
              <a:buChar char="•"/>
              <a:defRPr/>
            </a:pPr>
            <a:r>
              <a:rPr lang="tr-TR" sz="1600" b="1" kern="0" dirty="0">
                <a:solidFill>
                  <a:srgbClr val="475A8C"/>
                </a:solidFill>
                <a:cs typeface="Arial" pitchFamily="34" charset="0"/>
              </a:rPr>
              <a:t>Üretici firmalarımızın yurt dışındaki küresel firmalar ile tedarikçi ilişkileri kurarak küresel tedarik zincirinde etkin yer almalarını </a:t>
            </a:r>
            <a:r>
              <a:rPr lang="tr-TR" sz="1600" b="1" kern="0" dirty="0" smtClean="0">
                <a:solidFill>
                  <a:srgbClr val="475A8C"/>
                </a:solidFill>
                <a:cs typeface="Arial" pitchFamily="34" charset="0"/>
              </a:rPr>
              <a:t>sağlamak amacıyla,</a:t>
            </a:r>
          </a:p>
          <a:p>
            <a:pPr marL="0" lvl="2" defTabSz="914400" eaLnBrk="1" fontAlgn="auto" hangingPunct="1">
              <a:spcBef>
                <a:spcPts val="0"/>
              </a:spcBef>
              <a:spcAft>
                <a:spcPts val="0"/>
              </a:spcAft>
              <a:buClr>
                <a:srgbClr val="990000"/>
              </a:buClr>
              <a:defRPr/>
            </a:pPr>
            <a:endParaRPr lang="tr-TR" sz="1600" b="1" kern="0" dirty="0">
              <a:solidFill>
                <a:srgbClr val="475A8C"/>
              </a:solidFill>
              <a:cs typeface="Arial" pitchFamily="34" charset="0"/>
            </a:endParaRPr>
          </a:p>
          <a:p>
            <a:pPr marL="800100" lvl="3" indent="-342900" defTabSz="914400" eaLnBrk="1" fontAlgn="auto" hangingPunct="1">
              <a:spcBef>
                <a:spcPts val="0"/>
              </a:spcBef>
              <a:spcAft>
                <a:spcPts val="0"/>
              </a:spcAft>
              <a:buClr>
                <a:srgbClr val="990000"/>
              </a:buClr>
              <a:buFont typeface="Arial" pitchFamily="34" charset="0"/>
              <a:buChar char="•"/>
              <a:defRPr/>
            </a:pPr>
            <a:r>
              <a:rPr lang="tr-TR" sz="1600" b="1" kern="0" dirty="0">
                <a:solidFill>
                  <a:srgbClr val="475A8C"/>
                </a:solidFill>
                <a:cs typeface="Arial" pitchFamily="34" charset="0"/>
              </a:rPr>
              <a:t>Makine-Ekipman-Donanım </a:t>
            </a:r>
            <a:r>
              <a:rPr lang="tr-TR" sz="1600" b="1" kern="0" dirty="0" smtClean="0">
                <a:solidFill>
                  <a:srgbClr val="475A8C"/>
                </a:solidFill>
                <a:cs typeface="Arial" pitchFamily="34" charset="0"/>
              </a:rPr>
              <a:t>Alımı,</a:t>
            </a:r>
            <a:endParaRPr lang="tr-TR" sz="1600" b="1" kern="0" dirty="0">
              <a:solidFill>
                <a:srgbClr val="475A8C"/>
              </a:solidFill>
              <a:cs typeface="Arial" pitchFamily="34" charset="0"/>
            </a:endParaRPr>
          </a:p>
          <a:p>
            <a:pPr marL="800100" lvl="3" indent="-342900" defTabSz="914400" eaLnBrk="1" fontAlgn="auto" hangingPunct="1">
              <a:spcBef>
                <a:spcPts val="0"/>
              </a:spcBef>
              <a:spcAft>
                <a:spcPts val="0"/>
              </a:spcAft>
              <a:buClr>
                <a:srgbClr val="990000"/>
              </a:buClr>
              <a:buFont typeface="Arial" pitchFamily="34" charset="0"/>
              <a:buChar char="•"/>
              <a:defRPr/>
            </a:pPr>
            <a:r>
              <a:rPr lang="tr-TR" sz="1600" b="1" kern="0" dirty="0">
                <a:solidFill>
                  <a:srgbClr val="475A8C"/>
                </a:solidFill>
                <a:cs typeface="Arial" pitchFamily="34" charset="0"/>
              </a:rPr>
              <a:t>Yazılım </a:t>
            </a:r>
            <a:r>
              <a:rPr lang="tr-TR" sz="1600" b="1" kern="0" dirty="0" smtClean="0">
                <a:solidFill>
                  <a:srgbClr val="475A8C"/>
                </a:solidFill>
                <a:cs typeface="Arial" pitchFamily="34" charset="0"/>
              </a:rPr>
              <a:t>Alımı,</a:t>
            </a:r>
            <a:endParaRPr lang="tr-TR" sz="1600" b="1" kern="0" dirty="0">
              <a:solidFill>
                <a:srgbClr val="475A8C"/>
              </a:solidFill>
              <a:cs typeface="Arial" pitchFamily="34" charset="0"/>
            </a:endParaRPr>
          </a:p>
          <a:p>
            <a:pPr marL="800100" lvl="3" indent="-342900" defTabSz="914400" eaLnBrk="1" fontAlgn="auto" hangingPunct="1">
              <a:spcBef>
                <a:spcPts val="0"/>
              </a:spcBef>
              <a:spcAft>
                <a:spcPts val="0"/>
              </a:spcAft>
              <a:buClr>
                <a:srgbClr val="990000"/>
              </a:buClr>
              <a:buFont typeface="Arial" pitchFamily="34" charset="0"/>
              <a:buChar char="•"/>
              <a:defRPr/>
            </a:pPr>
            <a:r>
              <a:rPr lang="tr-TR" sz="1600" b="1" kern="0" dirty="0">
                <a:solidFill>
                  <a:srgbClr val="475A8C"/>
                </a:solidFill>
                <a:cs typeface="Arial" pitchFamily="34" charset="0"/>
              </a:rPr>
              <a:t>Eğitim, Danışmanlık, Müşteri </a:t>
            </a:r>
            <a:r>
              <a:rPr lang="tr-TR" sz="1600" b="1" kern="0" dirty="0" smtClean="0">
                <a:solidFill>
                  <a:srgbClr val="475A8C"/>
                </a:solidFill>
                <a:cs typeface="Arial" pitchFamily="34" charset="0"/>
              </a:rPr>
              <a:t>Ziyaretleri,</a:t>
            </a:r>
            <a:endParaRPr lang="tr-TR" sz="1600" b="1" kern="0" dirty="0">
              <a:solidFill>
                <a:srgbClr val="475A8C"/>
              </a:solidFill>
              <a:cs typeface="Arial" pitchFamily="34" charset="0"/>
            </a:endParaRPr>
          </a:p>
          <a:p>
            <a:pPr marL="800100" lvl="3" indent="-342900" defTabSz="914400" eaLnBrk="1" fontAlgn="auto" hangingPunct="1">
              <a:spcBef>
                <a:spcPts val="0"/>
              </a:spcBef>
              <a:spcAft>
                <a:spcPts val="0"/>
              </a:spcAft>
              <a:buClr>
                <a:srgbClr val="990000"/>
              </a:buClr>
              <a:buFont typeface="Arial" pitchFamily="34" charset="0"/>
              <a:buChar char="•"/>
              <a:defRPr/>
            </a:pPr>
            <a:r>
              <a:rPr lang="tr-TR" sz="1600" b="1" kern="0" dirty="0">
                <a:solidFill>
                  <a:srgbClr val="475A8C"/>
                </a:solidFill>
                <a:cs typeface="Arial" pitchFamily="34" charset="0"/>
              </a:rPr>
              <a:t>Sertifikasyon, Test-Analiz, Ürün Doğrulama </a:t>
            </a:r>
            <a:r>
              <a:rPr lang="tr-TR" sz="1600" b="1" kern="0" dirty="0" smtClean="0">
                <a:solidFill>
                  <a:srgbClr val="475A8C"/>
                </a:solidFill>
                <a:cs typeface="Arial" pitchFamily="34" charset="0"/>
              </a:rPr>
              <a:t>Giderleri,</a:t>
            </a:r>
          </a:p>
          <a:p>
            <a:pPr marL="457200" lvl="3" defTabSz="914400" eaLnBrk="1" fontAlgn="auto" hangingPunct="1">
              <a:spcBef>
                <a:spcPts val="0"/>
              </a:spcBef>
              <a:spcAft>
                <a:spcPts val="0"/>
              </a:spcAft>
              <a:buClr>
                <a:srgbClr val="990000"/>
              </a:buClr>
              <a:defRPr/>
            </a:pPr>
            <a:r>
              <a:rPr lang="tr-TR" sz="1600" b="1" kern="0" dirty="0">
                <a:solidFill>
                  <a:srgbClr val="475A8C"/>
                </a:solidFill>
                <a:cs typeface="Arial" pitchFamily="34" charset="0"/>
              </a:rPr>
              <a:t> </a:t>
            </a:r>
            <a:endParaRPr lang="tr-TR" sz="1600" b="1" kern="0" dirty="0" smtClean="0">
              <a:solidFill>
                <a:srgbClr val="475A8C"/>
              </a:solidFill>
              <a:cs typeface="Arial" pitchFamily="34" charset="0"/>
            </a:endParaRPr>
          </a:p>
          <a:p>
            <a:pPr marL="457200" lvl="3" defTabSz="914400" eaLnBrk="1" fontAlgn="auto" hangingPunct="1">
              <a:spcBef>
                <a:spcPts val="0"/>
              </a:spcBef>
              <a:spcAft>
                <a:spcPts val="0"/>
              </a:spcAft>
              <a:buClr>
                <a:srgbClr val="990000"/>
              </a:buClr>
              <a:defRPr/>
            </a:pPr>
            <a:r>
              <a:rPr lang="tr-TR" sz="1600" b="1" kern="0" dirty="0" smtClean="0">
                <a:solidFill>
                  <a:srgbClr val="475A8C"/>
                </a:solidFill>
                <a:cs typeface="Arial" pitchFamily="34" charset="0"/>
              </a:rPr>
              <a:t>desteklenir.</a:t>
            </a:r>
            <a:endParaRPr lang="tr-TR" sz="1600" b="1" kern="0" dirty="0">
              <a:solidFill>
                <a:srgbClr val="990000"/>
              </a:solidFill>
              <a:cs typeface="Arial" pitchFamily="34" charset="0"/>
            </a:endParaRPr>
          </a:p>
          <a:p>
            <a:pPr algn="just" defTabSz="342900"/>
            <a:endParaRPr lang="tr-TR" sz="1600" b="1" dirty="0">
              <a:solidFill>
                <a:srgbClr val="475A8C"/>
              </a:solidFill>
              <a:cs typeface="Arial" pitchFamily="34" charset="0"/>
            </a:endParaRPr>
          </a:p>
          <a:p>
            <a:pPr marL="257175" indent="-257175" algn="just" defTabSz="342900">
              <a:buFont typeface="Wingdings" panose="05000000000000000000" pitchFamily="2" charset="2"/>
              <a:buChar char="Ø"/>
            </a:pPr>
            <a:r>
              <a:rPr lang="tr-TR" sz="1600" b="1" dirty="0">
                <a:solidFill>
                  <a:srgbClr val="475A8C"/>
                </a:solidFill>
                <a:cs typeface="Arial" pitchFamily="34" charset="0"/>
              </a:rPr>
              <a:t>Şirketlerin azami 1 projesi destek kapsamındadır.</a:t>
            </a:r>
          </a:p>
          <a:p>
            <a:pPr marL="257175" indent="-257175" algn="just" defTabSz="342900">
              <a:buFont typeface="Wingdings" panose="05000000000000000000" pitchFamily="2" charset="2"/>
              <a:buChar char="Ø"/>
            </a:pPr>
            <a:r>
              <a:rPr lang="tr-TR" sz="1600" b="1" dirty="0">
                <a:solidFill>
                  <a:srgbClr val="475A8C"/>
                </a:solidFill>
                <a:cs typeface="Arial" pitchFamily="34" charset="0"/>
              </a:rPr>
              <a:t>Şirketlerin üretici olması gerekmektedir.</a:t>
            </a:r>
          </a:p>
          <a:p>
            <a:pPr marL="257175" indent="-257175" algn="just" defTabSz="342900">
              <a:buFont typeface="Wingdings" panose="05000000000000000000" pitchFamily="2" charset="2"/>
              <a:buChar char="Ø"/>
            </a:pPr>
            <a:r>
              <a:rPr lang="tr-TR" sz="1600" b="1" dirty="0">
                <a:solidFill>
                  <a:srgbClr val="475A8C"/>
                </a:solidFill>
                <a:cs typeface="Arial" pitchFamily="34" charset="0"/>
              </a:rPr>
              <a:t>Proje süresi 2 </a:t>
            </a:r>
            <a:r>
              <a:rPr lang="tr-TR" sz="1600" b="1" dirty="0" smtClean="0">
                <a:solidFill>
                  <a:srgbClr val="475A8C"/>
                </a:solidFill>
                <a:cs typeface="Arial" pitchFamily="34" charset="0"/>
              </a:rPr>
              <a:t>yıldır.</a:t>
            </a:r>
            <a:endParaRPr lang="tr-TR" sz="1600" b="1" dirty="0" smtClean="0">
              <a:solidFill>
                <a:srgbClr val="990000"/>
              </a:solidFill>
              <a:cs typeface="Arial" pitchFamily="34" charset="0"/>
            </a:endParaRPr>
          </a:p>
          <a:p>
            <a:pPr marL="257175" indent="-257175" algn="just" defTabSz="342900">
              <a:buFont typeface="Wingdings" panose="05000000000000000000" pitchFamily="2" charset="2"/>
              <a:buChar char="Ø"/>
            </a:pPr>
            <a:endParaRPr lang="tr-TR" sz="1600" b="1" dirty="0">
              <a:solidFill>
                <a:srgbClr val="990000"/>
              </a:solidFill>
              <a:cs typeface="Arial" pitchFamily="34" charset="0"/>
            </a:endParaRPr>
          </a:p>
          <a:p>
            <a:pPr marL="285750" indent="-285750" defTabSz="342900">
              <a:buFont typeface="Arial" pitchFamily="34" charset="0"/>
              <a:buChar char="•"/>
            </a:pPr>
            <a:r>
              <a:rPr lang="tr-TR" sz="1600" b="1" dirty="0" smtClean="0">
                <a:solidFill>
                  <a:srgbClr val="990000"/>
                </a:solidFill>
                <a:cs typeface="Arial" pitchFamily="34" charset="0"/>
              </a:rPr>
              <a:t>Destek </a:t>
            </a:r>
            <a:r>
              <a:rPr lang="tr-TR" sz="1600" b="1" dirty="0">
                <a:solidFill>
                  <a:srgbClr val="990000"/>
                </a:solidFill>
                <a:cs typeface="Arial" pitchFamily="34" charset="0"/>
              </a:rPr>
              <a:t>Miktarı : 1.000.000 </a:t>
            </a:r>
            <a:r>
              <a:rPr lang="tr-TR" sz="1600" b="1" dirty="0" smtClean="0">
                <a:solidFill>
                  <a:srgbClr val="990000"/>
                </a:solidFill>
                <a:cs typeface="Arial" pitchFamily="34" charset="0"/>
              </a:rPr>
              <a:t>ABD Doları (Proje başına)</a:t>
            </a:r>
          </a:p>
          <a:p>
            <a:pPr marL="285750" indent="-285750" defTabSz="342900">
              <a:buFont typeface="Arial" pitchFamily="34" charset="0"/>
              <a:buChar char="•"/>
            </a:pPr>
            <a:r>
              <a:rPr lang="tr-TR" sz="1600" b="1" dirty="0" smtClean="0">
                <a:solidFill>
                  <a:srgbClr val="990000"/>
                </a:solidFill>
                <a:cs typeface="Arial" pitchFamily="34" charset="0"/>
              </a:rPr>
              <a:t>Destek </a:t>
            </a:r>
            <a:r>
              <a:rPr lang="tr-TR" sz="1600" b="1" dirty="0">
                <a:solidFill>
                  <a:srgbClr val="990000"/>
                </a:solidFill>
                <a:cs typeface="Arial" pitchFamily="34" charset="0"/>
              </a:rPr>
              <a:t>Oranı : </a:t>
            </a:r>
            <a:r>
              <a:rPr lang="tr-TR" sz="1600" b="1" dirty="0" smtClean="0">
                <a:solidFill>
                  <a:srgbClr val="990000"/>
                </a:solidFill>
                <a:cs typeface="Arial" pitchFamily="34" charset="0"/>
              </a:rPr>
              <a:t>% 50 </a:t>
            </a:r>
            <a:endParaRPr lang="tr-TR" sz="1600" b="1" dirty="0">
              <a:solidFill>
                <a:srgbClr val="990000"/>
              </a:solidFill>
              <a:cs typeface="Arial" pitchFamily="34" charset="0"/>
            </a:endParaRPr>
          </a:p>
        </p:txBody>
      </p:sp>
      <p:sp>
        <p:nvSpPr>
          <p:cNvPr id="2" name="Unvan 1"/>
          <p:cNvSpPr>
            <a:spLocks noGrp="1"/>
          </p:cNvSpPr>
          <p:nvPr>
            <p:ph type="title"/>
          </p:nvPr>
        </p:nvSpPr>
        <p:spPr/>
        <p:txBody>
          <a:bodyPr/>
          <a:lstStyle/>
          <a:p>
            <a:pPr>
              <a:defRPr/>
            </a:pPr>
            <a:r>
              <a:rPr lang="tr-TR" sz="3200" dirty="0"/>
              <a:t>KÜRESEL TEDARİK </a:t>
            </a:r>
            <a:r>
              <a:rPr lang="tr-TR" sz="3200" dirty="0" smtClean="0"/>
              <a:t>ZİNCİRİ YETKİNLİK PROJESİ</a:t>
            </a:r>
            <a:endParaRPr lang="tr-TR" sz="3200" dirty="0"/>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25</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97624474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smtClean="0"/>
              <a:t>3</a:t>
            </a:r>
            <a:endParaRPr lang="tr-TR" sz="4400" dirty="0"/>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 ARAŞTIRMASI VE PAZARA GİRİŞ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26</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13787749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63600" y="373063"/>
            <a:ext cx="8178800" cy="396875"/>
          </a:xfrm>
          <a:prstGeom prst="rect">
            <a:avLst/>
          </a:prstGeom>
          <a:noFill/>
          <a:ln w="9525">
            <a:noFill/>
            <a:miter lim="800000"/>
            <a:headEnd/>
            <a:tailEnd/>
          </a:ln>
        </p:spPr>
        <p:txBody>
          <a:bodyPr anchor="ctr"/>
          <a:lstStyle/>
          <a:p>
            <a:pPr algn="r" defTabSz="914400">
              <a:defRPr/>
            </a:pPr>
            <a:r>
              <a:rPr lang="tr-TR" sz="3200" b="1" dirty="0" smtClean="0">
                <a:solidFill>
                  <a:schemeClr val="bg1"/>
                </a:solidFill>
                <a:effectLst>
                  <a:outerShdw blurRad="38100" dist="38100" dir="2700000" algn="tl">
                    <a:srgbClr val="000000">
                      <a:alpha val="43137"/>
                    </a:srgbClr>
                  </a:outerShdw>
                </a:effectLst>
                <a:latin typeface="+mj-lt"/>
              </a:rPr>
              <a:t>PAZAR </a:t>
            </a:r>
            <a:r>
              <a:rPr lang="tr-TR" sz="3200" b="1" dirty="0">
                <a:solidFill>
                  <a:schemeClr val="bg1"/>
                </a:solidFill>
                <a:effectLst>
                  <a:outerShdw blurRad="38100" dist="38100" dir="2700000" algn="tl">
                    <a:srgbClr val="000000">
                      <a:alpha val="43137"/>
                    </a:srgbClr>
                  </a:outerShdw>
                </a:effectLst>
                <a:latin typeface="+mj-lt"/>
              </a:rPr>
              <a:t>ARAŞTIRMASI VE PAZARA GİRİŞ DESTEĞİ</a:t>
            </a:r>
          </a:p>
        </p:txBody>
      </p:sp>
      <p:sp>
        <p:nvSpPr>
          <p:cNvPr id="31747" name="Text Box 7"/>
          <p:cNvSpPr txBox="1">
            <a:spLocks noChangeArrowheads="1"/>
          </p:cNvSpPr>
          <p:nvPr/>
        </p:nvSpPr>
        <p:spPr bwMode="auto">
          <a:xfrm>
            <a:off x="3451225" y="1323975"/>
            <a:ext cx="51879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2011/1 sayılı Pazar Araştırması ve Pazara Giriş Desteği Hakkında Tebliğ</a:t>
            </a:r>
          </a:p>
          <a:p>
            <a:pPr eaLnBrk="1" hangingPunct="1"/>
            <a:r>
              <a:rPr lang="tr-TR" altLang="tr-TR" sz="2400" b="1">
                <a:latin typeface="Calibri" pitchFamily="34" charset="0"/>
                <a:cs typeface="Arial" pitchFamily="34" charset="0"/>
              </a:rPr>
              <a:t>	</a:t>
            </a:r>
          </a:p>
        </p:txBody>
      </p:sp>
      <p:sp>
        <p:nvSpPr>
          <p:cNvPr id="31748" name="AutoShape 6"/>
          <p:cNvSpPr>
            <a:spLocks/>
          </p:cNvSpPr>
          <p:nvPr/>
        </p:nvSpPr>
        <p:spPr bwMode="auto">
          <a:xfrm>
            <a:off x="2713038" y="29797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3175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763838"/>
            <a:ext cx="5187950" cy="1570037"/>
          </a:xfrm>
          <a:prstGeom prst="rect">
            <a:avLst/>
          </a:prstGeom>
          <a:noFill/>
          <a:ln>
            <a:noFill/>
          </a:ln>
          <a:effectLst/>
          <a:extLst/>
        </p:spPr>
        <p:txBody>
          <a:bodyPr>
            <a:spAutoFit/>
          </a:bodyPr>
          <a:lstStyle/>
          <a:p>
            <a:pPr algn="just">
              <a:defRPr/>
            </a:pPr>
            <a:r>
              <a:rPr lang="tr-TR" sz="2400" b="1" dirty="0">
                <a:latin typeface="+mj-lt"/>
              </a:rPr>
              <a:t>Şirketlerimizin ve </a:t>
            </a:r>
            <a:r>
              <a:rPr lang="tr-TR" sz="2400" b="1" dirty="0" smtClean="0">
                <a:latin typeface="+mj-lt"/>
              </a:rPr>
              <a:t>İşbirliği Kuruluşlarımızın pazar </a:t>
            </a:r>
            <a:r>
              <a:rPr lang="tr-TR" sz="2400" b="1" dirty="0">
                <a:latin typeface="+mj-lt"/>
              </a:rPr>
              <a:t>araştırması ve pazara giriş faaliyetlerinin desteklenmesi</a:t>
            </a:r>
          </a:p>
        </p:txBody>
      </p:sp>
      <p:sp>
        <p:nvSpPr>
          <p:cNvPr id="31753" name="AutoShape 6"/>
          <p:cNvSpPr>
            <a:spLocks/>
          </p:cNvSpPr>
          <p:nvPr/>
        </p:nvSpPr>
        <p:spPr bwMode="auto">
          <a:xfrm>
            <a:off x="2686050" y="29797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1754"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27</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31757"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89475"/>
            <a:ext cx="5187950" cy="1200150"/>
          </a:xfrm>
          <a:prstGeom prst="rect">
            <a:avLst/>
          </a:prstGeom>
          <a:noFill/>
          <a:ln>
            <a:noFill/>
          </a:ln>
          <a:effectLst/>
          <a:extLst/>
        </p:spPr>
        <p:txBody>
          <a:bodyPr>
            <a:spAutoFit/>
          </a:bodyPr>
          <a:lstStyle/>
          <a:p>
            <a:pPr marL="342900" indent="-342900">
              <a:buFontTx/>
              <a:buChar char="-"/>
              <a:defRPr/>
            </a:pPr>
            <a:endParaRPr lang="tr-TR" sz="2400" b="1" dirty="0">
              <a:latin typeface="+mn-lt"/>
            </a:endParaRPr>
          </a:p>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31760"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2"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8825749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960489" y="373063"/>
            <a:ext cx="8183511"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28</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1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graphicFrame>
        <p:nvGraphicFramePr>
          <p:cNvPr id="21" name="Diyagram 20"/>
          <p:cNvGraphicFramePr/>
          <p:nvPr>
            <p:extLst>
              <p:ext uri="{D42A27DB-BD31-4B8C-83A1-F6EECF244321}">
                <p14:modId xmlns:p14="http://schemas.microsoft.com/office/powerpoint/2010/main" val="3838537400"/>
              </p:ext>
            </p:extLst>
          </p:nvPr>
        </p:nvGraphicFramePr>
        <p:xfrm>
          <a:off x="2030819" y="798513"/>
          <a:ext cx="6970305" cy="564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Metin kutusu 21"/>
          <p:cNvSpPr txBox="1"/>
          <p:nvPr/>
        </p:nvSpPr>
        <p:spPr>
          <a:xfrm>
            <a:off x="587388" y="2919747"/>
            <a:ext cx="2088232" cy="830997"/>
          </a:xfrm>
          <a:prstGeom prst="rect">
            <a:avLst/>
          </a:prstGeom>
          <a:noFill/>
        </p:spPr>
        <p:txBody>
          <a:bodyPr wrap="square" rtlCol="0" anchor="ctr">
            <a:spAutoFit/>
          </a:bodyPr>
          <a:lstStyle/>
          <a:p>
            <a:r>
              <a:rPr lang="tr-TR" sz="2400" b="1" dirty="0">
                <a:solidFill>
                  <a:srgbClr val="990000"/>
                </a:solidFill>
                <a:effectLst>
                  <a:outerShdw blurRad="38100" dist="38100" dir="2700000" algn="tl">
                    <a:srgbClr val="000000">
                      <a:alpha val="43137"/>
                    </a:srgbClr>
                  </a:outerShdw>
                </a:effectLst>
                <a:latin typeface="+mj-lt"/>
              </a:rPr>
              <a:t>DESTEK KAPSAMI</a:t>
            </a:r>
          </a:p>
        </p:txBody>
      </p:sp>
      <p:pic>
        <p:nvPicPr>
          <p:cNvPr id="7"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45615467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322443"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444990" y="2925982"/>
            <a:ext cx="1823447" cy="1200329"/>
          </a:xfrm>
          <a:prstGeom prst="rect">
            <a:avLst/>
          </a:prstGeom>
          <a:noFill/>
        </p:spPr>
        <p:txBody>
          <a:bodyPr wrap="square" rtlCol="0" anchor="ctr">
            <a:spAutoFit/>
          </a:bodyPr>
          <a:lstStyle/>
          <a:p>
            <a:r>
              <a:rPr lang="tr-TR" b="1" dirty="0">
                <a:solidFill>
                  <a:srgbClr val="990000"/>
                </a:solidFill>
                <a:effectLst>
                  <a:outerShdw blurRad="38100" dist="38100" dir="2700000" algn="tl">
                    <a:srgbClr val="000000">
                      <a:alpha val="43137"/>
                    </a:srgbClr>
                  </a:outerShdw>
                </a:effectLst>
              </a:rPr>
              <a:t>YURT DIŞI PAZAR ARAŞTIRMASI DESTEĞİ</a:t>
            </a:r>
          </a:p>
        </p:txBody>
      </p:sp>
      <p:sp>
        <p:nvSpPr>
          <p:cNvPr id="10" name="Metin kutusu 9"/>
          <p:cNvSpPr txBox="1"/>
          <p:nvPr/>
        </p:nvSpPr>
        <p:spPr>
          <a:xfrm>
            <a:off x="2566737" y="813868"/>
            <a:ext cx="6312568" cy="5770811"/>
          </a:xfrm>
          <a:prstGeom prst="rect">
            <a:avLst/>
          </a:prstGeom>
          <a:noFill/>
        </p:spPr>
        <p:txBody>
          <a:bodyPr wrap="square" rtlCol="0" anchor="ctr">
            <a:spAutoFit/>
          </a:bodyPr>
          <a:lstStyle/>
          <a:p>
            <a:pPr>
              <a:lnSpc>
                <a:spcPct val="150000"/>
              </a:lnSpc>
              <a:buClr>
                <a:srgbClr val="990000"/>
              </a:buClr>
            </a:pPr>
            <a:r>
              <a:rPr lang="tr-TR" b="1" dirty="0">
                <a:solidFill>
                  <a:srgbClr val="990000"/>
                </a:solidFill>
              </a:rPr>
              <a:t>  </a:t>
            </a:r>
          </a:p>
          <a:p>
            <a:pPr>
              <a:buClr>
                <a:srgbClr val="990000"/>
              </a:buClr>
            </a:pPr>
            <a:r>
              <a:rPr lang="tr-TR" b="1" dirty="0">
                <a:solidFill>
                  <a:srgbClr val="990000"/>
                </a:solidFill>
              </a:rPr>
              <a:t>Hedef Grup</a:t>
            </a:r>
          </a:p>
          <a:p>
            <a:pPr>
              <a:buClr>
                <a:srgbClr val="990000"/>
              </a:buClr>
            </a:pPr>
            <a:r>
              <a:rPr lang="tr-TR" b="1" dirty="0">
                <a:solidFill>
                  <a:srgbClr val="475A8C"/>
                </a:solidFill>
              </a:rPr>
              <a:t>Sınai / Ticari </a:t>
            </a:r>
            <a:r>
              <a:rPr lang="tr-TR" b="1" dirty="0" smtClean="0">
                <a:solidFill>
                  <a:srgbClr val="475A8C"/>
                </a:solidFill>
              </a:rPr>
              <a:t>şirketler</a:t>
            </a:r>
          </a:p>
          <a:p>
            <a:pPr>
              <a:buClr>
                <a:srgbClr val="990000"/>
              </a:buClr>
            </a:pPr>
            <a:endParaRPr lang="tr-TR" b="1" dirty="0">
              <a:solidFill>
                <a:srgbClr val="475A8C"/>
              </a:solidFill>
            </a:endParaRPr>
          </a:p>
          <a:p>
            <a:pPr>
              <a:defRPr/>
            </a:pPr>
            <a:r>
              <a:rPr lang="tr-TR" b="1" dirty="0">
                <a:solidFill>
                  <a:srgbClr val="990000"/>
                </a:solidFill>
              </a:rPr>
              <a:t>Desteklenen </a:t>
            </a:r>
            <a:r>
              <a:rPr lang="tr-TR" b="1" dirty="0" smtClean="0">
                <a:solidFill>
                  <a:srgbClr val="990000"/>
                </a:solidFill>
              </a:rPr>
              <a:t>Faaliyetler</a:t>
            </a:r>
          </a:p>
          <a:p>
            <a:pPr>
              <a:defRPr/>
            </a:pPr>
            <a:endParaRPr lang="tr-TR" b="1" dirty="0">
              <a:solidFill>
                <a:srgbClr val="990000"/>
              </a:solidFill>
            </a:endParaRPr>
          </a:p>
          <a:p>
            <a:pPr>
              <a:buClr>
                <a:srgbClr val="990000"/>
              </a:buClr>
            </a:pPr>
            <a:r>
              <a:rPr lang="tr-TR" b="1" dirty="0">
                <a:solidFill>
                  <a:srgbClr val="475A8C"/>
                </a:solidFill>
              </a:rPr>
              <a:t>Bir şirketten 2 kişinin (şirket çalışanı-ortağı) ihracat amacıyla yapacağı yurt dışı iş görüşmesi ziyaretleri için ulaşım ve konaklama masrafları</a:t>
            </a:r>
          </a:p>
          <a:p>
            <a:pPr>
              <a:buClr>
                <a:srgbClr val="990000"/>
              </a:buClr>
            </a:pPr>
            <a:endParaRPr lang="tr-TR" b="1" dirty="0">
              <a:solidFill>
                <a:srgbClr val="475A8C"/>
              </a:solidFill>
            </a:endParaRPr>
          </a:p>
          <a:p>
            <a:pPr>
              <a:buClr>
                <a:srgbClr val="990000"/>
              </a:buClr>
            </a:pPr>
            <a:r>
              <a:rPr lang="tr-TR" b="1" dirty="0">
                <a:solidFill>
                  <a:srgbClr val="475A8C"/>
                </a:solidFill>
              </a:rPr>
              <a:t>Ön onaya gerek bulunmamaktadır.</a:t>
            </a:r>
          </a:p>
          <a:p>
            <a:pPr>
              <a:buClr>
                <a:srgbClr val="990000"/>
              </a:buClr>
            </a:pPr>
            <a:endParaRPr lang="tr-TR" b="1" dirty="0">
              <a:solidFill>
                <a:srgbClr val="475A8C"/>
              </a:solidFill>
            </a:endParaRPr>
          </a:p>
          <a:p>
            <a:pPr>
              <a:buClr>
                <a:srgbClr val="990000"/>
              </a:buClr>
            </a:pPr>
            <a:r>
              <a:rPr lang="tr-TR" b="1" dirty="0" smtClean="0">
                <a:solidFill>
                  <a:srgbClr val="475A8C"/>
                </a:solidFill>
              </a:rPr>
              <a:t>Türkiye’ye dönüş tarihinden </a:t>
            </a:r>
            <a:r>
              <a:rPr lang="tr-TR" b="1" dirty="0">
                <a:solidFill>
                  <a:srgbClr val="475A8C"/>
                </a:solidFill>
              </a:rPr>
              <a:t>itibaren 3 ay içinde başvuru </a:t>
            </a:r>
            <a:r>
              <a:rPr lang="tr-TR" b="1" dirty="0" smtClean="0">
                <a:solidFill>
                  <a:srgbClr val="475A8C"/>
                </a:solidFill>
              </a:rPr>
              <a:t>yapılmalıdır.</a:t>
            </a:r>
          </a:p>
          <a:p>
            <a:pPr>
              <a:buClr>
                <a:srgbClr val="990000"/>
              </a:buClr>
            </a:pPr>
            <a:endParaRPr lang="tr-TR" b="1" dirty="0">
              <a:solidFill>
                <a:srgbClr val="475A8C"/>
              </a:solidFill>
            </a:endParaRPr>
          </a:p>
          <a:p>
            <a:pPr>
              <a:buClr>
                <a:srgbClr val="990000"/>
              </a:buClr>
            </a:pPr>
            <a:r>
              <a:rPr lang="tr-TR" b="1" dirty="0" smtClean="0">
                <a:solidFill>
                  <a:srgbClr val="990000"/>
                </a:solidFill>
              </a:rPr>
              <a:t>Destek </a:t>
            </a:r>
            <a:r>
              <a:rPr lang="tr-TR" b="1" dirty="0">
                <a:solidFill>
                  <a:srgbClr val="990000"/>
                </a:solidFill>
              </a:rPr>
              <a:t>Miktarı : </a:t>
            </a:r>
            <a:r>
              <a:rPr lang="tr-TR" b="1" dirty="0" smtClean="0">
                <a:solidFill>
                  <a:srgbClr val="990000"/>
                </a:solidFill>
              </a:rPr>
              <a:t>5.000 </a:t>
            </a:r>
            <a:r>
              <a:rPr lang="tr-TR" b="1" dirty="0">
                <a:solidFill>
                  <a:srgbClr val="990000"/>
                </a:solidFill>
              </a:rPr>
              <a:t>ABD </a:t>
            </a:r>
            <a:r>
              <a:rPr lang="tr-TR" b="1" dirty="0" smtClean="0">
                <a:solidFill>
                  <a:srgbClr val="990000"/>
                </a:solidFill>
              </a:rPr>
              <a:t>Doları (Yıllık </a:t>
            </a:r>
            <a:r>
              <a:rPr lang="tr-TR" b="1" dirty="0">
                <a:solidFill>
                  <a:srgbClr val="990000"/>
                </a:solidFill>
              </a:rPr>
              <a:t>10 adet)</a:t>
            </a:r>
          </a:p>
          <a:p>
            <a:pPr>
              <a:buClr>
                <a:srgbClr val="990000"/>
              </a:buClr>
            </a:pPr>
            <a:endParaRPr lang="tr-TR" b="1" dirty="0">
              <a:solidFill>
                <a:srgbClr val="990000"/>
              </a:solidFill>
            </a:endParaRPr>
          </a:p>
          <a:p>
            <a:pPr>
              <a:buClr>
                <a:srgbClr val="990000"/>
              </a:buClr>
            </a:pPr>
            <a:r>
              <a:rPr lang="tr-TR" b="1" dirty="0" smtClean="0">
                <a:solidFill>
                  <a:srgbClr val="990000"/>
                </a:solidFill>
              </a:rPr>
              <a:t>Destek </a:t>
            </a:r>
            <a:r>
              <a:rPr lang="tr-TR" b="1" dirty="0">
                <a:solidFill>
                  <a:srgbClr val="990000"/>
                </a:solidFill>
              </a:rPr>
              <a:t>Oranı : </a:t>
            </a:r>
            <a:r>
              <a:rPr lang="tr-TR" b="1" dirty="0" smtClean="0">
                <a:solidFill>
                  <a:srgbClr val="990000"/>
                </a:solidFill>
              </a:rPr>
              <a:t>% 70</a:t>
            </a:r>
            <a:endParaRPr lang="tr-TR" b="1" dirty="0">
              <a:solidFill>
                <a:srgbClr val="990000"/>
              </a:solidFill>
            </a:endParaRPr>
          </a:p>
          <a:p>
            <a:pPr marL="0" lvl="2">
              <a:buClr>
                <a:srgbClr val="990000"/>
              </a:buClr>
            </a:pPr>
            <a:endParaRPr lang="tr-TR" b="1" dirty="0">
              <a:solidFill>
                <a:srgbClr val="475A8C"/>
              </a:solidFill>
            </a:endParaRPr>
          </a:p>
          <a:p>
            <a:endParaRPr lang="en-US" b="1" dirty="0">
              <a:solidFill>
                <a:srgbClr val="475A8C"/>
              </a:solidFill>
            </a:endParaRPr>
          </a:p>
        </p:txBody>
      </p:sp>
      <p:sp>
        <p:nvSpPr>
          <p:cNvPr id="2" name="Unvan 1"/>
          <p:cNvSpPr>
            <a:spLocks noGrp="1"/>
          </p:cNvSpPr>
          <p:nvPr>
            <p:ph type="title"/>
          </p:nvPr>
        </p:nvSpPr>
        <p:spPr/>
        <p:txBody>
          <a:bodyPr/>
          <a:lstStyle/>
          <a:p>
            <a:r>
              <a:rPr lang="tr-TR" sz="2800" dirty="0" smtClean="0">
                <a:effectLst>
                  <a:outerShdw blurRad="38100" dist="38100" dir="2700000" algn="tl">
                    <a:srgbClr val="000000">
                      <a:alpha val="43137"/>
                    </a:srgbClr>
                  </a:outerShdw>
                </a:effectLst>
              </a:rPr>
              <a:t/>
            </a:r>
            <a:br>
              <a:rPr lang="tr-TR" sz="2800" dirty="0" smtClean="0">
                <a:effectLst>
                  <a:outerShdw blurRad="38100" dist="38100" dir="2700000" algn="tl">
                    <a:srgbClr val="000000">
                      <a:alpha val="43137"/>
                    </a:srgbClr>
                  </a:outerShdw>
                </a:effectLst>
              </a:rPr>
            </a:br>
            <a:r>
              <a:rPr lang="tr-TR" sz="2800" dirty="0" smtClean="0">
                <a:effectLst>
                  <a:outerShdw blurRad="38100" dist="38100" dir="2700000" algn="tl">
                    <a:srgbClr val="000000">
                      <a:alpha val="43137"/>
                    </a:srgbClr>
                  </a:outerShdw>
                </a:effectLst>
              </a:rPr>
              <a:t>PAZAR </a:t>
            </a:r>
            <a:r>
              <a:rPr lang="tr-TR" sz="2800" dirty="0">
                <a:effectLst>
                  <a:outerShdw blurRad="38100" dist="38100" dir="2700000" algn="tl">
                    <a:srgbClr val="000000">
                      <a:alpha val="43137"/>
                    </a:srgbClr>
                  </a:outerShdw>
                </a:effectLst>
              </a:rPr>
              <a:t>ARAŞTIRMASI VE PAZARA GİRİŞ DESTEĞİ</a:t>
            </a:r>
            <a:br>
              <a:rPr lang="tr-TR" sz="2800" dirty="0">
                <a:effectLst>
                  <a:outerShdw blurRad="38100" dist="38100" dir="2700000" algn="tl">
                    <a:srgbClr val="000000">
                      <a:alpha val="43137"/>
                    </a:srgbClr>
                  </a:outerShdw>
                </a:effectLst>
              </a:rPr>
            </a:br>
            <a:endParaRPr lang="tr-TR" sz="2800" dirty="0"/>
          </a:p>
        </p:txBody>
      </p:sp>
      <p:sp>
        <p:nvSpPr>
          <p:cNvPr id="12"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29</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29033062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1306121" y="332656"/>
            <a:ext cx="7837879" cy="476844"/>
          </a:xfrm>
        </p:spPr>
        <p:txBody>
          <a:bodyPr>
            <a:noAutofit/>
          </a:bodyPr>
          <a:lstStyle/>
          <a:p>
            <a:pPr algn="ctr"/>
            <a:r>
              <a:rPr lang="tr-TR" sz="2800" dirty="0" smtClean="0"/>
              <a:t>MAL İHRACATINA YÖNELİK DEVLET DESTEKLERİ</a:t>
            </a:r>
            <a:endParaRPr lang="tr-TR" sz="2800" dirty="0"/>
          </a:p>
        </p:txBody>
      </p:sp>
      <p:sp>
        <p:nvSpPr>
          <p:cNvPr id="8"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a:t>
            </a:fld>
            <a:endParaRPr lang="en-US" altLang="tr-TR" dirty="0"/>
          </a:p>
        </p:txBody>
      </p:sp>
      <p:graphicFrame>
        <p:nvGraphicFramePr>
          <p:cNvPr id="29" name="Diyagram 28"/>
          <p:cNvGraphicFramePr/>
          <p:nvPr>
            <p:extLst>
              <p:ext uri="{D42A27DB-BD31-4B8C-83A1-F6EECF244321}">
                <p14:modId xmlns:p14="http://schemas.microsoft.com/office/powerpoint/2010/main" val="3767295317"/>
              </p:ext>
            </p:extLst>
          </p:nvPr>
        </p:nvGraphicFramePr>
        <p:xfrm>
          <a:off x="609602" y="1114925"/>
          <a:ext cx="7820023" cy="500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9"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51290809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781924" y="2421574"/>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372305" y="3172204"/>
            <a:ext cx="1566174" cy="707886"/>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RAPOR DESTEĞİ</a:t>
            </a:r>
          </a:p>
        </p:txBody>
      </p:sp>
      <p:sp>
        <p:nvSpPr>
          <p:cNvPr id="10" name="Metin kutusu 9"/>
          <p:cNvSpPr txBox="1"/>
          <p:nvPr/>
        </p:nvSpPr>
        <p:spPr>
          <a:xfrm>
            <a:off x="2057400" y="1105947"/>
            <a:ext cx="6599903" cy="5493812"/>
          </a:xfrm>
          <a:prstGeom prst="rect">
            <a:avLst/>
          </a:prstGeom>
          <a:noFill/>
        </p:spPr>
        <p:txBody>
          <a:bodyPr wrap="square" rtlCol="0" anchor="ctr">
            <a:spAutoFit/>
          </a:bodyPr>
          <a:lstStyle/>
          <a:p>
            <a:pPr lvl="0" algn="l">
              <a:lnSpc>
                <a:spcPct val="150000"/>
              </a:lnSpc>
              <a:buClr>
                <a:srgbClr val="990000"/>
              </a:buClr>
            </a:pPr>
            <a:r>
              <a:rPr lang="tr-TR" b="1" dirty="0" smtClean="0">
                <a:solidFill>
                  <a:srgbClr val="990000"/>
                </a:solidFill>
                <a:latin typeface="Calibri"/>
              </a:rPr>
              <a:t>Hedef </a:t>
            </a:r>
            <a:r>
              <a:rPr lang="tr-TR" b="1" dirty="0">
                <a:solidFill>
                  <a:srgbClr val="990000"/>
                </a:solidFill>
                <a:latin typeface="Calibri"/>
              </a:rPr>
              <a:t>Grup</a:t>
            </a:r>
          </a:p>
          <a:p>
            <a:pPr marL="214313" indent="-214313">
              <a:lnSpc>
                <a:spcPct val="150000"/>
              </a:lnSpc>
              <a:buClr>
                <a:srgbClr val="990000"/>
              </a:buClr>
              <a:buFont typeface="Arial" pitchFamily="34" charset="0"/>
              <a:buChar char="•"/>
              <a:defRPr/>
            </a:pPr>
            <a:r>
              <a:rPr lang="tr-TR" b="1" dirty="0">
                <a:solidFill>
                  <a:srgbClr val="475A8C"/>
                </a:solidFill>
                <a:latin typeface="Calibri"/>
              </a:rPr>
              <a:t>Sınai / </a:t>
            </a:r>
            <a:r>
              <a:rPr lang="tr-TR" b="1" dirty="0" smtClean="0">
                <a:solidFill>
                  <a:srgbClr val="475A8C"/>
                </a:solidFill>
                <a:latin typeface="Calibri"/>
              </a:rPr>
              <a:t>Ticari Şirketler </a:t>
            </a:r>
            <a:r>
              <a:rPr lang="tr-TR" b="1" dirty="0">
                <a:solidFill>
                  <a:srgbClr val="475A8C"/>
                </a:solidFill>
                <a:latin typeface="Calibri"/>
              </a:rPr>
              <a:t>ve İşbirliği Kuruluşları</a:t>
            </a:r>
          </a:p>
          <a:p>
            <a:pPr lvl="0" algn="l">
              <a:lnSpc>
                <a:spcPct val="150000"/>
              </a:lnSpc>
              <a:defRPr/>
            </a:pPr>
            <a:r>
              <a:rPr lang="tr-TR" b="1" dirty="0">
                <a:solidFill>
                  <a:srgbClr val="990000"/>
                </a:solidFill>
                <a:latin typeface="Calibri"/>
              </a:rPr>
              <a:t>Destek </a:t>
            </a:r>
            <a:r>
              <a:rPr lang="tr-TR" b="1" dirty="0" smtClean="0">
                <a:solidFill>
                  <a:srgbClr val="990000"/>
                </a:solidFill>
                <a:latin typeface="Calibri"/>
              </a:rPr>
              <a:t>Kapsamı</a:t>
            </a:r>
          </a:p>
          <a:p>
            <a:pPr lvl="0" algn="l">
              <a:lnSpc>
                <a:spcPct val="150000"/>
              </a:lnSpc>
              <a:defRPr/>
            </a:pPr>
            <a:endParaRPr lang="tr-TR" sz="800" b="1" dirty="0">
              <a:solidFill>
                <a:srgbClr val="990000"/>
              </a:solidFill>
              <a:latin typeface="Calibri"/>
            </a:endParaRPr>
          </a:p>
          <a:p>
            <a:pPr marL="342900" lvl="2" indent="-342900" algn="just" defTabSz="914400" eaLnBrk="1" fontAlgn="auto" hangingPunct="1">
              <a:spcBef>
                <a:spcPts val="0"/>
              </a:spcBef>
              <a:spcAft>
                <a:spcPts val="0"/>
              </a:spcAft>
              <a:buClr>
                <a:srgbClr val="990000"/>
              </a:buClr>
              <a:buFont typeface="Arial" pitchFamily="34" charset="0"/>
              <a:buChar char="•"/>
              <a:defRPr/>
            </a:pPr>
            <a:r>
              <a:rPr lang="tr-TR" b="1" kern="0" dirty="0">
                <a:solidFill>
                  <a:srgbClr val="475A8C"/>
                </a:solidFill>
                <a:latin typeface="Calibri"/>
              </a:rPr>
              <a:t>Şirketler ile İşbirliği Kuruluşlarının yurt dışına yönelik pazara giriş stratejileri ile eylem planlarının oluşturulabilmesi amacıyla satın </a:t>
            </a:r>
            <a:r>
              <a:rPr lang="tr-TR" b="1" kern="0" dirty="0" smtClean="0">
                <a:solidFill>
                  <a:srgbClr val="475A8C"/>
                </a:solidFill>
                <a:latin typeface="Calibri"/>
              </a:rPr>
              <a:t>aldıkları,</a:t>
            </a:r>
          </a:p>
          <a:p>
            <a:pPr marL="0" lvl="2" defTabSz="914400" eaLnBrk="1" fontAlgn="auto" hangingPunct="1">
              <a:spcBef>
                <a:spcPts val="0"/>
              </a:spcBef>
              <a:spcAft>
                <a:spcPts val="0"/>
              </a:spcAft>
              <a:buClr>
                <a:srgbClr val="990000"/>
              </a:buClr>
              <a:defRPr/>
            </a:pPr>
            <a:endParaRPr lang="tr-TR" sz="800" b="1" kern="0" dirty="0">
              <a:solidFill>
                <a:srgbClr val="475A8C"/>
              </a:solidFill>
              <a:latin typeface="Calibri"/>
            </a:endParaRPr>
          </a:p>
          <a:p>
            <a:pPr marL="600075" lvl="1" indent="-257175" algn="just">
              <a:buClr>
                <a:srgbClr val="990000"/>
              </a:buClr>
              <a:buFont typeface="Arial" pitchFamily="34" charset="0"/>
              <a:buChar char="•"/>
            </a:pPr>
            <a:r>
              <a:rPr lang="tr-TR" b="1" dirty="0" smtClean="0">
                <a:solidFill>
                  <a:srgbClr val="475A8C"/>
                </a:solidFill>
                <a:latin typeface="Calibri"/>
              </a:rPr>
              <a:t>Sektör Raporları,</a:t>
            </a:r>
            <a:endParaRPr lang="tr-TR" b="1" dirty="0">
              <a:solidFill>
                <a:srgbClr val="475A8C"/>
              </a:solidFill>
              <a:latin typeface="Calibri"/>
            </a:endParaRPr>
          </a:p>
          <a:p>
            <a:pPr marL="600075" lvl="1" indent="-257175" algn="just">
              <a:buClr>
                <a:srgbClr val="990000"/>
              </a:buClr>
              <a:buFont typeface="Arial" pitchFamily="34" charset="0"/>
              <a:buChar char="•"/>
            </a:pPr>
            <a:r>
              <a:rPr lang="tr-TR" b="1" dirty="0">
                <a:solidFill>
                  <a:srgbClr val="475A8C"/>
                </a:solidFill>
                <a:latin typeface="Calibri"/>
              </a:rPr>
              <a:t>Ülke </a:t>
            </a:r>
            <a:r>
              <a:rPr lang="tr-TR" b="1" dirty="0" smtClean="0">
                <a:solidFill>
                  <a:srgbClr val="475A8C"/>
                </a:solidFill>
                <a:latin typeface="Calibri"/>
              </a:rPr>
              <a:t>Raporları,</a:t>
            </a:r>
            <a:endParaRPr lang="tr-TR" b="1" dirty="0">
              <a:solidFill>
                <a:srgbClr val="475A8C"/>
              </a:solidFill>
              <a:latin typeface="Calibri"/>
            </a:endParaRPr>
          </a:p>
          <a:p>
            <a:pPr marL="600075" lvl="1" indent="-257175" algn="just">
              <a:buClr>
                <a:srgbClr val="990000"/>
              </a:buClr>
              <a:buFont typeface="Arial" pitchFamily="34" charset="0"/>
              <a:buChar char="•"/>
            </a:pPr>
            <a:r>
              <a:rPr lang="tr-TR" b="1" dirty="0">
                <a:solidFill>
                  <a:srgbClr val="475A8C"/>
                </a:solidFill>
                <a:latin typeface="Calibri"/>
              </a:rPr>
              <a:t>Yabancı </a:t>
            </a:r>
            <a:r>
              <a:rPr lang="tr-TR" b="1" dirty="0" smtClean="0">
                <a:solidFill>
                  <a:srgbClr val="475A8C"/>
                </a:solidFill>
                <a:latin typeface="Calibri"/>
              </a:rPr>
              <a:t>Şirket </a:t>
            </a:r>
            <a:r>
              <a:rPr lang="tr-TR" b="1" dirty="0">
                <a:solidFill>
                  <a:srgbClr val="475A8C"/>
                </a:solidFill>
                <a:latin typeface="Calibri"/>
              </a:rPr>
              <a:t>veya </a:t>
            </a:r>
            <a:r>
              <a:rPr lang="tr-TR" b="1" dirty="0" smtClean="0">
                <a:solidFill>
                  <a:srgbClr val="475A8C"/>
                </a:solidFill>
                <a:latin typeface="Calibri"/>
              </a:rPr>
              <a:t>Marka Odaklı Raporlar (Mali </a:t>
            </a:r>
            <a:r>
              <a:rPr lang="tr-TR" b="1" dirty="0">
                <a:solidFill>
                  <a:srgbClr val="475A8C"/>
                </a:solidFill>
                <a:latin typeface="Calibri"/>
              </a:rPr>
              <a:t>ve </a:t>
            </a:r>
            <a:r>
              <a:rPr lang="tr-TR" b="1" dirty="0" smtClean="0">
                <a:solidFill>
                  <a:srgbClr val="475A8C"/>
                </a:solidFill>
                <a:latin typeface="Calibri"/>
              </a:rPr>
              <a:t>Hukuki Raporlar dahil),</a:t>
            </a:r>
          </a:p>
          <a:p>
            <a:pPr marL="342900" lvl="1" algn="just">
              <a:buClr>
                <a:srgbClr val="990000"/>
              </a:buClr>
            </a:pPr>
            <a:endParaRPr lang="tr-TR" sz="800" b="1" dirty="0">
              <a:solidFill>
                <a:srgbClr val="475A8C"/>
              </a:solidFill>
              <a:latin typeface="Calibri"/>
            </a:endParaRPr>
          </a:p>
          <a:p>
            <a:pPr marL="342900" lvl="1" algn="just">
              <a:buClr>
                <a:srgbClr val="990000"/>
              </a:buClr>
            </a:pPr>
            <a:r>
              <a:rPr lang="tr-TR" b="1" dirty="0" smtClean="0">
                <a:solidFill>
                  <a:srgbClr val="475A8C"/>
                </a:solidFill>
                <a:latin typeface="Calibri"/>
              </a:rPr>
              <a:t>desteklenir.</a:t>
            </a:r>
          </a:p>
          <a:p>
            <a:pPr marL="342900" lvl="1" algn="just">
              <a:buClr>
                <a:srgbClr val="990000"/>
              </a:buClr>
            </a:pPr>
            <a:endParaRPr lang="tr-TR" sz="800" b="1" dirty="0">
              <a:solidFill>
                <a:srgbClr val="475A8C"/>
              </a:solidFill>
              <a:latin typeface="Calibri"/>
            </a:endParaRPr>
          </a:p>
          <a:p>
            <a:pPr marL="600075" lvl="1" indent="-257175" algn="just">
              <a:buClr>
                <a:srgbClr val="990000"/>
              </a:buClr>
              <a:buFont typeface="Arial" pitchFamily="34" charset="0"/>
              <a:buChar char="•"/>
            </a:pPr>
            <a:r>
              <a:rPr lang="tr-TR" b="1" dirty="0">
                <a:solidFill>
                  <a:srgbClr val="475A8C"/>
                </a:solidFill>
                <a:latin typeface="Calibri"/>
              </a:rPr>
              <a:t>Bakanlıktan </a:t>
            </a:r>
            <a:r>
              <a:rPr lang="tr-TR" b="1" dirty="0" smtClean="0">
                <a:solidFill>
                  <a:srgbClr val="475A8C"/>
                </a:solidFill>
                <a:latin typeface="Calibri"/>
              </a:rPr>
              <a:t>ön </a:t>
            </a:r>
            <a:r>
              <a:rPr lang="tr-TR" b="1" dirty="0">
                <a:solidFill>
                  <a:srgbClr val="475A8C"/>
                </a:solidFill>
                <a:latin typeface="Calibri"/>
              </a:rPr>
              <a:t>onay</a:t>
            </a:r>
          </a:p>
          <a:p>
            <a:pPr lvl="0" algn="l">
              <a:buClr>
                <a:srgbClr val="990000"/>
              </a:buClr>
            </a:pPr>
            <a:endParaRPr lang="tr-TR" sz="1400" b="1" dirty="0">
              <a:solidFill>
                <a:srgbClr val="990000"/>
              </a:solidFill>
              <a:latin typeface="Calibri"/>
            </a:endParaRPr>
          </a:p>
          <a:p>
            <a:pPr lvl="0" algn="l">
              <a:buClr>
                <a:srgbClr val="990000"/>
              </a:buClr>
            </a:pPr>
            <a:r>
              <a:rPr lang="tr-TR" b="1" dirty="0" smtClean="0">
                <a:solidFill>
                  <a:srgbClr val="990000"/>
                </a:solidFill>
                <a:latin typeface="Calibri"/>
              </a:rPr>
              <a:t>Destek </a:t>
            </a:r>
            <a:r>
              <a:rPr lang="tr-TR" b="1" dirty="0">
                <a:solidFill>
                  <a:srgbClr val="990000"/>
                </a:solidFill>
                <a:latin typeface="Calibri"/>
              </a:rPr>
              <a:t>Miktarı : 200.000 ABD </a:t>
            </a:r>
            <a:r>
              <a:rPr lang="tr-TR" b="1" dirty="0" smtClean="0">
                <a:solidFill>
                  <a:srgbClr val="990000"/>
                </a:solidFill>
                <a:latin typeface="Calibri"/>
              </a:rPr>
              <a:t>Doları/yıl</a:t>
            </a:r>
          </a:p>
          <a:p>
            <a:pPr lvl="0" algn="l">
              <a:buClr>
                <a:srgbClr val="990000"/>
              </a:buClr>
            </a:pPr>
            <a:r>
              <a:rPr lang="tr-TR" b="1" dirty="0" smtClean="0">
                <a:solidFill>
                  <a:srgbClr val="990000"/>
                </a:solidFill>
                <a:latin typeface="Calibri"/>
              </a:rPr>
              <a:t>Destek </a:t>
            </a:r>
            <a:r>
              <a:rPr lang="tr-TR" b="1" dirty="0">
                <a:solidFill>
                  <a:srgbClr val="990000"/>
                </a:solidFill>
                <a:latin typeface="Calibri"/>
              </a:rPr>
              <a:t>Oranı : </a:t>
            </a:r>
            <a:r>
              <a:rPr lang="tr-TR" b="1" dirty="0" smtClean="0">
                <a:solidFill>
                  <a:srgbClr val="990000"/>
                </a:solidFill>
                <a:latin typeface="Calibri"/>
              </a:rPr>
              <a:t>% 60 </a:t>
            </a:r>
            <a:r>
              <a:rPr lang="tr-TR" b="1" dirty="0">
                <a:solidFill>
                  <a:srgbClr val="990000"/>
                </a:solidFill>
                <a:latin typeface="Calibri"/>
              </a:rPr>
              <a:t>(Şirketler)</a:t>
            </a:r>
          </a:p>
          <a:p>
            <a:pPr lvl="0" algn="l">
              <a:buClr>
                <a:srgbClr val="990000"/>
              </a:buClr>
            </a:pPr>
            <a:r>
              <a:rPr lang="tr-TR" b="1" dirty="0">
                <a:solidFill>
                  <a:srgbClr val="990000"/>
                </a:solidFill>
                <a:latin typeface="Calibri"/>
              </a:rPr>
              <a:t>                           </a:t>
            </a:r>
            <a:r>
              <a:rPr lang="tr-TR" b="1" dirty="0" smtClean="0">
                <a:solidFill>
                  <a:srgbClr val="990000"/>
                </a:solidFill>
                <a:latin typeface="Calibri"/>
              </a:rPr>
              <a:t>% 75 </a:t>
            </a:r>
            <a:r>
              <a:rPr lang="tr-TR" b="1" dirty="0">
                <a:solidFill>
                  <a:srgbClr val="990000"/>
                </a:solidFill>
                <a:latin typeface="Calibri"/>
              </a:rPr>
              <a:t>(İşbirliği </a:t>
            </a:r>
            <a:r>
              <a:rPr lang="tr-TR" b="1" dirty="0" smtClean="0">
                <a:solidFill>
                  <a:srgbClr val="990000"/>
                </a:solidFill>
                <a:latin typeface="Calibri"/>
              </a:rPr>
              <a:t>Kuruluşları)</a:t>
            </a:r>
            <a:endParaRPr lang="tr-TR" b="1" dirty="0">
              <a:solidFill>
                <a:srgbClr val="475A8C"/>
              </a:solidFill>
            </a:endParaRPr>
          </a:p>
        </p:txBody>
      </p:sp>
      <p:sp>
        <p:nvSpPr>
          <p:cNvPr id="2" name="Unvan 1"/>
          <p:cNvSpPr>
            <a:spLocks noGrp="1"/>
          </p:cNvSpPr>
          <p:nvPr>
            <p:ph type="title"/>
          </p:nvPr>
        </p:nvSpPr>
        <p:spPr/>
        <p:txBody>
          <a:bodyPr/>
          <a:lstStyle/>
          <a:p>
            <a:r>
              <a:rPr lang="tr-TR" sz="2800" dirty="0" smtClean="0">
                <a:effectLst>
                  <a:outerShdw blurRad="38100" dist="38100" dir="2700000" algn="tl">
                    <a:srgbClr val="000000">
                      <a:alpha val="43137"/>
                    </a:srgbClr>
                  </a:outerShdw>
                </a:effectLst>
              </a:rPr>
              <a:t>PAZAR </a:t>
            </a:r>
            <a:r>
              <a:rPr lang="tr-TR" sz="2800" dirty="0">
                <a:effectLst>
                  <a:outerShdw blurRad="38100" dist="38100" dir="2700000" algn="tl">
                    <a:srgbClr val="000000">
                      <a:alpha val="43137"/>
                    </a:srgbClr>
                  </a:outerShdw>
                </a:effectLst>
              </a:rPr>
              <a:t>ARAŞTIRMASI VE PAZARA GİRİŞ </a:t>
            </a:r>
            <a:r>
              <a:rPr lang="tr-TR" sz="2800" dirty="0" smtClean="0">
                <a:effectLst>
                  <a:outerShdw blurRad="38100" dist="38100" dir="2700000" algn="tl">
                    <a:srgbClr val="000000">
                      <a:alpha val="43137"/>
                    </a:srgbClr>
                  </a:outerShdw>
                </a:effectLst>
              </a:rPr>
              <a:t>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30</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00192917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1223628" y="2648984"/>
            <a:ext cx="1566174" cy="1754326"/>
          </a:xfrm>
          <a:prstGeom prst="rect">
            <a:avLst/>
          </a:prstGeom>
          <a:noFill/>
        </p:spPr>
        <p:txBody>
          <a:bodyPr wrap="square" rtlCol="0" anchor="ctr">
            <a:spAutoFit/>
          </a:bodyPr>
          <a:lstStyle/>
          <a:p>
            <a:r>
              <a:rPr lang="tr-TR" b="1" dirty="0" smtClean="0">
                <a:solidFill>
                  <a:srgbClr val="990000"/>
                </a:solidFill>
                <a:effectLst>
                  <a:outerShdw blurRad="38100" dist="38100" dir="2700000" algn="tl">
                    <a:srgbClr val="000000">
                      <a:alpha val="43137"/>
                    </a:srgbClr>
                  </a:outerShdw>
                </a:effectLst>
                <a:latin typeface="+mj-lt"/>
              </a:rPr>
              <a:t>YURTDIŞI</a:t>
            </a:r>
          </a:p>
          <a:p>
            <a:r>
              <a:rPr lang="tr-TR" b="1" dirty="0" smtClean="0">
                <a:solidFill>
                  <a:srgbClr val="990000"/>
                </a:solidFill>
                <a:effectLst>
                  <a:outerShdw blurRad="38100" dist="38100" dir="2700000" algn="tl">
                    <a:srgbClr val="000000">
                      <a:alpha val="43137"/>
                    </a:srgbClr>
                  </a:outerShdw>
                </a:effectLst>
                <a:latin typeface="+mj-lt"/>
              </a:rPr>
              <a:t>ŞİRKET </a:t>
            </a:r>
            <a:r>
              <a:rPr lang="tr-TR" b="1" dirty="0">
                <a:solidFill>
                  <a:srgbClr val="990000"/>
                </a:solidFill>
                <a:effectLst>
                  <a:outerShdw blurRad="38100" dist="38100" dir="2700000" algn="tl">
                    <a:srgbClr val="000000">
                      <a:alpha val="43137"/>
                    </a:srgbClr>
                  </a:outerShdw>
                </a:effectLst>
                <a:latin typeface="+mj-lt"/>
              </a:rPr>
              <a:t>SATIN ALMAYA YÖNELİK DANIŞMANLIK DESTEĞİ</a:t>
            </a:r>
          </a:p>
        </p:txBody>
      </p:sp>
      <p:sp>
        <p:nvSpPr>
          <p:cNvPr id="10" name="Metin kutusu 9"/>
          <p:cNvSpPr txBox="1"/>
          <p:nvPr/>
        </p:nvSpPr>
        <p:spPr>
          <a:xfrm>
            <a:off x="2998631" y="700171"/>
            <a:ext cx="4914546" cy="5770811"/>
          </a:xfrm>
          <a:prstGeom prst="rect">
            <a:avLst/>
          </a:prstGeom>
          <a:noFill/>
        </p:spPr>
        <p:txBody>
          <a:bodyPr wrap="square" rtlCol="0" anchor="ctr">
            <a:spAutoFit/>
          </a:bodyPr>
          <a:lstStyle/>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r>
              <a:rPr lang="tr-TR"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b="1" dirty="0">
                <a:solidFill>
                  <a:srgbClr val="475A8C"/>
                </a:solidFill>
                <a:latin typeface="Calibri"/>
              </a:rPr>
              <a:t>Sınai / Ticari </a:t>
            </a:r>
            <a:r>
              <a:rPr lang="tr-TR" b="1" dirty="0" smtClean="0">
                <a:solidFill>
                  <a:srgbClr val="475A8C"/>
                </a:solidFill>
                <a:latin typeface="Calibri"/>
              </a:rPr>
              <a:t>Şirketler </a:t>
            </a:r>
            <a:r>
              <a:rPr lang="tr-TR" b="1" dirty="0">
                <a:solidFill>
                  <a:srgbClr val="475A8C"/>
                </a:solidFill>
                <a:latin typeface="Calibri"/>
              </a:rPr>
              <a:t>ve İşbirliği Kuruluşları</a:t>
            </a:r>
          </a:p>
          <a:p>
            <a:pPr lvl="0" algn="l">
              <a:lnSpc>
                <a:spcPct val="150000"/>
              </a:lnSpc>
              <a:defRPr/>
            </a:pPr>
            <a:r>
              <a:rPr lang="tr-TR" b="1" dirty="0">
                <a:solidFill>
                  <a:srgbClr val="990000"/>
                </a:solidFill>
                <a:latin typeface="Calibri"/>
              </a:rPr>
              <a:t>Destek Kapsamı</a:t>
            </a:r>
          </a:p>
          <a:p>
            <a:pPr algn="just">
              <a:buClr>
                <a:srgbClr val="990000"/>
              </a:buClr>
            </a:pPr>
            <a:r>
              <a:rPr lang="tr-TR" b="1" dirty="0">
                <a:solidFill>
                  <a:srgbClr val="475A8C"/>
                </a:solidFill>
                <a:latin typeface="Calibri"/>
              </a:rPr>
              <a:t>Sadece yabancı şirket alımlarına yönelik olarak </a:t>
            </a:r>
            <a:r>
              <a:rPr lang="tr-TR" b="1" dirty="0" smtClean="0">
                <a:solidFill>
                  <a:srgbClr val="475A8C"/>
                </a:solidFill>
                <a:latin typeface="Calibri"/>
              </a:rPr>
              <a:t>alınacak </a:t>
            </a:r>
            <a:r>
              <a:rPr lang="tr-TR" b="1" dirty="0">
                <a:solidFill>
                  <a:srgbClr val="475A8C"/>
                </a:solidFill>
                <a:latin typeface="Calibri"/>
              </a:rPr>
              <a:t>danışmanlık </a:t>
            </a:r>
            <a:r>
              <a:rPr lang="tr-TR" b="1" dirty="0" smtClean="0">
                <a:solidFill>
                  <a:srgbClr val="475A8C"/>
                </a:solidFill>
                <a:latin typeface="Calibri"/>
              </a:rPr>
              <a:t>hizmetleri</a:t>
            </a:r>
          </a:p>
          <a:p>
            <a:pPr algn="just">
              <a:buClr>
                <a:srgbClr val="990000"/>
              </a:buClr>
            </a:pPr>
            <a:endParaRPr lang="tr-TR" b="1" dirty="0">
              <a:solidFill>
                <a:srgbClr val="475A8C"/>
              </a:solidFill>
              <a:latin typeface="Calibri"/>
            </a:endParaRPr>
          </a:p>
          <a:p>
            <a:pPr marL="600075" lvl="1" indent="-257175" algn="just">
              <a:buClr>
                <a:srgbClr val="990000"/>
              </a:buClr>
              <a:buFont typeface="Wingdings" panose="05000000000000000000" pitchFamily="2" charset="2"/>
              <a:buChar char="Ø"/>
            </a:pPr>
            <a:r>
              <a:rPr lang="tr-TR" b="1" dirty="0">
                <a:solidFill>
                  <a:srgbClr val="475A8C"/>
                </a:solidFill>
                <a:latin typeface="Calibri"/>
              </a:rPr>
              <a:t>Mali Danışmanlık</a:t>
            </a:r>
          </a:p>
          <a:p>
            <a:pPr marL="600075" lvl="1" indent="-257175" algn="just">
              <a:buClr>
                <a:srgbClr val="990000"/>
              </a:buClr>
              <a:buFont typeface="Wingdings" panose="05000000000000000000" pitchFamily="2" charset="2"/>
              <a:buChar char="Ø"/>
            </a:pPr>
            <a:r>
              <a:rPr lang="tr-TR" b="1" dirty="0">
                <a:solidFill>
                  <a:srgbClr val="475A8C"/>
                </a:solidFill>
                <a:latin typeface="Calibri"/>
              </a:rPr>
              <a:t>Hukuki </a:t>
            </a:r>
            <a:r>
              <a:rPr lang="tr-TR" b="1" dirty="0" smtClean="0">
                <a:solidFill>
                  <a:srgbClr val="475A8C"/>
                </a:solidFill>
                <a:latin typeface="Calibri"/>
              </a:rPr>
              <a:t>Danışmanlık</a:t>
            </a:r>
          </a:p>
          <a:p>
            <a:pPr marL="342900" lvl="1" algn="just">
              <a:buClr>
                <a:srgbClr val="990000"/>
              </a:buClr>
            </a:pPr>
            <a:endParaRPr lang="tr-TR" b="1" dirty="0">
              <a:solidFill>
                <a:srgbClr val="475A8C"/>
              </a:solidFill>
              <a:latin typeface="Calibri"/>
            </a:endParaRPr>
          </a:p>
          <a:p>
            <a:pPr marL="257175" indent="-257175" algn="just">
              <a:buClr>
                <a:srgbClr val="990000"/>
              </a:buClr>
              <a:buFont typeface="Arial" pitchFamily="34" charset="0"/>
              <a:buChar char="•"/>
            </a:pPr>
            <a:r>
              <a:rPr lang="tr-TR" b="1" dirty="0">
                <a:solidFill>
                  <a:srgbClr val="475A8C"/>
                </a:solidFill>
                <a:latin typeface="Calibri"/>
              </a:rPr>
              <a:t>Bakanlıktan </a:t>
            </a:r>
            <a:r>
              <a:rPr lang="tr-TR" b="1" dirty="0" smtClean="0">
                <a:solidFill>
                  <a:srgbClr val="475A8C"/>
                </a:solidFill>
                <a:latin typeface="Calibri"/>
              </a:rPr>
              <a:t>ön </a:t>
            </a:r>
            <a:r>
              <a:rPr lang="tr-TR" b="1" dirty="0">
                <a:solidFill>
                  <a:srgbClr val="475A8C"/>
                </a:solidFill>
                <a:latin typeface="Calibri"/>
              </a:rPr>
              <a:t>onay</a:t>
            </a:r>
          </a:p>
          <a:p>
            <a:pPr lvl="0" algn="l">
              <a:buClr>
                <a:srgbClr val="990000"/>
              </a:buClr>
            </a:pPr>
            <a:endParaRPr lang="tr-TR" b="1" dirty="0">
              <a:solidFill>
                <a:srgbClr val="475A8C"/>
              </a:solidFill>
              <a:latin typeface="Calibri"/>
            </a:endParaRPr>
          </a:p>
          <a:p>
            <a:pPr lvl="0" algn="l">
              <a:buClr>
                <a:srgbClr val="990000"/>
              </a:buClr>
            </a:pPr>
            <a:r>
              <a:rPr lang="tr-TR" b="1" dirty="0" smtClean="0">
                <a:solidFill>
                  <a:srgbClr val="990000"/>
                </a:solidFill>
                <a:latin typeface="Calibri"/>
              </a:rPr>
              <a:t>Destek </a:t>
            </a:r>
            <a:r>
              <a:rPr lang="tr-TR" b="1" dirty="0">
                <a:solidFill>
                  <a:srgbClr val="990000"/>
                </a:solidFill>
                <a:latin typeface="Calibri"/>
              </a:rPr>
              <a:t>Miktarı : 200.000 ABD </a:t>
            </a:r>
            <a:r>
              <a:rPr lang="tr-TR" b="1" dirty="0" smtClean="0">
                <a:solidFill>
                  <a:srgbClr val="990000"/>
                </a:solidFill>
                <a:latin typeface="Calibri"/>
              </a:rPr>
              <a:t>Doları/yıl</a:t>
            </a:r>
            <a:endParaRPr lang="tr-TR" b="1" dirty="0">
              <a:solidFill>
                <a:srgbClr val="990000"/>
              </a:solidFill>
              <a:latin typeface="Calibri"/>
            </a:endParaRPr>
          </a:p>
          <a:p>
            <a:pPr lvl="0" algn="l">
              <a:buClr>
                <a:srgbClr val="990000"/>
              </a:buClr>
            </a:pPr>
            <a:r>
              <a:rPr lang="tr-TR" b="1" dirty="0">
                <a:solidFill>
                  <a:srgbClr val="990000"/>
                </a:solidFill>
                <a:latin typeface="Calibri"/>
              </a:rPr>
              <a:t>                    </a:t>
            </a:r>
            <a:endParaRPr lang="tr-TR" b="1" dirty="0" smtClean="0">
              <a:solidFill>
                <a:srgbClr val="990000"/>
              </a:solidFill>
              <a:latin typeface="Calibri"/>
            </a:endParaRPr>
          </a:p>
          <a:p>
            <a:pPr lvl="0" algn="l">
              <a:buClr>
                <a:srgbClr val="990000"/>
              </a:buClr>
            </a:pPr>
            <a:r>
              <a:rPr lang="tr-TR" b="1" dirty="0" smtClean="0">
                <a:solidFill>
                  <a:srgbClr val="990000"/>
                </a:solidFill>
                <a:latin typeface="Calibri"/>
              </a:rPr>
              <a:t>Destek </a:t>
            </a:r>
            <a:r>
              <a:rPr lang="tr-TR" b="1" dirty="0">
                <a:solidFill>
                  <a:srgbClr val="990000"/>
                </a:solidFill>
                <a:latin typeface="Calibri"/>
              </a:rPr>
              <a:t>Oranı : </a:t>
            </a:r>
            <a:r>
              <a:rPr lang="tr-TR" b="1" dirty="0" smtClean="0">
                <a:solidFill>
                  <a:srgbClr val="990000"/>
                </a:solidFill>
                <a:latin typeface="Calibri"/>
              </a:rPr>
              <a:t>% 60 </a:t>
            </a:r>
            <a:r>
              <a:rPr lang="tr-TR" b="1" dirty="0">
                <a:solidFill>
                  <a:srgbClr val="990000"/>
                </a:solidFill>
                <a:latin typeface="Calibri"/>
              </a:rPr>
              <a:t>(Şirketler)</a:t>
            </a:r>
          </a:p>
          <a:p>
            <a:pPr lvl="0" algn="l">
              <a:buClr>
                <a:srgbClr val="990000"/>
              </a:buClr>
            </a:pPr>
            <a:r>
              <a:rPr lang="tr-TR" b="1" dirty="0">
                <a:solidFill>
                  <a:srgbClr val="990000"/>
                </a:solidFill>
                <a:latin typeface="Calibri"/>
              </a:rPr>
              <a:t>                           </a:t>
            </a:r>
            <a:r>
              <a:rPr lang="tr-TR" b="1" dirty="0" smtClean="0">
                <a:solidFill>
                  <a:srgbClr val="990000"/>
                </a:solidFill>
                <a:latin typeface="Calibri"/>
              </a:rPr>
              <a:t>% 75 </a:t>
            </a:r>
            <a:r>
              <a:rPr lang="tr-TR" b="1" dirty="0">
                <a:solidFill>
                  <a:srgbClr val="990000"/>
                </a:solidFill>
                <a:latin typeface="Calibri"/>
              </a:rPr>
              <a:t>(İşbirliği </a:t>
            </a:r>
            <a:r>
              <a:rPr lang="tr-TR" b="1" dirty="0" smtClean="0">
                <a:solidFill>
                  <a:srgbClr val="990000"/>
                </a:solidFill>
                <a:latin typeface="Calibri"/>
              </a:rPr>
              <a:t>Kuruluşları)</a:t>
            </a: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31</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19097272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998631" y="2985410"/>
            <a:ext cx="4914546" cy="1200329"/>
          </a:xfrm>
          <a:prstGeom prst="rect">
            <a:avLst/>
          </a:prstGeom>
          <a:noFill/>
        </p:spPr>
        <p:txBody>
          <a:bodyPr wrap="square" rtlCol="0" anchor="ctr">
            <a:spAutoFit/>
          </a:bodyPr>
          <a:lstStyle/>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endParaRPr lang="tr-TR" b="1" dirty="0">
              <a:solidFill>
                <a:srgbClr val="990000"/>
              </a:solidFill>
              <a:latin typeface="Calibri"/>
            </a:endParaRPr>
          </a:p>
          <a:p>
            <a:pPr algn="l"/>
            <a:endParaRPr lang="en-US" b="1" dirty="0">
              <a:solidFill>
                <a:srgbClr val="475A8C"/>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7" y="1154931"/>
            <a:ext cx="8244348" cy="390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710208" y="5483453"/>
            <a:ext cx="4486853" cy="461665"/>
          </a:xfrm>
          <a:prstGeom prst="rect">
            <a:avLst/>
          </a:prstGeom>
        </p:spPr>
        <p:txBody>
          <a:bodyPr wrap="square">
            <a:spAutoFit/>
          </a:bodyPr>
          <a:lstStyle/>
          <a:p>
            <a:pPr marL="257175" indent="-257175" algn="just">
              <a:buClr>
                <a:srgbClr val="990000"/>
              </a:buClr>
              <a:buFont typeface="Arial" pitchFamily="34" charset="0"/>
              <a:buChar char="•"/>
            </a:pPr>
            <a:r>
              <a:rPr lang="tr-TR" sz="2400" b="1" dirty="0">
                <a:solidFill>
                  <a:srgbClr val="475A8C"/>
                </a:solidFill>
                <a:latin typeface="+mn-lt"/>
              </a:rPr>
              <a:t>Bakanlıktan </a:t>
            </a:r>
            <a:r>
              <a:rPr lang="tr-TR" sz="2400" b="1" dirty="0" smtClean="0">
                <a:solidFill>
                  <a:srgbClr val="475A8C"/>
                </a:solidFill>
                <a:latin typeface="+mn-lt"/>
              </a:rPr>
              <a:t>ön </a:t>
            </a:r>
            <a:r>
              <a:rPr lang="tr-TR" sz="2400" b="1" dirty="0">
                <a:solidFill>
                  <a:srgbClr val="475A8C"/>
                </a:solidFill>
                <a:latin typeface="+mn-lt"/>
              </a:rPr>
              <a:t>onay</a:t>
            </a:r>
          </a:p>
        </p:txBody>
      </p:sp>
      <p:sp>
        <p:nvSpPr>
          <p:cNvPr id="2" name="Unvan 1"/>
          <p:cNvSpPr>
            <a:spLocks noGrp="1"/>
          </p:cNvSpPr>
          <p:nvPr>
            <p:ph type="title"/>
          </p:nvPr>
        </p:nvSpPr>
        <p:spPr>
          <a:xfrm>
            <a:off x="710208" y="332712"/>
            <a:ext cx="8028383" cy="396000"/>
          </a:xfrm>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32</a:t>
            </a:fld>
            <a:endParaRPr lang="en-US" altLang="tr-TR" dirty="0"/>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43385855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ey Metin Yer Tutucusu 7"/>
          <p:cNvSpPr>
            <a:spLocks noGrp="1"/>
          </p:cNvSpPr>
          <p:nvPr>
            <p:ph type="body" orient="vert" idx="1"/>
          </p:nvPr>
        </p:nvSpPr>
        <p:spPr>
          <a:xfrm>
            <a:off x="1459832" y="908722"/>
            <a:ext cx="7226968" cy="3246184"/>
          </a:xfrm>
        </p:spPr>
        <p:txBody>
          <a:bodyPr vert="horz"/>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endParaRPr lang="tr-TR" dirty="0" smtClean="0"/>
          </a:p>
          <a:p>
            <a:endParaRPr lang="tr-TR" dirty="0"/>
          </a:p>
          <a:p>
            <a:endParaRPr lang="tr-TR" dirty="0" smtClean="0"/>
          </a:p>
          <a:p>
            <a:endParaRPr lang="tr-TR" dirty="0"/>
          </a:p>
          <a:p>
            <a:endParaRPr lang="en-US" dirty="0"/>
          </a:p>
        </p:txBody>
      </p:sp>
      <p:sp>
        <p:nvSpPr>
          <p:cNvPr id="7" name="Unvan 6"/>
          <p:cNvSpPr>
            <a:spLocks noGrp="1"/>
          </p:cNvSpPr>
          <p:nvPr>
            <p:ph type="title"/>
          </p:nvPr>
        </p:nvSpPr>
        <p:spPr>
          <a:xfrm>
            <a:off x="1307690" y="417774"/>
            <a:ext cx="7836310" cy="297000"/>
          </a:xfrm>
          <a:solidFill>
            <a:schemeClr val="tx2"/>
          </a:solidFill>
        </p:spPr>
        <p:txBody>
          <a:bodyPr>
            <a:noAutofit/>
          </a:bodyPr>
          <a:lstStyle/>
          <a:p>
            <a:pPr algn="ctr"/>
            <a:r>
              <a:rPr lang="tr-TR" sz="2800" dirty="0">
                <a:effectLst>
                  <a:outerShdw blurRad="38100" dist="38100" dir="2700000" algn="tl">
                    <a:srgbClr val="000000">
                      <a:alpha val="43137"/>
                    </a:srgbClr>
                  </a:outerShdw>
                </a:effectLst>
              </a:rPr>
              <a:t>PAZAR</a:t>
            </a:r>
            <a:r>
              <a:rPr lang="tr-TR" sz="2000" dirty="0">
                <a:effectLst>
                  <a:outerShdw blurRad="38100" dist="38100" dir="2700000" algn="tl">
                    <a:srgbClr val="000000">
                      <a:alpha val="43137"/>
                    </a:srgbClr>
                  </a:outerShdw>
                </a:effectLst>
              </a:rPr>
              <a:t> </a:t>
            </a:r>
            <a:r>
              <a:rPr lang="tr-TR" sz="2800" dirty="0">
                <a:effectLst>
                  <a:outerShdw blurRad="38100" dist="38100" dir="2700000" algn="tl">
                    <a:srgbClr val="000000">
                      <a:alpha val="43137"/>
                    </a:srgbClr>
                  </a:outerShdw>
                </a:effectLst>
              </a:rPr>
              <a:t>ARAŞTIRMASI VE PAZARA GİRİŞ DESTEĞİ</a:t>
            </a:r>
            <a:endParaRPr lang="en-US" sz="2800" dirty="0">
              <a:effectLst>
                <a:outerShdw blurRad="38100" dist="38100" dir="2700000" algn="tl">
                  <a:srgbClr val="000000">
                    <a:alpha val="43137"/>
                  </a:srgbClr>
                </a:outerShdw>
              </a:effectLst>
            </a:endParaRPr>
          </a:p>
        </p:txBody>
      </p:sp>
      <p:graphicFrame>
        <p:nvGraphicFramePr>
          <p:cNvPr id="12" name="Tablo 11"/>
          <p:cNvGraphicFramePr>
            <a:graphicFrameLocks noGrp="1"/>
          </p:cNvGraphicFramePr>
          <p:nvPr>
            <p:extLst>
              <p:ext uri="{D42A27DB-BD31-4B8C-83A1-F6EECF244321}">
                <p14:modId xmlns:p14="http://schemas.microsoft.com/office/powerpoint/2010/main" val="1206978854"/>
              </p:ext>
            </p:extLst>
          </p:nvPr>
        </p:nvGraphicFramePr>
        <p:xfrm>
          <a:off x="1002890" y="1456739"/>
          <a:ext cx="7447935" cy="3852610"/>
        </p:xfrm>
        <a:graphic>
          <a:graphicData uri="http://schemas.openxmlformats.org/drawingml/2006/table">
            <a:tbl>
              <a:tblPr firstRow="1" bandRow="1">
                <a:tableStyleId>{5C22544A-7EE6-4342-B048-85BDC9FD1C3A}</a:tableStyleId>
              </a:tblPr>
              <a:tblGrid>
                <a:gridCol w="3357340">
                  <a:extLst>
                    <a:ext uri="{9D8B030D-6E8A-4147-A177-3AD203B41FA5}">
                      <a16:colId xmlns:a16="http://schemas.microsoft.com/office/drawing/2014/main" val="20000"/>
                    </a:ext>
                  </a:extLst>
                </a:gridCol>
                <a:gridCol w="4090595">
                  <a:extLst>
                    <a:ext uri="{9D8B030D-6E8A-4147-A177-3AD203B41FA5}">
                      <a16:colId xmlns:a16="http://schemas.microsoft.com/office/drawing/2014/main" val="20001"/>
                    </a:ext>
                  </a:extLst>
                </a:gridCol>
              </a:tblGrid>
              <a:tr h="875302">
                <a:tc>
                  <a:txBody>
                    <a:bodyPr/>
                    <a:lstStyle/>
                    <a:p>
                      <a:endParaRPr lang="tr-TR" sz="2000" dirty="0" smtClean="0">
                        <a:solidFill>
                          <a:schemeClr val="bg1"/>
                        </a:solidFill>
                      </a:endParaRPr>
                    </a:p>
                    <a:p>
                      <a:r>
                        <a:rPr lang="tr-TR" sz="2000" dirty="0" smtClean="0">
                          <a:solidFill>
                            <a:schemeClr val="bg1"/>
                          </a:solidFill>
                        </a:rPr>
                        <a:t>MARKA SATIN</a:t>
                      </a:r>
                      <a:r>
                        <a:rPr lang="tr-TR" sz="2000" baseline="0" dirty="0" smtClean="0">
                          <a:solidFill>
                            <a:schemeClr val="bg1"/>
                          </a:solidFill>
                        </a:rPr>
                        <a:t> ALMA DESTEĞİ</a:t>
                      </a:r>
                      <a:endParaRPr lang="en-US" sz="2000" dirty="0">
                        <a:solidFill>
                          <a:schemeClr val="bg1"/>
                        </a:solidFill>
                      </a:endParaRPr>
                    </a:p>
                  </a:txBody>
                  <a:tcPr marL="68580" marR="68580" marT="34290" marB="34290">
                    <a:solidFill>
                      <a:srgbClr val="009999"/>
                    </a:solidFill>
                  </a:tcPr>
                </a:tc>
                <a:tc>
                  <a:txBody>
                    <a:bodyPr/>
                    <a:lstStyle/>
                    <a:p>
                      <a:pPr algn="ctr"/>
                      <a:endParaRPr lang="tr-TR" sz="2000" dirty="0" smtClean="0">
                        <a:solidFill>
                          <a:schemeClr val="bg1"/>
                        </a:solidFill>
                      </a:endParaRPr>
                    </a:p>
                    <a:p>
                      <a:pPr algn="ctr"/>
                      <a:r>
                        <a:rPr lang="tr-TR" sz="2000" dirty="0" smtClean="0">
                          <a:solidFill>
                            <a:schemeClr val="bg1"/>
                          </a:solidFill>
                        </a:rPr>
                        <a:t>Faiz</a:t>
                      </a:r>
                      <a:r>
                        <a:rPr lang="tr-TR" sz="2000" baseline="0" dirty="0" smtClean="0">
                          <a:solidFill>
                            <a:schemeClr val="bg1"/>
                          </a:solidFill>
                        </a:rPr>
                        <a:t> Desteği</a:t>
                      </a:r>
                      <a:endParaRPr lang="en-US" sz="2000" dirty="0">
                        <a:solidFill>
                          <a:schemeClr val="bg1"/>
                        </a:solidFill>
                      </a:endParaRPr>
                    </a:p>
                  </a:txBody>
                  <a:tcPr marL="68580" marR="68580" marT="34290" marB="34290">
                    <a:solidFill>
                      <a:srgbClr val="009999"/>
                    </a:solidFill>
                  </a:tcPr>
                </a:tc>
                <a:extLst>
                  <a:ext uri="{0D108BD9-81ED-4DB2-BD59-A6C34878D82A}">
                    <a16:rowId xmlns:a16="http://schemas.microsoft.com/office/drawing/2014/main" val="10000"/>
                  </a:ext>
                </a:extLst>
              </a:tr>
              <a:tr h="875302">
                <a:tc>
                  <a:txBody>
                    <a:bodyPr/>
                    <a:lstStyle/>
                    <a:p>
                      <a:endParaRPr lang="tr-TR" sz="2000" b="1" dirty="0" smtClean="0">
                        <a:solidFill>
                          <a:schemeClr val="bg1"/>
                        </a:solidFill>
                      </a:endParaRPr>
                    </a:p>
                    <a:p>
                      <a:r>
                        <a:rPr lang="tr-TR" sz="2000" b="1" dirty="0" smtClean="0">
                          <a:solidFill>
                            <a:schemeClr val="bg1"/>
                          </a:solidFill>
                        </a:rPr>
                        <a:t>Destek</a:t>
                      </a:r>
                      <a:r>
                        <a:rPr lang="tr-TR" sz="2000" b="1" baseline="0" dirty="0" smtClean="0">
                          <a:solidFill>
                            <a:schemeClr val="bg1"/>
                          </a:solidFill>
                        </a:rPr>
                        <a:t> Oranı</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smtClean="0">
                        <a:solidFill>
                          <a:schemeClr val="tx1"/>
                        </a:solidFill>
                      </a:endParaRPr>
                    </a:p>
                    <a:p>
                      <a:pPr algn="ctr"/>
                      <a:r>
                        <a:rPr lang="tr-TR" sz="2000" b="1" dirty="0" smtClean="0">
                          <a:solidFill>
                            <a:schemeClr val="tx1"/>
                          </a:solidFill>
                        </a:rPr>
                        <a:t>5 puan</a:t>
                      </a:r>
                      <a:r>
                        <a:rPr lang="tr-TR" sz="2000" b="1" baseline="0" dirty="0" smtClean="0">
                          <a:solidFill>
                            <a:schemeClr val="tx1"/>
                          </a:solidFill>
                        </a:rPr>
                        <a:t> (TL cinsi kredilerde) </a:t>
                      </a:r>
                    </a:p>
                    <a:p>
                      <a:pPr algn="ctr"/>
                      <a:r>
                        <a:rPr lang="tr-TR" sz="2000" b="1" baseline="0" dirty="0" smtClean="0">
                          <a:solidFill>
                            <a:schemeClr val="tx1"/>
                          </a:solidFill>
                        </a:rPr>
                        <a:t>2 puan (Döviz cinsi kredilerde)</a:t>
                      </a:r>
                    </a:p>
                    <a:p>
                      <a:pPr algn="ctr"/>
                      <a:endParaRPr lang="en-US" sz="2000" b="1" dirty="0">
                        <a:solidFill>
                          <a:schemeClr val="tx1"/>
                        </a:solidFill>
                      </a:endParaRPr>
                    </a:p>
                  </a:txBody>
                  <a:tcPr marL="68580" marR="68580" marT="34290" marB="34290"/>
                </a:tc>
                <a:extLst>
                  <a:ext uri="{0D108BD9-81ED-4DB2-BD59-A6C34878D82A}">
                    <a16:rowId xmlns:a16="http://schemas.microsoft.com/office/drawing/2014/main" val="10001"/>
                  </a:ext>
                </a:extLst>
              </a:tr>
              <a:tr h="844764">
                <a:tc>
                  <a:txBody>
                    <a:bodyPr/>
                    <a:lstStyle/>
                    <a:p>
                      <a:endParaRPr lang="tr-TR" sz="2000" b="1" dirty="0" smtClean="0">
                        <a:solidFill>
                          <a:schemeClr val="bg1"/>
                        </a:solidFill>
                      </a:endParaRPr>
                    </a:p>
                    <a:p>
                      <a:r>
                        <a:rPr lang="tr-TR" sz="2000" b="1" dirty="0" smtClean="0">
                          <a:solidFill>
                            <a:schemeClr val="bg1"/>
                          </a:solidFill>
                        </a:rPr>
                        <a:t>Destek Tutarı (USD)</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smtClean="0">
                        <a:solidFill>
                          <a:schemeClr val="tx1"/>
                        </a:solidFill>
                      </a:endParaRPr>
                    </a:p>
                    <a:p>
                      <a:pPr algn="ctr"/>
                      <a:r>
                        <a:rPr lang="tr-TR" sz="2000" b="1" dirty="0" smtClean="0">
                          <a:solidFill>
                            <a:schemeClr val="tx1"/>
                          </a:solidFill>
                        </a:rPr>
                        <a:t>2.000.000</a:t>
                      </a:r>
                      <a:endParaRPr lang="en-US" sz="2000" b="1" dirty="0">
                        <a:solidFill>
                          <a:schemeClr val="tx1"/>
                        </a:solidFill>
                      </a:endParaRPr>
                    </a:p>
                  </a:txBody>
                  <a:tcPr marL="68580" marR="68580" marT="34290" marB="34290"/>
                </a:tc>
                <a:extLst>
                  <a:ext uri="{0D108BD9-81ED-4DB2-BD59-A6C34878D82A}">
                    <a16:rowId xmlns:a16="http://schemas.microsoft.com/office/drawing/2014/main" val="10002"/>
                  </a:ext>
                </a:extLst>
              </a:tr>
              <a:tr h="844764">
                <a:tc>
                  <a:txBody>
                    <a:bodyPr/>
                    <a:lstStyle/>
                    <a:p>
                      <a:endParaRPr lang="tr-TR" sz="2000" b="1" dirty="0" smtClean="0">
                        <a:solidFill>
                          <a:schemeClr val="bg1"/>
                        </a:solidFill>
                      </a:endParaRPr>
                    </a:p>
                    <a:p>
                      <a:r>
                        <a:rPr lang="tr-TR" sz="2000" b="1" dirty="0" smtClean="0">
                          <a:solidFill>
                            <a:schemeClr val="bg1"/>
                          </a:solidFill>
                        </a:rPr>
                        <a:t>Destek Süresi</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smtClean="0">
                        <a:solidFill>
                          <a:schemeClr val="tx1"/>
                        </a:solidFill>
                      </a:endParaRPr>
                    </a:p>
                    <a:p>
                      <a:pPr algn="ctr"/>
                      <a:r>
                        <a:rPr lang="tr-TR" sz="2000" b="1" dirty="0" smtClean="0">
                          <a:solidFill>
                            <a:schemeClr val="tx1"/>
                          </a:solidFill>
                        </a:rPr>
                        <a:t>5 yıl</a:t>
                      </a:r>
                      <a:endParaRPr lang="en-US" sz="2000" b="1" dirty="0">
                        <a:solidFill>
                          <a:schemeClr val="tx1"/>
                        </a:solidFill>
                      </a:endParaRPr>
                    </a:p>
                  </a:txBody>
                  <a:tcPr marL="68580" marR="68580" marT="34290" marB="34290"/>
                </a:tc>
                <a:extLst>
                  <a:ext uri="{0D108BD9-81ED-4DB2-BD59-A6C34878D82A}">
                    <a16:rowId xmlns:a16="http://schemas.microsoft.com/office/drawing/2014/main" val="10003"/>
                  </a:ext>
                </a:extLst>
              </a:tr>
            </a:tbl>
          </a:graphicData>
        </a:graphic>
      </p:graphicFrame>
      <p:sp>
        <p:nvSpPr>
          <p:cNvPr id="5"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sp>
        <p:nvSpPr>
          <p:cNvPr id="2" name="Metin kutusu 1"/>
          <p:cNvSpPr txBox="1"/>
          <p:nvPr/>
        </p:nvSpPr>
        <p:spPr>
          <a:xfrm>
            <a:off x="1002890" y="5545472"/>
            <a:ext cx="4876800" cy="677108"/>
          </a:xfrm>
          <a:prstGeom prst="rect">
            <a:avLst/>
          </a:prstGeom>
          <a:noFill/>
        </p:spPr>
        <p:txBody>
          <a:bodyPr wrap="square" rtlCol="0">
            <a:spAutoFit/>
          </a:bodyPr>
          <a:lstStyle/>
          <a:p>
            <a:r>
              <a:rPr lang="tr-TR" sz="2000" dirty="0">
                <a:solidFill>
                  <a:srgbClr val="336699"/>
                </a:solidFill>
                <a:latin typeface="+mn-lt"/>
              </a:rPr>
              <a:t>Bakanlıktan Ön Onay</a:t>
            </a:r>
          </a:p>
          <a:p>
            <a:endParaRPr lang="tr-TR" dirty="0">
              <a:latin typeface="+mn-lt"/>
            </a:endParaRP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0177739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548840"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688141" y="2864429"/>
            <a:ext cx="1700808"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SEKTÖREL TİCARET HEYETİ DESTEĞİ</a:t>
            </a:r>
          </a:p>
        </p:txBody>
      </p:sp>
      <p:sp>
        <p:nvSpPr>
          <p:cNvPr id="10" name="Metin kutusu 9"/>
          <p:cNvSpPr txBox="1"/>
          <p:nvPr/>
        </p:nvSpPr>
        <p:spPr>
          <a:xfrm>
            <a:off x="3168852" y="688202"/>
            <a:ext cx="5799684" cy="6494085"/>
          </a:xfrm>
          <a:prstGeom prst="rect">
            <a:avLst/>
          </a:prstGeom>
          <a:noFill/>
        </p:spPr>
        <p:txBody>
          <a:bodyPr wrap="square" rtlCol="0" anchor="ctr">
            <a:spAutoFit/>
          </a:bodyPr>
          <a:lstStyle/>
          <a:p>
            <a:pPr algn="l">
              <a:lnSpc>
                <a:spcPct val="150000"/>
              </a:lnSpc>
              <a:buClr>
                <a:srgbClr val="990000"/>
              </a:buClr>
            </a:pPr>
            <a:endParaRPr lang="tr-TR" sz="2000" b="1" dirty="0">
              <a:solidFill>
                <a:srgbClr val="990000"/>
              </a:solidFill>
            </a:endParaRPr>
          </a:p>
          <a:p>
            <a:pPr lvl="0" algn="l">
              <a:lnSpc>
                <a:spcPct val="150000"/>
              </a:lnSpc>
              <a:buClr>
                <a:srgbClr val="990000"/>
              </a:buClr>
            </a:pPr>
            <a:r>
              <a:rPr lang="tr-TR" sz="20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İşbirliği Kuruluşları</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3 ay öncesinden ön onay</a:t>
            </a:r>
          </a:p>
          <a:p>
            <a:pPr lvl="0" algn="l">
              <a:lnSpc>
                <a:spcPct val="150000"/>
              </a:lnSpc>
              <a:defRPr/>
            </a:pPr>
            <a:r>
              <a:rPr lang="tr-TR" sz="2000" b="1" dirty="0">
                <a:solidFill>
                  <a:srgbClr val="990000"/>
                </a:solidFill>
                <a:latin typeface="Calibri"/>
              </a:rPr>
              <a:t>Desteklenen Faaliyetler </a:t>
            </a:r>
          </a:p>
          <a:p>
            <a:pPr marL="557213" lvl="3" indent="-214313">
              <a:buClr>
                <a:srgbClr val="990000"/>
              </a:buClr>
              <a:buFont typeface="Arial" pitchFamily="34" charset="0"/>
              <a:buChar char="•"/>
              <a:defRPr/>
            </a:pPr>
            <a:r>
              <a:rPr lang="tr-TR" sz="2000" b="1" dirty="0">
                <a:solidFill>
                  <a:srgbClr val="475A8C"/>
                </a:solidFill>
                <a:latin typeface="Calibri"/>
              </a:rPr>
              <a:t>Ortak </a:t>
            </a:r>
            <a:r>
              <a:rPr lang="tr-TR" sz="2000" b="1" dirty="0" smtClean="0">
                <a:solidFill>
                  <a:srgbClr val="475A8C"/>
                </a:solidFill>
                <a:latin typeface="Calibri"/>
              </a:rPr>
              <a:t>Pazar Araştırmaları,</a:t>
            </a:r>
            <a:endParaRPr lang="tr-TR" sz="2000" b="1" dirty="0">
              <a:solidFill>
                <a:srgbClr val="475A8C"/>
              </a:solidFill>
              <a:latin typeface="Calibri"/>
            </a:endParaRPr>
          </a:p>
          <a:p>
            <a:pPr marL="557213" lvl="3" indent="-214313">
              <a:buClr>
                <a:srgbClr val="990000"/>
              </a:buClr>
              <a:buFont typeface="Arial" pitchFamily="34" charset="0"/>
              <a:buChar char="•"/>
              <a:defRPr/>
            </a:pPr>
            <a:r>
              <a:rPr lang="tr-TR" sz="2000" b="1" dirty="0">
                <a:solidFill>
                  <a:srgbClr val="475A8C"/>
                </a:solidFill>
                <a:latin typeface="Calibri"/>
              </a:rPr>
              <a:t>Pazar </a:t>
            </a:r>
            <a:r>
              <a:rPr lang="tr-TR" sz="2000" b="1" dirty="0" smtClean="0">
                <a:solidFill>
                  <a:srgbClr val="475A8C"/>
                </a:solidFill>
                <a:latin typeface="Calibri"/>
              </a:rPr>
              <a:t>Ziyaretleri,</a:t>
            </a:r>
            <a:endParaRPr lang="tr-TR" sz="2000" b="1" dirty="0">
              <a:solidFill>
                <a:srgbClr val="475A8C"/>
              </a:solidFill>
              <a:latin typeface="Calibri"/>
            </a:endParaRPr>
          </a:p>
          <a:p>
            <a:pPr marL="557213" lvl="3" indent="-214313">
              <a:buClr>
                <a:srgbClr val="990000"/>
              </a:buClr>
              <a:buFont typeface="Arial" pitchFamily="34" charset="0"/>
              <a:buChar char="•"/>
              <a:defRPr/>
            </a:pPr>
            <a:r>
              <a:rPr lang="tr-TR" sz="2000" b="1" dirty="0">
                <a:solidFill>
                  <a:srgbClr val="475A8C"/>
                </a:solidFill>
                <a:latin typeface="Calibri"/>
              </a:rPr>
              <a:t>Ticaret </a:t>
            </a:r>
            <a:r>
              <a:rPr lang="tr-TR" sz="2000" b="1" dirty="0" smtClean="0">
                <a:solidFill>
                  <a:srgbClr val="475A8C"/>
                </a:solidFill>
                <a:latin typeface="Calibri"/>
              </a:rPr>
              <a:t>Heyetleri,</a:t>
            </a:r>
            <a:endParaRPr lang="tr-TR" sz="2000" b="1" dirty="0">
              <a:solidFill>
                <a:srgbClr val="475A8C"/>
              </a:solidFill>
              <a:latin typeface="Calibri"/>
            </a:endParaRPr>
          </a:p>
          <a:p>
            <a:pPr marL="557213" lvl="3" indent="-214313">
              <a:buClr>
                <a:srgbClr val="990000"/>
              </a:buClr>
              <a:buFont typeface="Arial" pitchFamily="34" charset="0"/>
              <a:buChar char="•"/>
              <a:defRPr/>
            </a:pPr>
            <a:r>
              <a:rPr lang="tr-TR" sz="2000" b="1" dirty="0">
                <a:solidFill>
                  <a:srgbClr val="475A8C"/>
                </a:solidFill>
                <a:latin typeface="Calibri"/>
              </a:rPr>
              <a:t>Yurt dışı </a:t>
            </a:r>
            <a:r>
              <a:rPr lang="tr-TR" sz="2000" b="1" dirty="0" smtClean="0">
                <a:solidFill>
                  <a:srgbClr val="475A8C"/>
                </a:solidFill>
                <a:latin typeface="Calibri"/>
              </a:rPr>
              <a:t>Fuar Ziyaretleri,</a:t>
            </a:r>
            <a:endParaRPr lang="tr-TR" sz="2000" b="1" dirty="0">
              <a:solidFill>
                <a:srgbClr val="475A8C"/>
              </a:solidFill>
              <a:latin typeface="Calibri"/>
            </a:endParaRPr>
          </a:p>
          <a:p>
            <a:pPr marL="557213" lvl="3" indent="-214313">
              <a:buClr>
                <a:srgbClr val="990000"/>
              </a:buClr>
              <a:buFont typeface="Arial" pitchFamily="34" charset="0"/>
              <a:buChar char="•"/>
              <a:defRPr/>
            </a:pPr>
            <a:r>
              <a:rPr lang="tr-TR" sz="2000" b="1" dirty="0">
                <a:solidFill>
                  <a:srgbClr val="475A8C"/>
                </a:solidFill>
                <a:latin typeface="Calibri"/>
              </a:rPr>
              <a:t>Eşleştirme </a:t>
            </a:r>
            <a:r>
              <a:rPr lang="tr-TR" sz="2000" b="1" dirty="0" smtClean="0">
                <a:solidFill>
                  <a:srgbClr val="475A8C"/>
                </a:solidFill>
                <a:latin typeface="Calibri"/>
              </a:rPr>
              <a:t>(B2B) Faaliyeti.</a:t>
            </a:r>
            <a:endParaRPr lang="tr-TR" sz="2000" b="1" dirty="0">
              <a:solidFill>
                <a:srgbClr val="475A8C"/>
              </a:solidFill>
              <a:latin typeface="Calibri"/>
            </a:endParaRPr>
          </a:p>
          <a:p>
            <a:pPr lvl="0" algn="l">
              <a:buClr>
                <a:srgbClr val="990000"/>
              </a:buClr>
            </a:pPr>
            <a:r>
              <a:rPr lang="tr-TR" sz="2000" b="1" dirty="0">
                <a:solidFill>
                  <a:srgbClr val="990000"/>
                </a:solidFill>
                <a:latin typeface="Calibri"/>
              </a:rPr>
              <a:t>                    </a:t>
            </a:r>
            <a:endParaRPr lang="tr-TR" sz="2000" b="1" dirty="0" smtClean="0">
              <a:solidFill>
                <a:srgbClr val="990000"/>
              </a:solidFill>
              <a:latin typeface="Calibri"/>
            </a:endParaRP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Miktarı : 100.000 ABD </a:t>
            </a:r>
            <a:r>
              <a:rPr lang="tr-TR" sz="2000" b="1" dirty="0" smtClean="0">
                <a:solidFill>
                  <a:srgbClr val="990000"/>
                </a:solidFill>
                <a:latin typeface="Calibri"/>
              </a:rPr>
              <a:t>Doları                </a:t>
            </a:r>
            <a:endParaRPr lang="tr-TR" sz="2000" b="1" dirty="0">
              <a:solidFill>
                <a:srgbClr val="990000"/>
              </a:solidFill>
              <a:latin typeface="Calibri"/>
            </a:endParaRP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Oranı : </a:t>
            </a:r>
            <a:r>
              <a:rPr lang="tr-TR" sz="2000" b="1" dirty="0" smtClean="0">
                <a:solidFill>
                  <a:srgbClr val="990000"/>
                </a:solidFill>
                <a:latin typeface="Calibri"/>
              </a:rPr>
              <a:t>% 50 </a:t>
            </a:r>
            <a:r>
              <a:rPr lang="tr-TR" sz="2000" b="1" dirty="0">
                <a:solidFill>
                  <a:srgbClr val="990000"/>
                </a:solidFill>
                <a:latin typeface="Calibri"/>
              </a:rPr>
              <a:t>(İşbirliği </a:t>
            </a:r>
            <a:r>
              <a:rPr lang="tr-TR" sz="2000" b="1" dirty="0" smtClean="0">
                <a:solidFill>
                  <a:srgbClr val="990000"/>
                </a:solidFill>
                <a:latin typeface="Calibri"/>
              </a:rPr>
              <a:t>Kuruluşları</a:t>
            </a:r>
            <a:r>
              <a:rPr lang="tr-TR" sz="2000" b="1" dirty="0">
                <a:solidFill>
                  <a:srgbClr val="990000"/>
                </a:solidFill>
                <a:latin typeface="Calibri"/>
              </a:rPr>
              <a:t>)</a:t>
            </a:r>
          </a:p>
          <a:p>
            <a:pPr algn="l">
              <a:buClr>
                <a:srgbClr val="990000"/>
              </a:buClr>
            </a:pPr>
            <a:endParaRPr lang="tr-TR" sz="2000" b="1" dirty="0">
              <a:solidFill>
                <a:srgbClr val="990000"/>
              </a:solidFill>
              <a:latin typeface="Calibri"/>
            </a:endParaRPr>
          </a:p>
          <a:p>
            <a:pPr algn="l">
              <a:buClr>
                <a:srgbClr val="990000"/>
              </a:buClr>
            </a:pPr>
            <a:r>
              <a:rPr lang="tr-TR" sz="2000" b="1" dirty="0" smtClean="0">
                <a:solidFill>
                  <a:srgbClr val="990000"/>
                </a:solidFill>
                <a:latin typeface="Calibri"/>
              </a:rPr>
              <a:t>Hedef </a:t>
            </a:r>
            <a:r>
              <a:rPr lang="tr-TR" sz="2000" b="1" dirty="0">
                <a:solidFill>
                  <a:srgbClr val="990000"/>
                </a:solidFill>
                <a:latin typeface="Calibri"/>
              </a:rPr>
              <a:t>ve Öncelikli Ülkeler </a:t>
            </a:r>
            <a:r>
              <a:rPr lang="tr-TR" sz="2000" b="1" dirty="0" smtClean="0">
                <a:solidFill>
                  <a:srgbClr val="990000"/>
                </a:solidFill>
                <a:latin typeface="Calibri"/>
              </a:rPr>
              <a:t>% 60</a:t>
            </a:r>
            <a:endParaRPr lang="tr-TR" sz="2000" b="1" dirty="0">
              <a:solidFill>
                <a:srgbClr val="990000"/>
              </a:solidFill>
              <a:latin typeface="Calibri"/>
            </a:endParaRPr>
          </a:p>
          <a:p>
            <a:pPr indent="-257175">
              <a:lnSpc>
                <a:spcPct val="150000"/>
              </a:lnSpc>
              <a:buClr>
                <a:srgbClr val="990000"/>
              </a:buClr>
              <a:buFont typeface="Arial" pitchFamily="34" charset="0"/>
              <a:buChar char="•"/>
            </a:pPr>
            <a:endParaRPr lang="tr-TR" sz="2000"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a:xfrm>
            <a:off x="487102" y="332712"/>
            <a:ext cx="8028383" cy="396000"/>
          </a:xfrm>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34</a:t>
            </a:fld>
            <a:endParaRPr lang="en-US" altLang="tr-TR" dirty="0"/>
          </a:p>
        </p:txBody>
      </p:sp>
      <p:sp>
        <p:nvSpPr>
          <p:cNvPr id="8" name="Altbilgi Yer Tutucusu 2"/>
          <p:cNvSpPr txBox="1">
            <a:spLocks/>
          </p:cNvSpPr>
          <p:nvPr/>
        </p:nvSpPr>
        <p:spPr>
          <a:xfrm>
            <a:off x="152400" y="6527006"/>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59299608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49942" y="2360463"/>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802896" y="2864428"/>
            <a:ext cx="1620180"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SEKTÖREL TİCARET HEYETİ DESTEĞİ</a:t>
            </a:r>
          </a:p>
        </p:txBody>
      </p:sp>
      <p:sp>
        <p:nvSpPr>
          <p:cNvPr id="10" name="Metin kutusu 9"/>
          <p:cNvSpPr txBox="1"/>
          <p:nvPr/>
        </p:nvSpPr>
        <p:spPr>
          <a:xfrm>
            <a:off x="2698955" y="-423212"/>
            <a:ext cx="6471910" cy="8017579"/>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r>
              <a:rPr lang="tr-TR" sz="2000" b="1" dirty="0">
                <a:solidFill>
                  <a:srgbClr val="990000"/>
                </a:solidFill>
                <a:latin typeface="+mn-lt"/>
              </a:rPr>
              <a:t>Destek Kapsamındaki Giderler</a:t>
            </a:r>
          </a:p>
          <a:p>
            <a:pPr marL="900113" lvl="2" indent="-214313">
              <a:buFont typeface="Arial" pitchFamily="34" charset="0"/>
              <a:buChar char="•"/>
              <a:defRPr/>
            </a:pPr>
            <a:r>
              <a:rPr lang="tr-TR" sz="2000" b="1" dirty="0">
                <a:solidFill>
                  <a:srgbClr val="475A8C"/>
                </a:solidFill>
                <a:latin typeface="+mn-lt"/>
              </a:rPr>
              <a:t>Ulaşım </a:t>
            </a:r>
            <a:r>
              <a:rPr lang="tr-TR" sz="2000" b="1" dirty="0" smtClean="0">
                <a:solidFill>
                  <a:srgbClr val="475A8C"/>
                </a:solidFill>
                <a:latin typeface="+mn-lt"/>
              </a:rPr>
              <a:t>Giderleri,</a:t>
            </a:r>
            <a:endParaRPr lang="tr-TR" sz="2000" b="1" dirty="0">
              <a:solidFill>
                <a:srgbClr val="475A8C"/>
              </a:solidFill>
              <a:latin typeface="+mn-lt"/>
            </a:endParaRPr>
          </a:p>
          <a:p>
            <a:pPr marL="900113" lvl="2" indent="-214313">
              <a:buFont typeface="Arial" pitchFamily="34" charset="0"/>
              <a:buChar char="•"/>
              <a:defRPr/>
            </a:pPr>
            <a:r>
              <a:rPr lang="tr-TR" sz="2000" b="1" dirty="0">
                <a:solidFill>
                  <a:srgbClr val="475A8C"/>
                </a:solidFill>
                <a:latin typeface="+mn-lt"/>
              </a:rPr>
              <a:t>Konaklama </a:t>
            </a:r>
            <a:r>
              <a:rPr lang="tr-TR" sz="2000" b="1" dirty="0" smtClean="0">
                <a:solidFill>
                  <a:srgbClr val="475A8C"/>
                </a:solidFill>
                <a:latin typeface="+mn-lt"/>
              </a:rPr>
              <a:t>Giderleri,</a:t>
            </a:r>
            <a:endParaRPr lang="tr-TR" sz="2000" b="1" dirty="0">
              <a:solidFill>
                <a:srgbClr val="475A8C"/>
              </a:solidFill>
              <a:latin typeface="+mn-lt"/>
            </a:endParaRPr>
          </a:p>
          <a:p>
            <a:pPr marL="900113" lvl="2" indent="-214313">
              <a:buFont typeface="Arial" pitchFamily="34" charset="0"/>
              <a:buChar char="•"/>
              <a:defRPr/>
            </a:pPr>
            <a:r>
              <a:rPr lang="tr-TR" sz="2000" b="1" dirty="0">
                <a:solidFill>
                  <a:srgbClr val="475A8C"/>
                </a:solidFill>
                <a:latin typeface="+mn-lt"/>
              </a:rPr>
              <a:t>Tanıtım ve </a:t>
            </a:r>
            <a:r>
              <a:rPr lang="tr-TR" sz="2000" b="1" dirty="0" smtClean="0">
                <a:solidFill>
                  <a:srgbClr val="475A8C"/>
                </a:solidFill>
                <a:latin typeface="+mn-lt"/>
              </a:rPr>
              <a:t>Organizasyon Giderleri:</a:t>
            </a:r>
            <a:endParaRPr lang="tr-TR" sz="2000" b="1" dirty="0">
              <a:solidFill>
                <a:srgbClr val="475A8C"/>
              </a:solidFill>
              <a:latin typeface="+mn-lt"/>
            </a:endParaRPr>
          </a:p>
          <a:p>
            <a:pPr marL="1285875" lvl="3" indent="-257175">
              <a:buFont typeface="Wingdings" pitchFamily="2" charset="2"/>
              <a:buChar char="ü"/>
            </a:pPr>
            <a:r>
              <a:rPr lang="tr-TR" sz="2000" b="1" dirty="0">
                <a:solidFill>
                  <a:srgbClr val="475A8C"/>
                </a:solidFill>
                <a:latin typeface="+mn-lt"/>
              </a:rPr>
              <a:t>Tercümanlık gideri,</a:t>
            </a:r>
          </a:p>
          <a:p>
            <a:pPr marL="1285875" lvl="3" indent="-257175">
              <a:buFont typeface="Wingdings" pitchFamily="2" charset="2"/>
              <a:buChar char="ü"/>
            </a:pPr>
            <a:r>
              <a:rPr lang="tr-TR" sz="2000" b="1" dirty="0">
                <a:solidFill>
                  <a:srgbClr val="475A8C"/>
                </a:solidFill>
                <a:latin typeface="+mn-lt"/>
              </a:rPr>
              <a:t>Toplantı ve ikili görüşmelerin yapıldığı yerlerin kiralama giderleri,</a:t>
            </a:r>
          </a:p>
          <a:p>
            <a:pPr marL="1285875" lvl="3" indent="-257175">
              <a:buFont typeface="Wingdings" pitchFamily="2" charset="2"/>
              <a:buChar char="ü"/>
            </a:pPr>
            <a:r>
              <a:rPr lang="tr-TR" sz="2000" b="1" dirty="0">
                <a:solidFill>
                  <a:srgbClr val="475A8C"/>
                </a:solidFill>
                <a:latin typeface="+mn-lt"/>
              </a:rPr>
              <a:t>Görsel ve yazılı tanıtım ve reklam </a:t>
            </a:r>
            <a:r>
              <a:rPr lang="tr-TR" sz="2000" b="1" dirty="0" smtClean="0">
                <a:solidFill>
                  <a:srgbClr val="475A8C"/>
                </a:solidFill>
                <a:latin typeface="+mn-lt"/>
              </a:rPr>
              <a:t>giderleri,</a:t>
            </a:r>
            <a:endParaRPr lang="tr-TR" sz="2000" b="1" dirty="0">
              <a:solidFill>
                <a:srgbClr val="475A8C"/>
              </a:solidFill>
              <a:latin typeface="+mn-lt"/>
            </a:endParaRPr>
          </a:p>
          <a:p>
            <a:pPr marL="1285875" lvl="3" indent="-257175">
              <a:buFont typeface="Wingdings" pitchFamily="2" charset="2"/>
              <a:buChar char="ü"/>
            </a:pPr>
            <a:r>
              <a:rPr lang="tr-TR" sz="2000" b="1" dirty="0">
                <a:solidFill>
                  <a:srgbClr val="475A8C"/>
                </a:solidFill>
                <a:latin typeface="+mn-lt"/>
              </a:rPr>
              <a:t>Halkla ilişkiler hizmeti </a:t>
            </a:r>
            <a:r>
              <a:rPr lang="tr-TR" sz="2000" b="1" dirty="0" smtClean="0">
                <a:solidFill>
                  <a:srgbClr val="475A8C"/>
                </a:solidFill>
                <a:latin typeface="+mn-lt"/>
              </a:rPr>
              <a:t>gideri.</a:t>
            </a:r>
          </a:p>
          <a:p>
            <a:pPr marL="1028700" lvl="3"/>
            <a:endParaRPr lang="tr-TR" sz="2000" b="1" dirty="0" smtClean="0">
              <a:solidFill>
                <a:srgbClr val="475A8C"/>
              </a:solidFill>
              <a:latin typeface="+mn-lt"/>
            </a:endParaRPr>
          </a:p>
          <a:p>
            <a:pPr>
              <a:buClr>
                <a:srgbClr val="990000"/>
              </a:buClr>
            </a:pPr>
            <a:r>
              <a:rPr lang="tr-TR" sz="2000" b="1" dirty="0">
                <a:solidFill>
                  <a:srgbClr val="990000"/>
                </a:solidFill>
                <a:latin typeface="+mn-lt"/>
              </a:rPr>
              <a:t>Destek Miktarı : 100.000 ABD Doları</a:t>
            </a:r>
          </a:p>
          <a:p>
            <a:pPr lvl="0" algn="l">
              <a:buClr>
                <a:srgbClr val="990000"/>
              </a:buClr>
            </a:pPr>
            <a:r>
              <a:rPr lang="tr-TR" sz="2000" b="1" dirty="0" smtClean="0">
                <a:solidFill>
                  <a:srgbClr val="990000"/>
                </a:solidFill>
                <a:latin typeface="+mn-lt"/>
              </a:rPr>
              <a:t>Destek </a:t>
            </a:r>
            <a:r>
              <a:rPr lang="tr-TR" sz="2000" b="1" dirty="0">
                <a:solidFill>
                  <a:srgbClr val="990000"/>
                </a:solidFill>
                <a:latin typeface="+mn-lt"/>
              </a:rPr>
              <a:t>Oranı : </a:t>
            </a:r>
            <a:r>
              <a:rPr lang="tr-TR" sz="2000" b="1" dirty="0" smtClean="0">
                <a:solidFill>
                  <a:srgbClr val="990000"/>
                </a:solidFill>
                <a:latin typeface="+mn-lt"/>
              </a:rPr>
              <a:t>% 50 </a:t>
            </a:r>
            <a:r>
              <a:rPr lang="tr-TR" sz="2000" b="1" dirty="0">
                <a:solidFill>
                  <a:srgbClr val="990000"/>
                </a:solidFill>
                <a:latin typeface="+mn-lt"/>
              </a:rPr>
              <a:t>(İşbirliği </a:t>
            </a:r>
            <a:r>
              <a:rPr lang="tr-TR" sz="2000" b="1" dirty="0" smtClean="0">
                <a:solidFill>
                  <a:srgbClr val="990000"/>
                </a:solidFill>
                <a:latin typeface="+mn-lt"/>
              </a:rPr>
              <a:t>Kuruluşları</a:t>
            </a:r>
            <a:r>
              <a:rPr lang="tr-TR" sz="2000" b="1" dirty="0">
                <a:solidFill>
                  <a:srgbClr val="990000"/>
                </a:solidFill>
                <a:latin typeface="+mn-lt"/>
              </a:rPr>
              <a:t>)</a:t>
            </a:r>
          </a:p>
          <a:p>
            <a:pPr>
              <a:buClr>
                <a:srgbClr val="990000"/>
              </a:buClr>
            </a:pPr>
            <a:r>
              <a:rPr lang="tr-TR" sz="2000" b="1" dirty="0">
                <a:solidFill>
                  <a:srgbClr val="990000"/>
                </a:solidFill>
                <a:latin typeface="+mn-lt"/>
              </a:rPr>
              <a:t>                    </a:t>
            </a:r>
            <a:endParaRPr lang="tr-TR" sz="2000" b="1" dirty="0" smtClean="0">
              <a:solidFill>
                <a:srgbClr val="990000"/>
              </a:solidFill>
              <a:latin typeface="+mn-lt"/>
            </a:endParaRPr>
          </a:p>
          <a:p>
            <a:pPr>
              <a:buClr>
                <a:srgbClr val="990000"/>
              </a:buClr>
            </a:pPr>
            <a:r>
              <a:rPr lang="tr-TR" sz="2000" b="1" dirty="0" smtClean="0">
                <a:solidFill>
                  <a:srgbClr val="990000"/>
                </a:solidFill>
                <a:latin typeface="+mn-lt"/>
              </a:rPr>
              <a:t>Hedef </a:t>
            </a:r>
            <a:r>
              <a:rPr lang="tr-TR" sz="2000" b="1" dirty="0">
                <a:solidFill>
                  <a:srgbClr val="990000"/>
                </a:solidFill>
                <a:latin typeface="+mn-lt"/>
              </a:rPr>
              <a:t>ve Öncelikli Ülkeler </a:t>
            </a:r>
            <a:r>
              <a:rPr lang="tr-TR" sz="2000" b="1" dirty="0" smtClean="0">
                <a:solidFill>
                  <a:srgbClr val="990000"/>
                </a:solidFill>
                <a:latin typeface="+mn-lt"/>
              </a:rPr>
              <a:t>% 60</a:t>
            </a:r>
            <a:endParaRPr lang="tr-TR" sz="2000" b="1" dirty="0">
              <a:solidFill>
                <a:srgbClr val="990000"/>
              </a:solidFill>
              <a:latin typeface="+mn-lt"/>
            </a:endParaRPr>
          </a:p>
          <a:p>
            <a:pPr algn="r">
              <a:lnSpc>
                <a:spcPct val="150000"/>
              </a:lnSpc>
              <a:buClr>
                <a:srgbClr val="990000"/>
              </a:buClr>
            </a:pPr>
            <a:endParaRPr lang="tr-TR" b="1" dirty="0">
              <a:solidFill>
                <a:srgbClr val="990000"/>
              </a:solidFill>
              <a:latin typeface="+mn-lt"/>
            </a:endParaRPr>
          </a:p>
          <a:p>
            <a:pPr indent="-257175">
              <a:lnSpc>
                <a:spcPct val="150000"/>
              </a:lnSpc>
              <a:buClr>
                <a:srgbClr val="990000"/>
              </a:buClr>
              <a:buFont typeface="Arial" pitchFamily="34" charset="0"/>
              <a:buChar char="•"/>
            </a:pPr>
            <a:endParaRPr lang="tr-TR" b="1" dirty="0">
              <a:solidFill>
                <a:srgbClr val="475A8C"/>
              </a:solidFill>
            </a:endParaRPr>
          </a:p>
          <a:p>
            <a:pPr indent="-257175">
              <a:lnSpc>
                <a:spcPct val="150000"/>
              </a:lnSpc>
              <a:buClr>
                <a:srgbClr val="990000"/>
              </a:buClr>
              <a:buFont typeface="Arial" pitchFamily="34" charset="0"/>
              <a:buChar char="•"/>
            </a:pPr>
            <a:endParaRPr lang="tr-TR"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35</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77627711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387145"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674219" y="3203002"/>
            <a:ext cx="1700808" cy="707886"/>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ALIM HEYETİ DESTEĞİ</a:t>
            </a:r>
          </a:p>
        </p:txBody>
      </p:sp>
      <p:sp>
        <p:nvSpPr>
          <p:cNvPr id="10" name="Metin kutusu 9"/>
          <p:cNvSpPr txBox="1"/>
          <p:nvPr/>
        </p:nvSpPr>
        <p:spPr>
          <a:xfrm>
            <a:off x="2734733" y="200036"/>
            <a:ext cx="6409266" cy="6771084"/>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sz="2000" b="1" dirty="0">
              <a:solidFill>
                <a:srgbClr val="990000"/>
              </a:solidFill>
            </a:endParaRPr>
          </a:p>
          <a:p>
            <a:pPr lvl="0" algn="l">
              <a:lnSpc>
                <a:spcPct val="150000"/>
              </a:lnSpc>
              <a:buClr>
                <a:srgbClr val="990000"/>
              </a:buClr>
            </a:pPr>
            <a:r>
              <a:rPr lang="tr-TR" sz="20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İşbirliği Kuruluşları</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3 ay öncesinden ön onay</a:t>
            </a:r>
          </a:p>
          <a:p>
            <a:pPr lvl="0" algn="l">
              <a:lnSpc>
                <a:spcPct val="150000"/>
              </a:lnSpc>
              <a:defRPr/>
            </a:pPr>
            <a:r>
              <a:rPr lang="tr-TR" sz="2000" b="1" dirty="0">
                <a:solidFill>
                  <a:srgbClr val="990000"/>
                </a:solidFill>
                <a:latin typeface="Calibri"/>
              </a:rPr>
              <a:t>Desteklenen Faaliyetler </a:t>
            </a:r>
          </a:p>
          <a:p>
            <a:pPr algn="just">
              <a:buClr>
                <a:srgbClr val="990000"/>
              </a:buClr>
            </a:pPr>
            <a:r>
              <a:rPr lang="tr-TR" sz="2000" b="1" dirty="0">
                <a:solidFill>
                  <a:srgbClr val="475A8C"/>
                </a:solidFill>
                <a:latin typeface="Calibri"/>
              </a:rPr>
              <a:t>Yurt dışında yerleşik ithalatçı firmaların, kurum ve kuruluşların, basın mensuplarının Türkiye’ye davet </a:t>
            </a:r>
            <a:r>
              <a:rPr lang="tr-TR" sz="2000" b="1" dirty="0" smtClean="0">
                <a:solidFill>
                  <a:srgbClr val="475A8C"/>
                </a:solidFill>
                <a:latin typeface="Calibri"/>
              </a:rPr>
              <a:t>edilerek,</a:t>
            </a:r>
          </a:p>
          <a:p>
            <a:pPr algn="just">
              <a:buClr>
                <a:srgbClr val="990000"/>
              </a:buClr>
            </a:pPr>
            <a:endParaRPr lang="tr-TR" sz="1050" b="1" dirty="0">
              <a:solidFill>
                <a:srgbClr val="475A8C"/>
              </a:solidFill>
              <a:latin typeface="Calibri"/>
            </a:endParaRPr>
          </a:p>
          <a:p>
            <a:pPr marL="600075" lvl="1" indent="-257175">
              <a:buClr>
                <a:srgbClr val="990000"/>
              </a:buClr>
              <a:buFont typeface="Arial" pitchFamily="34" charset="0"/>
              <a:buChar char="•"/>
            </a:pPr>
            <a:r>
              <a:rPr lang="tr-TR" sz="2000" b="1" dirty="0">
                <a:solidFill>
                  <a:srgbClr val="475A8C"/>
                </a:solidFill>
                <a:latin typeface="Calibri"/>
              </a:rPr>
              <a:t>İkili iş görüşmeleri </a:t>
            </a:r>
            <a:r>
              <a:rPr lang="tr-TR" sz="2000" b="1" dirty="0" smtClean="0">
                <a:solidFill>
                  <a:srgbClr val="475A8C"/>
                </a:solidFill>
                <a:latin typeface="Calibri"/>
              </a:rPr>
              <a:t>gerçekleştirmeleri,</a:t>
            </a:r>
            <a:endParaRPr lang="tr-TR" sz="2000" b="1" dirty="0">
              <a:solidFill>
                <a:srgbClr val="475A8C"/>
              </a:solidFill>
              <a:latin typeface="Calibri"/>
            </a:endParaRPr>
          </a:p>
          <a:p>
            <a:pPr marL="600075" lvl="1" indent="-257175">
              <a:buClr>
                <a:srgbClr val="990000"/>
              </a:buClr>
              <a:buFont typeface="Arial" pitchFamily="34" charset="0"/>
              <a:buChar char="•"/>
            </a:pPr>
            <a:r>
              <a:rPr lang="tr-TR" sz="2000" b="1" dirty="0">
                <a:solidFill>
                  <a:srgbClr val="475A8C"/>
                </a:solidFill>
                <a:latin typeface="Calibri"/>
              </a:rPr>
              <a:t>Tesis </a:t>
            </a:r>
            <a:r>
              <a:rPr lang="tr-TR" sz="2000" b="1" dirty="0" smtClean="0">
                <a:solidFill>
                  <a:srgbClr val="475A8C"/>
                </a:solidFill>
                <a:latin typeface="Calibri"/>
              </a:rPr>
              <a:t>ziyaretleri,</a:t>
            </a:r>
            <a:endParaRPr lang="tr-TR" sz="2000" b="1" dirty="0">
              <a:solidFill>
                <a:srgbClr val="475A8C"/>
              </a:solidFill>
              <a:latin typeface="Calibri"/>
            </a:endParaRPr>
          </a:p>
          <a:p>
            <a:pPr marL="600075" lvl="1" indent="-257175">
              <a:buClr>
                <a:srgbClr val="990000"/>
              </a:buClr>
              <a:buFont typeface="Arial" pitchFamily="34" charset="0"/>
              <a:buChar char="•"/>
            </a:pPr>
            <a:r>
              <a:rPr lang="tr-TR" sz="2000" b="1" dirty="0">
                <a:solidFill>
                  <a:srgbClr val="475A8C"/>
                </a:solidFill>
                <a:latin typeface="Calibri"/>
              </a:rPr>
              <a:t>Meslek kuruluşu </a:t>
            </a:r>
            <a:r>
              <a:rPr lang="tr-TR" sz="2000" b="1" dirty="0" smtClean="0">
                <a:solidFill>
                  <a:srgbClr val="475A8C"/>
                </a:solidFill>
                <a:latin typeface="Calibri"/>
              </a:rPr>
              <a:t>ziyaretleri,</a:t>
            </a:r>
          </a:p>
          <a:p>
            <a:pPr marL="342900" lvl="1">
              <a:buClr>
                <a:srgbClr val="990000"/>
              </a:buClr>
            </a:pPr>
            <a:endParaRPr lang="tr-TR" sz="1050" b="1" dirty="0" smtClean="0">
              <a:solidFill>
                <a:srgbClr val="475A8C"/>
              </a:solidFill>
              <a:latin typeface="Calibri"/>
            </a:endParaRPr>
          </a:p>
          <a:p>
            <a:pPr marL="342900" lvl="1">
              <a:buClr>
                <a:srgbClr val="990000"/>
              </a:buClr>
            </a:pPr>
            <a:r>
              <a:rPr lang="tr-TR" sz="2000" b="1" dirty="0" smtClean="0">
                <a:solidFill>
                  <a:srgbClr val="475A8C"/>
                </a:solidFill>
                <a:latin typeface="Calibri"/>
              </a:rPr>
              <a:t> </a:t>
            </a:r>
            <a:r>
              <a:rPr lang="tr-TR" sz="2000" b="1" dirty="0">
                <a:solidFill>
                  <a:srgbClr val="475A8C"/>
                </a:solidFill>
                <a:latin typeface="Calibri"/>
              </a:rPr>
              <a:t>desteklenir.</a:t>
            </a:r>
          </a:p>
          <a:p>
            <a:pPr lvl="0" algn="l">
              <a:buClr>
                <a:srgbClr val="990000"/>
              </a:buClr>
            </a:pPr>
            <a:r>
              <a:rPr lang="tr-TR" sz="2000" b="1" dirty="0">
                <a:solidFill>
                  <a:srgbClr val="990000"/>
                </a:solidFill>
                <a:latin typeface="Calibri"/>
              </a:rPr>
              <a:t>                    </a:t>
            </a:r>
            <a:endParaRPr lang="tr-TR" sz="2000" b="1" dirty="0" smtClean="0">
              <a:solidFill>
                <a:srgbClr val="990000"/>
              </a:solidFill>
              <a:latin typeface="Calibri"/>
            </a:endParaRP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Miktarı : 75.000 ABD Doları</a:t>
            </a: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Oranı : </a:t>
            </a:r>
            <a:r>
              <a:rPr lang="tr-TR" sz="2000" b="1" dirty="0" smtClean="0">
                <a:solidFill>
                  <a:srgbClr val="990000"/>
                </a:solidFill>
                <a:latin typeface="Calibri"/>
              </a:rPr>
              <a:t>% 50 </a:t>
            </a:r>
            <a:r>
              <a:rPr lang="tr-TR" sz="2000" b="1" dirty="0">
                <a:solidFill>
                  <a:srgbClr val="990000"/>
                </a:solidFill>
                <a:latin typeface="Calibri"/>
              </a:rPr>
              <a:t>(İşbirliği </a:t>
            </a:r>
            <a:r>
              <a:rPr lang="tr-TR" sz="2000" b="1" dirty="0" smtClean="0">
                <a:solidFill>
                  <a:srgbClr val="990000"/>
                </a:solidFill>
                <a:latin typeface="Calibri"/>
              </a:rPr>
              <a:t>Kuruluşları</a:t>
            </a:r>
            <a:r>
              <a:rPr lang="tr-TR" sz="2000" b="1" dirty="0">
                <a:solidFill>
                  <a:srgbClr val="990000"/>
                </a:solidFill>
                <a:latin typeface="Calibri"/>
              </a:rPr>
              <a:t>)</a:t>
            </a: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36</a:t>
            </a:fld>
            <a:endParaRPr lang="en-US" altLang="tr-TR" dirty="0"/>
          </a:p>
        </p:txBody>
      </p:sp>
      <p:sp>
        <p:nvSpPr>
          <p:cNvPr id="8" name="Altbilgi Yer Tutucusu 2"/>
          <p:cNvSpPr txBox="1">
            <a:spLocks/>
          </p:cNvSpPr>
          <p:nvPr/>
        </p:nvSpPr>
        <p:spPr>
          <a:xfrm>
            <a:off x="152400" y="6527006"/>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19506624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387145"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674219" y="3203002"/>
            <a:ext cx="1700808" cy="707886"/>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ALIM HEYETİ DESTEĞİ</a:t>
            </a:r>
          </a:p>
        </p:txBody>
      </p:sp>
      <p:sp>
        <p:nvSpPr>
          <p:cNvPr id="10" name="Metin kutusu 9"/>
          <p:cNvSpPr txBox="1"/>
          <p:nvPr/>
        </p:nvSpPr>
        <p:spPr>
          <a:xfrm>
            <a:off x="2734733" y="746339"/>
            <a:ext cx="6409266" cy="5678478"/>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sz="2000" b="1" dirty="0">
              <a:solidFill>
                <a:srgbClr val="990000"/>
              </a:solidFill>
            </a:endParaRPr>
          </a:p>
          <a:p>
            <a:pPr>
              <a:lnSpc>
                <a:spcPct val="150000"/>
              </a:lnSpc>
              <a:buClr>
                <a:srgbClr val="990000"/>
              </a:buClr>
            </a:pPr>
            <a:r>
              <a:rPr lang="tr-TR" sz="2000" b="1" dirty="0">
                <a:solidFill>
                  <a:srgbClr val="990000"/>
                </a:solidFill>
              </a:rPr>
              <a:t>Destek Kapsamındaki Giderler</a:t>
            </a:r>
          </a:p>
          <a:p>
            <a:pPr marL="900113" lvl="2" indent="-214313">
              <a:buFont typeface="Arial" pitchFamily="34" charset="0"/>
              <a:buChar char="•"/>
              <a:defRPr/>
            </a:pPr>
            <a:r>
              <a:rPr lang="tr-TR" sz="2000" b="1" dirty="0">
                <a:solidFill>
                  <a:srgbClr val="475A8C"/>
                </a:solidFill>
              </a:rPr>
              <a:t>Ulaşım Giderleri,</a:t>
            </a:r>
          </a:p>
          <a:p>
            <a:pPr marL="900113" lvl="2" indent="-214313">
              <a:buFont typeface="Arial" pitchFamily="34" charset="0"/>
              <a:buChar char="•"/>
              <a:defRPr/>
            </a:pPr>
            <a:r>
              <a:rPr lang="tr-TR" sz="2000" b="1" dirty="0">
                <a:solidFill>
                  <a:srgbClr val="475A8C"/>
                </a:solidFill>
              </a:rPr>
              <a:t>Konaklama Giderleri,</a:t>
            </a:r>
          </a:p>
          <a:p>
            <a:pPr marL="900113" lvl="2" indent="-214313">
              <a:buFont typeface="Arial" pitchFamily="34" charset="0"/>
              <a:buChar char="•"/>
              <a:defRPr/>
            </a:pPr>
            <a:r>
              <a:rPr lang="tr-TR" sz="2000" b="1" dirty="0">
                <a:solidFill>
                  <a:srgbClr val="475A8C"/>
                </a:solidFill>
              </a:rPr>
              <a:t>Tanıtım ve Organizasyon Giderleri:</a:t>
            </a:r>
          </a:p>
          <a:p>
            <a:pPr marL="1285875" lvl="3" indent="-257175">
              <a:buFont typeface="Wingdings" pitchFamily="2" charset="2"/>
              <a:buChar char="ü"/>
            </a:pPr>
            <a:r>
              <a:rPr lang="tr-TR" sz="2000" b="1" dirty="0">
                <a:solidFill>
                  <a:srgbClr val="475A8C"/>
                </a:solidFill>
              </a:rPr>
              <a:t>Tercümanlık gideri,</a:t>
            </a:r>
          </a:p>
          <a:p>
            <a:pPr marL="1285875" lvl="3" indent="-257175">
              <a:buFont typeface="Wingdings" pitchFamily="2" charset="2"/>
              <a:buChar char="ü"/>
            </a:pPr>
            <a:r>
              <a:rPr lang="tr-TR" sz="2000" b="1" dirty="0">
                <a:solidFill>
                  <a:srgbClr val="475A8C"/>
                </a:solidFill>
              </a:rPr>
              <a:t>Toplantı ve ikili görüşmelerin yapıldığı yerlerin kiralama giderleri,</a:t>
            </a:r>
          </a:p>
          <a:p>
            <a:pPr marL="1285875" lvl="3" indent="-257175">
              <a:buFont typeface="Wingdings" pitchFamily="2" charset="2"/>
              <a:buChar char="ü"/>
            </a:pPr>
            <a:r>
              <a:rPr lang="tr-TR" sz="2000" b="1" dirty="0">
                <a:solidFill>
                  <a:srgbClr val="475A8C"/>
                </a:solidFill>
              </a:rPr>
              <a:t>Görsel ve yazılı tanıtım ve reklam giderleri,</a:t>
            </a:r>
          </a:p>
          <a:p>
            <a:pPr marL="1285875" lvl="3" indent="-257175">
              <a:buFont typeface="Wingdings" pitchFamily="2" charset="2"/>
              <a:buChar char="ü"/>
            </a:pPr>
            <a:r>
              <a:rPr lang="tr-TR" sz="2000" b="1" dirty="0">
                <a:solidFill>
                  <a:srgbClr val="475A8C"/>
                </a:solidFill>
              </a:rPr>
              <a:t>Halkla ilişkiler hizmeti gideri.</a:t>
            </a:r>
          </a:p>
          <a:p>
            <a:pPr lvl="0" algn="l">
              <a:buClr>
                <a:srgbClr val="990000"/>
              </a:buClr>
            </a:pPr>
            <a:r>
              <a:rPr lang="tr-TR" sz="2000" b="1" dirty="0" smtClean="0">
                <a:solidFill>
                  <a:srgbClr val="990000"/>
                </a:solidFill>
                <a:latin typeface="Calibri"/>
              </a:rPr>
              <a:t>                    </a:t>
            </a: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Miktarı : 75.000 ABD Doları</a:t>
            </a:r>
          </a:p>
          <a:p>
            <a:pPr lvl="0" algn="l">
              <a:buClr>
                <a:srgbClr val="990000"/>
              </a:buClr>
            </a:pPr>
            <a:r>
              <a:rPr lang="tr-TR" sz="2000" b="1" dirty="0" smtClean="0">
                <a:solidFill>
                  <a:srgbClr val="990000"/>
                </a:solidFill>
                <a:latin typeface="Calibri"/>
              </a:rPr>
              <a:t>Destek </a:t>
            </a:r>
            <a:r>
              <a:rPr lang="tr-TR" sz="2000" b="1" dirty="0">
                <a:solidFill>
                  <a:srgbClr val="990000"/>
                </a:solidFill>
                <a:latin typeface="Calibri"/>
              </a:rPr>
              <a:t>Oranı : </a:t>
            </a:r>
            <a:r>
              <a:rPr lang="tr-TR" sz="2000" b="1" dirty="0" smtClean="0">
                <a:solidFill>
                  <a:srgbClr val="990000"/>
                </a:solidFill>
                <a:latin typeface="Calibri"/>
              </a:rPr>
              <a:t>% 50 </a:t>
            </a:r>
            <a:r>
              <a:rPr lang="tr-TR" sz="2000" b="1" dirty="0">
                <a:solidFill>
                  <a:srgbClr val="990000"/>
                </a:solidFill>
                <a:latin typeface="Calibri"/>
              </a:rPr>
              <a:t>(İşbirliği </a:t>
            </a:r>
            <a:r>
              <a:rPr lang="tr-TR" sz="2000" b="1" dirty="0" smtClean="0">
                <a:solidFill>
                  <a:srgbClr val="990000"/>
                </a:solidFill>
                <a:latin typeface="Calibri"/>
              </a:rPr>
              <a:t>Kuruluşları</a:t>
            </a:r>
            <a:r>
              <a:rPr lang="tr-TR" sz="2000" b="1" dirty="0">
                <a:solidFill>
                  <a:srgbClr val="990000"/>
                </a:solidFill>
                <a:latin typeface="Calibri"/>
              </a:rPr>
              <a:t>)</a:t>
            </a: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37</a:t>
            </a:fld>
            <a:endParaRPr lang="en-US" altLang="tr-TR" dirty="0"/>
          </a:p>
        </p:txBody>
      </p:sp>
      <p:sp>
        <p:nvSpPr>
          <p:cNvPr id="8" name="Altbilgi Yer Tutucusu 2"/>
          <p:cNvSpPr txBox="1">
            <a:spLocks/>
          </p:cNvSpPr>
          <p:nvPr/>
        </p:nvSpPr>
        <p:spPr>
          <a:xfrm>
            <a:off x="152400" y="6527006"/>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58889089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4" name="Group 54"/>
          <p:cNvGraphicFramePr>
            <a:graphicFrameLocks noGrp="1"/>
          </p:cNvGraphicFramePr>
          <p:nvPr>
            <p:ph idx="4294967295"/>
            <p:extLst>
              <p:ext uri="{D42A27DB-BD31-4B8C-83A1-F6EECF244321}">
                <p14:modId xmlns:p14="http://schemas.microsoft.com/office/powerpoint/2010/main" val="3416571109"/>
              </p:ext>
            </p:extLst>
          </p:nvPr>
        </p:nvGraphicFramePr>
        <p:xfrm>
          <a:off x="245704" y="1126537"/>
          <a:ext cx="8656559" cy="5137168"/>
        </p:xfrm>
        <a:graphic>
          <a:graphicData uri="http://schemas.openxmlformats.org/drawingml/2006/table">
            <a:tbl>
              <a:tblPr/>
              <a:tblGrid>
                <a:gridCol w="3387348">
                  <a:extLst>
                    <a:ext uri="{9D8B030D-6E8A-4147-A177-3AD203B41FA5}">
                      <a16:colId xmlns:a16="http://schemas.microsoft.com/office/drawing/2014/main" val="20000"/>
                    </a:ext>
                  </a:extLst>
                </a:gridCol>
                <a:gridCol w="922513">
                  <a:extLst>
                    <a:ext uri="{9D8B030D-6E8A-4147-A177-3AD203B41FA5}">
                      <a16:colId xmlns:a16="http://schemas.microsoft.com/office/drawing/2014/main" val="20001"/>
                    </a:ext>
                  </a:extLst>
                </a:gridCol>
                <a:gridCol w="1429353">
                  <a:extLst>
                    <a:ext uri="{9D8B030D-6E8A-4147-A177-3AD203B41FA5}">
                      <a16:colId xmlns:a16="http://schemas.microsoft.com/office/drawing/2014/main" val="20002"/>
                    </a:ext>
                  </a:extLst>
                </a:gridCol>
                <a:gridCol w="1338184">
                  <a:extLst>
                    <a:ext uri="{9D8B030D-6E8A-4147-A177-3AD203B41FA5}">
                      <a16:colId xmlns:a16="http://schemas.microsoft.com/office/drawing/2014/main" val="20003"/>
                    </a:ext>
                  </a:extLst>
                </a:gridCol>
                <a:gridCol w="1579161">
                  <a:extLst>
                    <a:ext uri="{9D8B030D-6E8A-4147-A177-3AD203B41FA5}">
                      <a16:colId xmlns:a16="http://schemas.microsoft.com/office/drawing/2014/main" val="20004"/>
                    </a:ext>
                  </a:extLst>
                </a:gridCol>
              </a:tblGrid>
              <a:tr h="4996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alibri" pitchFamily="34" charset="0"/>
                          <a:cs typeface="Times New Roman" pitchFamily="18" charset="0"/>
                        </a:rPr>
                        <a:t>Pazara Giriş</a:t>
                      </a:r>
                      <a:endParaRPr kumimoji="0" lang="tr-TR" sz="2800" b="1" i="0" u="none" strike="noStrike" cap="none" normalizeH="0" baseline="0" dirty="0" smtClean="0">
                        <a:ln>
                          <a:noFill/>
                        </a:ln>
                        <a:solidFill>
                          <a:schemeClr val="bg1"/>
                        </a:solidFill>
                        <a:effectLst/>
                        <a:latin typeface="Calibri" pitchFamily="34" charset="0"/>
                        <a:cs typeface="Arial"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 Limiti</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Süre/Adet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extLst>
                  <a:ext uri="{0D108BD9-81ED-4DB2-BD59-A6C34878D82A}">
                    <a16:rowId xmlns:a16="http://schemas.microsoft.com/office/drawing/2014/main" val="10000"/>
                  </a:ext>
                </a:extLst>
              </a:tr>
              <a:tr h="5584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Pazar Araştırması Gezisi (Ulaşım, Konaklama)</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5.000 $ / seyahat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Adet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5236">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Pazara Giriş (Rapor; Şirket Satın Almaya Yönelik Danışmanlık)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9683">
                <a:tc v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11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İleri Teknolojiye Sahip Şirket Satın Almaya Yönelik Danışmanlık/Kredi Faiz</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500.000 $ / yıl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3.000.000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Danışmanlık Yıllık /Kredi 5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16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smtClean="0">
                          <a:ln>
                            <a:noFill/>
                          </a:ln>
                          <a:solidFill>
                            <a:schemeClr val="tx1"/>
                          </a:solidFill>
                          <a:effectLst/>
                          <a:latin typeface="+mn-lt"/>
                        </a:rPr>
                        <a:t>     Marka Satın Alma Desteği</a:t>
                      </a:r>
                      <a:endParaRPr kumimoji="0" lang="en-US" sz="1600" b="1" i="0" u="none" strike="noStrike" cap="none" normalizeH="0" baseline="0" dirty="0" smtClean="0">
                        <a:ln>
                          <a:noFill/>
                        </a:ln>
                        <a:solidFill>
                          <a:schemeClr val="tx1"/>
                        </a:solidFill>
                        <a:effectLst/>
                        <a:latin typeface="+mn-lt"/>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rgbClr val="000000"/>
                          </a:solidFill>
                          <a:effectLst/>
                          <a:latin typeface="+mn-lt"/>
                        </a:rPr>
                        <a:t>Kredi Faiz: 2.000.000 $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84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9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Sektörel Ticaret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C0DDF592-B544-4EFF-9D0F-BAA754CE05DB}"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38</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6" name="Title 2"/>
          <p:cNvSpPr>
            <a:spLocks/>
          </p:cNvSpPr>
          <p:nvPr/>
        </p:nvSpPr>
        <p:spPr bwMode="auto">
          <a:xfrm>
            <a:off x="958850" y="331368"/>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26"/>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29960245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8664" y="1802196"/>
            <a:ext cx="2326770" cy="716828"/>
          </a:xfrm>
        </p:spPr>
        <p:txBody>
          <a:bodyPr/>
          <a:lstStyle/>
          <a:p>
            <a:r>
              <a:rPr lang="tr-TR" sz="2200" b="1" dirty="0" smtClean="0"/>
              <a:t>HEDEF ÜLKELER</a:t>
            </a:r>
            <a:endParaRPr lang="tr-TR" sz="2200" b="1" dirty="0"/>
          </a:p>
        </p:txBody>
      </p:sp>
      <p:sp>
        <p:nvSpPr>
          <p:cNvPr id="4" name="Slayt Numarası Yer Tutucusu 3"/>
          <p:cNvSpPr>
            <a:spLocks noGrp="1"/>
          </p:cNvSpPr>
          <p:nvPr>
            <p:ph type="sldNum" sz="quarter" idx="4294967295"/>
          </p:nvPr>
        </p:nvSpPr>
        <p:spPr>
          <a:xfrm>
            <a:off x="8572500" y="6524625"/>
            <a:ext cx="571500" cy="252413"/>
          </a:xfrm>
          <a:prstGeom prst="rect">
            <a:avLst/>
          </a:prstGeom>
        </p:spPr>
        <p:txBody>
          <a:bodyPr/>
          <a:lstStyle/>
          <a:p>
            <a:pPr>
              <a:defRPr/>
            </a:pPr>
            <a:fld id="{AD1C5CF6-98F3-437A-B6F2-E85F9FF3CE2A}" type="slidenum">
              <a:rPr lang="en-US" altLang="tr-TR" smtClean="0"/>
              <a:pPr>
                <a:defRPr/>
              </a:pPr>
              <a:t>39</a:t>
            </a:fld>
            <a:endParaRPr lang="en-US" altLang="tr-TR"/>
          </a:p>
        </p:txBody>
      </p:sp>
      <p:sp>
        <p:nvSpPr>
          <p:cNvPr id="6" name="Rectangle 4"/>
          <p:cNvSpPr>
            <a:spLocks noChangeArrowheads="1"/>
          </p:cNvSpPr>
          <p:nvPr/>
        </p:nvSpPr>
        <p:spPr bwMode="auto">
          <a:xfrm>
            <a:off x="537646" y="892116"/>
            <a:ext cx="8758754"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pPr>
              <a:spcBef>
                <a:spcPct val="0"/>
              </a:spcBef>
              <a:buClrTx/>
              <a:buFontTx/>
              <a:buNone/>
            </a:pPr>
            <a:r>
              <a:rPr kumimoji="0" lang="tr-TR" altLang="tr-TR" sz="2200" b="1" dirty="0" smtClean="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2020-2021 YILLARI İÇİN </a:t>
            </a:r>
            <a:r>
              <a:rPr kumimoji="0" lang="tr-TR"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HEDEF </a:t>
            </a:r>
            <a:r>
              <a:rPr kumimoji="0" lang="tr-TR" altLang="tr-TR" sz="2200" b="1" dirty="0" smtClean="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VE ÖNCELİKLİ ÜLKELER</a:t>
            </a:r>
            <a:endParaRPr kumimoji="0" lang="en-US"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algn="ctr" eaLnBrk="1" hangingPunct="1">
              <a:buClrTx/>
              <a:buFontTx/>
              <a:buNone/>
            </a:pPr>
            <a:endParaRPr kumimoji="0" lang="fr-FR"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Rectangle 5"/>
          <p:cNvSpPr>
            <a:spLocks noChangeArrowheads="1"/>
          </p:cNvSpPr>
          <p:nvPr/>
        </p:nvSpPr>
        <p:spPr bwMode="auto">
          <a:xfrm>
            <a:off x="460621" y="2478696"/>
            <a:ext cx="1712619"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800" dirty="0"/>
              <a:t>ABD</a:t>
            </a:r>
          </a:p>
          <a:p>
            <a:r>
              <a:rPr lang="tr-TR" sz="1800" dirty="0" smtClean="0"/>
              <a:t>Brezilya</a:t>
            </a:r>
            <a:endParaRPr lang="tr-TR" sz="1800" dirty="0"/>
          </a:p>
          <a:p>
            <a:r>
              <a:rPr lang="tr-TR" sz="1800" dirty="0" smtClean="0"/>
              <a:t>Çin</a:t>
            </a:r>
          </a:p>
          <a:p>
            <a:r>
              <a:rPr lang="tr-TR" sz="1800" dirty="0" smtClean="0"/>
              <a:t>Etiyopya</a:t>
            </a:r>
          </a:p>
          <a:p>
            <a:r>
              <a:rPr lang="tr-TR" sz="1800" dirty="0" smtClean="0"/>
              <a:t>Fas</a:t>
            </a:r>
          </a:p>
          <a:p>
            <a:r>
              <a:rPr lang="tr-TR" sz="1800" dirty="0" smtClean="0"/>
              <a:t>Güney Kore</a:t>
            </a:r>
            <a:endParaRPr lang="tr-TR" sz="1800" dirty="0"/>
          </a:p>
          <a:p>
            <a:r>
              <a:rPr lang="tr-TR" sz="1800" dirty="0" smtClean="0"/>
              <a:t>Güney </a:t>
            </a:r>
            <a:r>
              <a:rPr lang="tr-TR" sz="1800" dirty="0"/>
              <a:t>Afrika</a:t>
            </a:r>
          </a:p>
          <a:p>
            <a:r>
              <a:rPr lang="tr-TR" sz="1800" dirty="0" smtClean="0"/>
              <a:t>Hindistan</a:t>
            </a:r>
            <a:endParaRPr lang="tr-TR" sz="1800" dirty="0"/>
          </a:p>
          <a:p>
            <a:endParaRPr lang="tr-TR" sz="1600" dirty="0">
              <a:solidFill>
                <a:srgbClr val="FF0000"/>
              </a:solidFill>
            </a:endParaRPr>
          </a:p>
          <a:p>
            <a:pPr eaLnBrk="1" hangingPunct="1">
              <a:buClrTx/>
              <a:buFontTx/>
              <a:buNone/>
            </a:pPr>
            <a:endParaRPr kumimoji="0" lang="tr-TR" altLang="tr-TR" dirty="0">
              <a:latin typeface="Arial Unicode MS" panose="020B0604020202020204" pitchFamily="34" charset="-128"/>
            </a:endParaRPr>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0"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1" name="Rectangle 5"/>
          <p:cNvSpPr>
            <a:spLocks noChangeArrowheads="1"/>
          </p:cNvSpPr>
          <p:nvPr/>
        </p:nvSpPr>
        <p:spPr bwMode="auto">
          <a:xfrm>
            <a:off x="4592815" y="1977792"/>
            <a:ext cx="1697816"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600" dirty="0"/>
              <a:t>Almanya</a:t>
            </a:r>
          </a:p>
          <a:p>
            <a:r>
              <a:rPr lang="tr-TR" sz="1600" dirty="0"/>
              <a:t>Azerbaycan</a:t>
            </a:r>
          </a:p>
          <a:p>
            <a:r>
              <a:rPr lang="tr-TR" sz="1600" dirty="0"/>
              <a:t>Bangladeş</a:t>
            </a:r>
          </a:p>
          <a:p>
            <a:r>
              <a:rPr lang="tr-TR" sz="1600" dirty="0"/>
              <a:t>Birleşik Arap Emirlikleri</a:t>
            </a:r>
          </a:p>
          <a:p>
            <a:r>
              <a:rPr lang="tr-TR" sz="1600" dirty="0"/>
              <a:t>Bulgaristan</a:t>
            </a:r>
          </a:p>
          <a:p>
            <a:r>
              <a:rPr lang="tr-TR" sz="1600" dirty="0" err="1"/>
              <a:t>Çekya</a:t>
            </a:r>
            <a:endParaRPr lang="tr-TR" sz="1600" dirty="0"/>
          </a:p>
          <a:p>
            <a:r>
              <a:rPr lang="tr-TR" sz="1600" dirty="0"/>
              <a:t>Demokratik Kongo</a:t>
            </a:r>
          </a:p>
          <a:p>
            <a:r>
              <a:rPr lang="tr-TR" sz="1600" dirty="0"/>
              <a:t>Endonezya</a:t>
            </a:r>
          </a:p>
          <a:p>
            <a:r>
              <a:rPr lang="tr-TR" sz="1600" dirty="0"/>
              <a:t>Filipinler</a:t>
            </a:r>
          </a:p>
          <a:p>
            <a:r>
              <a:rPr lang="tr-TR" sz="1600" dirty="0"/>
              <a:t>Fildişi </a:t>
            </a:r>
            <a:r>
              <a:rPr lang="tr-TR" sz="1600" dirty="0" smtClean="0"/>
              <a:t>Sahili</a:t>
            </a:r>
          </a:p>
          <a:p>
            <a:r>
              <a:rPr lang="tr-TR" sz="1600" dirty="0"/>
              <a:t>Fransa</a:t>
            </a:r>
          </a:p>
          <a:p>
            <a:r>
              <a:rPr lang="tr-TR" sz="1600" dirty="0"/>
              <a:t>Gana</a:t>
            </a:r>
          </a:p>
          <a:p>
            <a:r>
              <a:rPr lang="tr-TR" sz="1600" dirty="0"/>
              <a:t>Gürcistan</a:t>
            </a:r>
          </a:p>
          <a:p>
            <a:r>
              <a:rPr lang="tr-TR" sz="1600" dirty="0"/>
              <a:t>İran</a:t>
            </a:r>
          </a:p>
          <a:p>
            <a:endParaRPr lang="tr-TR" sz="1800" dirty="0"/>
          </a:p>
        </p:txBody>
      </p:sp>
      <p:sp>
        <p:nvSpPr>
          <p:cNvPr id="12" name="Rectangle 5"/>
          <p:cNvSpPr>
            <a:spLocks noChangeArrowheads="1"/>
          </p:cNvSpPr>
          <p:nvPr/>
        </p:nvSpPr>
        <p:spPr bwMode="auto">
          <a:xfrm flipH="1">
            <a:off x="6760800" y="1977792"/>
            <a:ext cx="2383200" cy="469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600" dirty="0"/>
              <a:t>İtalya</a:t>
            </a:r>
          </a:p>
          <a:p>
            <a:r>
              <a:rPr lang="tr-TR" sz="1600" dirty="0"/>
              <a:t>Kanada</a:t>
            </a:r>
          </a:p>
          <a:p>
            <a:r>
              <a:rPr lang="tr-TR" sz="1600" dirty="0"/>
              <a:t>Katar</a:t>
            </a:r>
          </a:p>
          <a:p>
            <a:r>
              <a:rPr lang="tr-TR" sz="1600" dirty="0"/>
              <a:t>Kazakistan</a:t>
            </a:r>
          </a:p>
          <a:p>
            <a:r>
              <a:rPr lang="tr-TR" sz="1600" dirty="0"/>
              <a:t>Mısır</a:t>
            </a:r>
          </a:p>
          <a:p>
            <a:r>
              <a:rPr lang="tr-TR" sz="1600" dirty="0" smtClean="0"/>
              <a:t>Nijerya</a:t>
            </a:r>
          </a:p>
          <a:p>
            <a:r>
              <a:rPr lang="tr-TR" sz="1600" dirty="0"/>
              <a:t>Pakistan</a:t>
            </a:r>
          </a:p>
          <a:p>
            <a:r>
              <a:rPr lang="tr-TR" sz="1600" dirty="0"/>
              <a:t>Polonya</a:t>
            </a:r>
          </a:p>
          <a:p>
            <a:r>
              <a:rPr lang="tr-TR" sz="1600" dirty="0"/>
              <a:t>Romanya</a:t>
            </a:r>
          </a:p>
          <a:p>
            <a:r>
              <a:rPr lang="tr-TR" sz="1600" dirty="0"/>
              <a:t>Senegal</a:t>
            </a:r>
          </a:p>
          <a:p>
            <a:r>
              <a:rPr lang="tr-TR" sz="1600" dirty="0"/>
              <a:t>Sırbistan</a:t>
            </a:r>
          </a:p>
          <a:p>
            <a:r>
              <a:rPr lang="tr-TR" sz="1600" dirty="0"/>
              <a:t>Tanzanya</a:t>
            </a:r>
          </a:p>
          <a:p>
            <a:r>
              <a:rPr lang="tr-TR" sz="1600" dirty="0"/>
              <a:t>Ukrayna</a:t>
            </a:r>
          </a:p>
          <a:p>
            <a:r>
              <a:rPr lang="tr-TR" sz="1600" dirty="0"/>
              <a:t>Vietnam</a:t>
            </a:r>
          </a:p>
          <a:p>
            <a:endParaRPr lang="tr-TR" dirty="0"/>
          </a:p>
        </p:txBody>
      </p:sp>
      <p:sp>
        <p:nvSpPr>
          <p:cNvPr id="13" name="Rectangle 5"/>
          <p:cNvSpPr>
            <a:spLocks noChangeArrowheads="1"/>
          </p:cNvSpPr>
          <p:nvPr/>
        </p:nvSpPr>
        <p:spPr bwMode="auto">
          <a:xfrm>
            <a:off x="2061232" y="2478696"/>
            <a:ext cx="2578573" cy="384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800" dirty="0" smtClean="0"/>
              <a:t>İngiltere</a:t>
            </a:r>
          </a:p>
          <a:p>
            <a:r>
              <a:rPr lang="tr-TR" sz="1800" dirty="0" smtClean="0"/>
              <a:t>Irak</a:t>
            </a:r>
          </a:p>
          <a:p>
            <a:r>
              <a:rPr lang="tr-TR" sz="1800" dirty="0"/>
              <a:t>Kenya</a:t>
            </a:r>
          </a:p>
          <a:p>
            <a:r>
              <a:rPr lang="tr-TR" sz="1800" dirty="0"/>
              <a:t>Japonya</a:t>
            </a:r>
          </a:p>
          <a:p>
            <a:r>
              <a:rPr lang="tr-TR" sz="1800" dirty="0"/>
              <a:t>Malezya</a:t>
            </a:r>
          </a:p>
          <a:p>
            <a:r>
              <a:rPr lang="tr-TR" sz="1800" dirty="0"/>
              <a:t>Meksika</a:t>
            </a:r>
          </a:p>
          <a:p>
            <a:r>
              <a:rPr lang="tr-TR" sz="1800" dirty="0"/>
              <a:t>Özbekistan</a:t>
            </a:r>
          </a:p>
          <a:p>
            <a:r>
              <a:rPr lang="tr-TR" sz="1800" dirty="0"/>
              <a:t>Rusya</a:t>
            </a:r>
          </a:p>
          <a:p>
            <a:r>
              <a:rPr lang="tr-TR" sz="1800" dirty="0"/>
              <a:t>Şili</a:t>
            </a:r>
          </a:p>
          <a:p>
            <a:endParaRPr lang="tr-TR" sz="1600" dirty="0">
              <a:solidFill>
                <a:srgbClr val="FF0000"/>
              </a:solidFill>
            </a:endParaRPr>
          </a:p>
          <a:p>
            <a:pPr eaLnBrk="1" hangingPunct="1">
              <a:buClrTx/>
              <a:buFontTx/>
              <a:buNone/>
            </a:pPr>
            <a:endParaRPr kumimoji="0" lang="tr-TR" altLang="tr-TR" dirty="0">
              <a:latin typeface="Arial Unicode MS" panose="020B0604020202020204" pitchFamily="34" charset="-128"/>
            </a:endParaRPr>
          </a:p>
        </p:txBody>
      </p:sp>
      <p:sp>
        <p:nvSpPr>
          <p:cNvPr id="14" name="Unvan 1"/>
          <p:cNvSpPr txBox="1">
            <a:spLocks/>
          </p:cNvSpPr>
          <p:nvPr/>
        </p:nvSpPr>
        <p:spPr bwMode="auto">
          <a:xfrm flipH="1">
            <a:off x="4724400" y="1309808"/>
            <a:ext cx="3670452" cy="8551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tr-TR" sz="2200" b="1" dirty="0" smtClean="0"/>
              <a:t>ÖNCELİKLİ ÜLKELER</a:t>
            </a:r>
            <a:endParaRPr lang="tr-TR" sz="2200" b="1" dirty="0"/>
          </a:p>
        </p:txBody>
      </p:sp>
    </p:spTree>
    <p:extLst>
      <p:ext uri="{BB962C8B-B14F-4D97-AF65-F5344CB8AC3E}">
        <p14:creationId xmlns:p14="http://schemas.microsoft.com/office/powerpoint/2010/main" val="310964680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smtClean="0"/>
              <a:t>1</a:t>
            </a:r>
            <a:endParaRPr lang="tr-TR" sz="4400" dirty="0"/>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UR-GE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5400" dirty="0" smtClean="0"/>
              <a:t>PAZARA GİRİŞTE DİJİTAL FAALİYETLERİN DESTEKLENMESİ</a:t>
            </a:r>
            <a:endParaRPr lang="tr-TR" sz="5400" dirty="0"/>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40</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84915750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7"/>
          <p:cNvSpPr txBox="1">
            <a:spLocks noChangeArrowheads="1"/>
          </p:cNvSpPr>
          <p:nvPr/>
        </p:nvSpPr>
        <p:spPr bwMode="auto">
          <a:xfrm>
            <a:off x="3451225" y="1323975"/>
            <a:ext cx="5187950" cy="1200329"/>
          </a:xfrm>
          <a:prstGeom prst="rect">
            <a:avLst/>
          </a:prstGeom>
          <a:noFill/>
          <a:ln w="9525">
            <a:noFill/>
            <a:miter lim="800000"/>
            <a:headEnd/>
            <a:tailEnd/>
          </a:ln>
        </p:spPr>
        <p:txBody>
          <a:bodyPr>
            <a:spAutoFit/>
          </a:bodyPr>
          <a:lstStyle/>
          <a:p>
            <a:pPr algn="just"/>
            <a:r>
              <a:rPr lang="tr-TR" sz="2400" b="1" dirty="0">
                <a:latin typeface="+mn-lt"/>
              </a:rPr>
              <a:t>2573 sayılı </a:t>
            </a:r>
            <a:r>
              <a:rPr lang="tr-TR" sz="2400" b="1" dirty="0" smtClean="0">
                <a:latin typeface="+mn-lt"/>
              </a:rPr>
              <a:t>«Pazara </a:t>
            </a:r>
            <a:r>
              <a:rPr lang="tr-TR" sz="2400" b="1" dirty="0">
                <a:latin typeface="+mn-lt"/>
              </a:rPr>
              <a:t>Girişte Dijital Faaliyetlerin Desteklenmesi Hakkında </a:t>
            </a:r>
            <a:r>
              <a:rPr lang="tr-TR" sz="2400" b="1" dirty="0" smtClean="0">
                <a:latin typeface="+mn-lt"/>
              </a:rPr>
              <a:t>Karar»</a:t>
            </a:r>
            <a:r>
              <a:rPr lang="tr-TR" altLang="tr-TR" sz="2400" b="1" dirty="0">
                <a:latin typeface="+mn-lt"/>
                <a:cs typeface="Arial" pitchFamily="34" charset="0"/>
              </a:rPr>
              <a:t>	</a:t>
            </a:r>
          </a:p>
        </p:txBody>
      </p:sp>
      <p:sp>
        <p:nvSpPr>
          <p:cNvPr id="31748" name="AutoShape 6"/>
          <p:cNvSpPr>
            <a:spLocks/>
          </p:cNvSpPr>
          <p:nvPr/>
        </p:nvSpPr>
        <p:spPr bwMode="auto">
          <a:xfrm>
            <a:off x="2713038" y="29797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3175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763838"/>
            <a:ext cx="5187950" cy="1569660"/>
          </a:xfrm>
          <a:prstGeom prst="rect">
            <a:avLst/>
          </a:prstGeom>
          <a:noFill/>
          <a:ln>
            <a:noFill/>
          </a:ln>
          <a:effectLst/>
          <a:extLst/>
        </p:spPr>
        <p:txBody>
          <a:bodyPr>
            <a:spAutoFit/>
          </a:bodyPr>
          <a:lstStyle/>
          <a:p>
            <a:pPr algn="just">
              <a:defRPr/>
            </a:pPr>
            <a:r>
              <a:rPr lang="tr-TR" sz="2400" b="1" dirty="0">
                <a:latin typeface="+mn-lt"/>
              </a:rPr>
              <a:t>Şirketler ile </a:t>
            </a:r>
            <a:r>
              <a:rPr lang="tr-TR" sz="2400" b="1" dirty="0" smtClean="0">
                <a:latin typeface="+mn-lt"/>
              </a:rPr>
              <a:t>İşbirliği Kuruluşlarının </a:t>
            </a:r>
            <a:r>
              <a:rPr lang="tr-TR" sz="2400" b="1" dirty="0">
                <a:latin typeface="+mn-lt"/>
              </a:rPr>
              <a:t>pazara giriş ve pazarlamaya yönelik dijital faaliyetlerine ilişkin giderlerinin karşılanması</a:t>
            </a:r>
          </a:p>
        </p:txBody>
      </p:sp>
      <p:sp>
        <p:nvSpPr>
          <p:cNvPr id="31753" name="AutoShape 6"/>
          <p:cNvSpPr>
            <a:spLocks/>
          </p:cNvSpPr>
          <p:nvPr/>
        </p:nvSpPr>
        <p:spPr bwMode="auto">
          <a:xfrm>
            <a:off x="2686050" y="29797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1754"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41</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98486" y="4749497"/>
            <a:ext cx="5187950" cy="1569660"/>
          </a:xfrm>
          <a:prstGeom prst="rect">
            <a:avLst/>
          </a:prstGeom>
          <a:noFill/>
          <a:ln>
            <a:noFill/>
          </a:ln>
          <a:effectLst/>
          <a:extLst/>
        </p:spPr>
        <p:txBody>
          <a:bodyPr>
            <a:spAutoFit/>
          </a:bodyPr>
          <a:lstStyle/>
          <a:p>
            <a:pPr marL="342900" lvl="0" indent="-342900">
              <a:buFont typeface="Arial" panose="020B0604020202020204" pitchFamily="34" charset="0"/>
              <a:buChar char="•"/>
            </a:pPr>
            <a:r>
              <a:rPr lang="tr-TR" sz="2400" b="1" dirty="0" smtClean="0">
                <a:latin typeface="+mn-lt"/>
              </a:rPr>
              <a:t>E-Ticaret Sitelerine Üyelik</a:t>
            </a:r>
            <a:endParaRPr lang="tr-TR" sz="2400" b="1" dirty="0">
              <a:latin typeface="+mn-lt"/>
            </a:endParaRPr>
          </a:p>
          <a:p>
            <a:pPr marL="342900" lvl="0" indent="-342900">
              <a:buFont typeface="Arial" panose="020B0604020202020204" pitchFamily="34" charset="0"/>
              <a:buChar char="•"/>
            </a:pPr>
            <a:r>
              <a:rPr lang="tr-TR" sz="2400" b="1" dirty="0">
                <a:latin typeface="+mn-lt"/>
              </a:rPr>
              <a:t>Sanal Ticaret Heyeti</a:t>
            </a:r>
          </a:p>
          <a:p>
            <a:pPr marL="342900" lvl="0" indent="-342900">
              <a:buFont typeface="Arial" panose="020B0604020202020204" pitchFamily="34" charset="0"/>
              <a:buChar char="•"/>
            </a:pPr>
            <a:r>
              <a:rPr lang="tr-TR" sz="2400" b="1" dirty="0">
                <a:latin typeface="+mn-lt"/>
              </a:rPr>
              <a:t>Sanal Fuar Katılımı</a:t>
            </a:r>
          </a:p>
          <a:p>
            <a:pPr marL="342900" lvl="0" indent="-342900">
              <a:buFont typeface="Arial" panose="020B0604020202020204" pitchFamily="34" charset="0"/>
              <a:buChar char="•"/>
            </a:pPr>
            <a:r>
              <a:rPr lang="tr-TR" sz="2400" b="1" dirty="0">
                <a:latin typeface="+mn-lt"/>
              </a:rPr>
              <a:t>Sanal Fuar Organizasyonu</a:t>
            </a:r>
          </a:p>
        </p:txBody>
      </p:sp>
      <p:sp>
        <p:nvSpPr>
          <p:cNvPr id="31760" name="AutoShape 6"/>
          <p:cNvSpPr>
            <a:spLocks/>
          </p:cNvSpPr>
          <p:nvPr/>
        </p:nvSpPr>
        <p:spPr bwMode="auto">
          <a:xfrm>
            <a:off x="2719388" y="4887913"/>
            <a:ext cx="276225" cy="1421719"/>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9" name="Metin kutusu 18"/>
          <p:cNvSpPr txBox="1"/>
          <p:nvPr/>
        </p:nvSpPr>
        <p:spPr>
          <a:xfrm>
            <a:off x="1652587" y="260290"/>
            <a:ext cx="9079748" cy="800219"/>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j-lt"/>
              </a:rPr>
              <a:t> </a:t>
            </a:r>
            <a:r>
              <a:rPr lang="tr-TR" sz="2400" b="1" dirty="0" smtClean="0">
                <a:solidFill>
                  <a:schemeClr val="bg1"/>
                </a:solidFill>
                <a:effectLst>
                  <a:outerShdw blurRad="38100" dist="38100" dir="2700000" algn="tl">
                    <a:srgbClr val="000000">
                      <a:alpha val="43137"/>
                    </a:srgbClr>
                  </a:outerShdw>
                </a:effectLst>
                <a:latin typeface="+mj-lt"/>
              </a:rPr>
              <a:t>PAZARA GİRİŞTE DİJİTAL </a:t>
            </a:r>
            <a:r>
              <a:rPr lang="tr-TR" sz="2400" b="1" dirty="0">
                <a:solidFill>
                  <a:schemeClr val="bg1"/>
                </a:solidFill>
                <a:effectLst>
                  <a:outerShdw blurRad="38100" dist="38100" dir="2700000" algn="tl">
                    <a:srgbClr val="000000">
                      <a:alpha val="43137"/>
                    </a:srgbClr>
                  </a:outerShdw>
                </a:effectLst>
                <a:latin typeface="+mj-lt"/>
              </a:rPr>
              <a:t>FAALİYETLERİN DESTEKLENMESİ</a:t>
            </a:r>
          </a:p>
          <a:p>
            <a:endParaRPr lang="tr-TR" dirty="0"/>
          </a:p>
        </p:txBody>
      </p:sp>
    </p:spTree>
    <p:extLst>
      <p:ext uri="{BB962C8B-B14F-4D97-AF65-F5344CB8AC3E}">
        <p14:creationId xmlns:p14="http://schemas.microsoft.com/office/powerpoint/2010/main" val="74535934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49942" y="2360463"/>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802896" y="2864428"/>
            <a:ext cx="1620180" cy="1323439"/>
          </a:xfrm>
          <a:prstGeom prst="rect">
            <a:avLst/>
          </a:prstGeom>
          <a:noFill/>
        </p:spPr>
        <p:txBody>
          <a:bodyPr wrap="square" rtlCol="0" anchor="ctr">
            <a:spAutoFit/>
          </a:bodyPr>
          <a:lstStyle/>
          <a:p>
            <a:r>
              <a:rPr lang="tr-TR" sz="2000" b="1" dirty="0" smtClean="0">
                <a:solidFill>
                  <a:srgbClr val="990000"/>
                </a:solidFill>
                <a:effectLst>
                  <a:outerShdw blurRad="38100" dist="38100" dir="2700000" algn="tl">
                    <a:srgbClr val="000000">
                      <a:alpha val="43137"/>
                    </a:srgbClr>
                  </a:outerShdw>
                </a:effectLst>
                <a:latin typeface="+mj-lt"/>
              </a:rPr>
              <a:t>E-TİCARET SİTELERİNE ÜYELİK DESTEĞİ</a:t>
            </a:r>
            <a:endParaRPr lang="tr-TR" sz="2000" b="1" dirty="0">
              <a:solidFill>
                <a:srgbClr val="990000"/>
              </a:solidFill>
              <a:effectLst>
                <a:outerShdw blurRad="38100" dist="38100" dir="2700000" algn="tl">
                  <a:srgbClr val="000000">
                    <a:alpha val="43137"/>
                  </a:srgbClr>
                </a:outerShdw>
              </a:effectLst>
              <a:latin typeface="+mj-lt"/>
            </a:endParaRPr>
          </a:p>
        </p:txBody>
      </p:sp>
      <p:sp>
        <p:nvSpPr>
          <p:cNvPr id="10" name="Metin kutusu 9"/>
          <p:cNvSpPr txBox="1"/>
          <p:nvPr/>
        </p:nvSpPr>
        <p:spPr>
          <a:xfrm>
            <a:off x="2698955" y="269286"/>
            <a:ext cx="6471910" cy="6632585"/>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r>
              <a:rPr lang="tr-TR" sz="2000" b="1" dirty="0">
                <a:solidFill>
                  <a:srgbClr val="990000"/>
                </a:solidFill>
                <a:latin typeface="+mn-lt"/>
              </a:rPr>
              <a:t>Destek Kapsamındaki </a:t>
            </a:r>
            <a:r>
              <a:rPr lang="tr-TR" sz="2000" b="1" dirty="0" smtClean="0">
                <a:solidFill>
                  <a:srgbClr val="990000"/>
                </a:solidFill>
                <a:latin typeface="+mn-lt"/>
              </a:rPr>
              <a:t>Giderler</a:t>
            </a:r>
          </a:p>
          <a:p>
            <a:pPr algn="l">
              <a:lnSpc>
                <a:spcPct val="150000"/>
              </a:lnSpc>
              <a:buClr>
                <a:srgbClr val="990000"/>
              </a:buClr>
            </a:pPr>
            <a:r>
              <a:rPr lang="tr-TR" sz="2000" b="1" dirty="0" smtClean="0">
                <a:solidFill>
                  <a:srgbClr val="475A8C"/>
                </a:solidFill>
                <a:latin typeface="+mn-lt"/>
              </a:rPr>
              <a:t>Bakanlıkça onaylanan e-ticaret sitelerine üyeliklere ilişkin giderler </a:t>
            </a:r>
          </a:p>
          <a:p>
            <a:pPr algn="l">
              <a:lnSpc>
                <a:spcPct val="150000"/>
              </a:lnSpc>
              <a:buClr>
                <a:srgbClr val="990000"/>
              </a:buClr>
            </a:pPr>
            <a:r>
              <a:rPr lang="tr-TR" sz="2000" b="1" dirty="0" smtClean="0">
                <a:solidFill>
                  <a:srgbClr val="990000"/>
                </a:solidFill>
                <a:latin typeface="+mn-lt"/>
              </a:rPr>
              <a:t>Destek </a:t>
            </a:r>
            <a:r>
              <a:rPr lang="tr-TR" sz="2000" b="1" dirty="0">
                <a:solidFill>
                  <a:srgbClr val="990000"/>
                </a:solidFill>
                <a:latin typeface="+mn-lt"/>
              </a:rPr>
              <a:t>Miktarı : </a:t>
            </a:r>
            <a:r>
              <a:rPr lang="tr-TR" sz="2000" b="1" dirty="0" smtClean="0">
                <a:solidFill>
                  <a:srgbClr val="475A8C"/>
                </a:solidFill>
                <a:latin typeface="+mn-lt"/>
              </a:rPr>
              <a:t>E-ticaret </a:t>
            </a:r>
            <a:r>
              <a:rPr lang="tr-TR" sz="2000" b="1" dirty="0">
                <a:solidFill>
                  <a:srgbClr val="475A8C"/>
                </a:solidFill>
                <a:latin typeface="+mn-lt"/>
              </a:rPr>
              <a:t>sitesi başına 8.000 TL</a:t>
            </a:r>
          </a:p>
          <a:p>
            <a:pPr>
              <a:buClr>
                <a:srgbClr val="990000"/>
              </a:buClr>
            </a:pPr>
            <a:r>
              <a:rPr lang="tr-TR" sz="2000" b="1" dirty="0" smtClean="0">
                <a:solidFill>
                  <a:srgbClr val="990000"/>
                </a:solidFill>
                <a:latin typeface="+mn-lt"/>
              </a:rPr>
              <a:t>Destek </a:t>
            </a:r>
            <a:r>
              <a:rPr lang="tr-TR" sz="2000" b="1" dirty="0">
                <a:solidFill>
                  <a:srgbClr val="990000"/>
                </a:solidFill>
                <a:latin typeface="+mn-lt"/>
              </a:rPr>
              <a:t>Oranı : </a:t>
            </a:r>
            <a:r>
              <a:rPr lang="tr-TR" sz="2000" b="1" dirty="0" smtClean="0">
                <a:solidFill>
                  <a:srgbClr val="475A8C"/>
                </a:solidFill>
                <a:latin typeface="+mn-lt"/>
              </a:rPr>
              <a:t>% 60 </a:t>
            </a:r>
            <a:endParaRPr lang="tr-TR" sz="2000" b="1" dirty="0">
              <a:solidFill>
                <a:srgbClr val="475A8C"/>
              </a:solidFill>
              <a:latin typeface="+mn-lt"/>
            </a:endParaRPr>
          </a:p>
          <a:p>
            <a:pPr>
              <a:buClr>
                <a:srgbClr val="990000"/>
              </a:buClr>
            </a:pPr>
            <a:endParaRPr lang="tr-TR" sz="2000" b="1" dirty="0" smtClean="0">
              <a:solidFill>
                <a:srgbClr val="475A8C"/>
              </a:solidFill>
              <a:latin typeface="+mn-lt"/>
            </a:endParaRPr>
          </a:p>
          <a:p>
            <a:pPr>
              <a:buClr>
                <a:srgbClr val="990000"/>
              </a:buClr>
            </a:pPr>
            <a:r>
              <a:rPr lang="tr-TR" sz="2000" b="1" dirty="0" smtClean="0">
                <a:solidFill>
                  <a:srgbClr val="475A8C"/>
                </a:solidFill>
                <a:latin typeface="+mn-lt"/>
              </a:rPr>
              <a:t>*31.12.2020 tarihine kadar gerçekleştirilecek üyelik giderleri için % 80 olarak uygulanacaktır.</a:t>
            </a:r>
            <a:endParaRPr lang="tr-TR" sz="2000" b="1" dirty="0" smtClean="0">
              <a:solidFill>
                <a:srgbClr val="990000"/>
              </a:solidFill>
              <a:latin typeface="+mn-lt"/>
            </a:endParaRPr>
          </a:p>
          <a:p>
            <a:pPr algn="r">
              <a:lnSpc>
                <a:spcPct val="150000"/>
              </a:lnSpc>
              <a:buClr>
                <a:srgbClr val="990000"/>
              </a:buClr>
            </a:pPr>
            <a:endParaRPr lang="tr-TR" b="1" dirty="0">
              <a:solidFill>
                <a:srgbClr val="990000"/>
              </a:solidFill>
              <a:latin typeface="+mn-lt"/>
            </a:endParaRPr>
          </a:p>
          <a:p>
            <a:pPr indent="-257175">
              <a:lnSpc>
                <a:spcPct val="150000"/>
              </a:lnSpc>
              <a:buClr>
                <a:srgbClr val="990000"/>
              </a:buClr>
              <a:buFont typeface="Arial" pitchFamily="34" charset="0"/>
              <a:buChar char="•"/>
            </a:pPr>
            <a:endParaRPr lang="tr-TR" b="1" dirty="0">
              <a:solidFill>
                <a:srgbClr val="475A8C"/>
              </a:solidFill>
            </a:endParaRPr>
          </a:p>
          <a:p>
            <a:pPr indent="-257175">
              <a:lnSpc>
                <a:spcPct val="150000"/>
              </a:lnSpc>
              <a:buClr>
                <a:srgbClr val="990000"/>
              </a:buClr>
              <a:buFont typeface="Arial" pitchFamily="34" charset="0"/>
              <a:buChar char="•"/>
            </a:pPr>
            <a:endParaRPr lang="tr-TR"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42</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3" name="Metin kutusu 12"/>
          <p:cNvSpPr txBox="1"/>
          <p:nvPr/>
        </p:nvSpPr>
        <p:spPr>
          <a:xfrm>
            <a:off x="1612986" y="274846"/>
            <a:ext cx="9079748" cy="800219"/>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j-lt"/>
              </a:rPr>
              <a:t> </a:t>
            </a:r>
            <a:r>
              <a:rPr lang="tr-TR" sz="2400" b="1" dirty="0" smtClean="0">
                <a:solidFill>
                  <a:schemeClr val="bg1"/>
                </a:solidFill>
                <a:effectLst>
                  <a:outerShdw blurRad="38100" dist="38100" dir="2700000" algn="tl">
                    <a:srgbClr val="000000">
                      <a:alpha val="43137"/>
                    </a:srgbClr>
                  </a:outerShdw>
                </a:effectLst>
                <a:latin typeface="+mj-lt"/>
              </a:rPr>
              <a:t>PAZARA GİRİŞTE DİJİTAL </a:t>
            </a:r>
            <a:r>
              <a:rPr lang="tr-TR" sz="2400" b="1" dirty="0">
                <a:solidFill>
                  <a:schemeClr val="bg1"/>
                </a:solidFill>
                <a:effectLst>
                  <a:outerShdw blurRad="38100" dist="38100" dir="2700000" algn="tl">
                    <a:srgbClr val="000000">
                      <a:alpha val="43137"/>
                    </a:srgbClr>
                  </a:outerShdw>
                </a:effectLst>
                <a:latin typeface="+mj-lt"/>
              </a:rPr>
              <a:t>FAALİYETLERİN DESTEKLENMESİ</a:t>
            </a:r>
          </a:p>
          <a:p>
            <a:endParaRPr lang="tr-TR" dirty="0"/>
          </a:p>
        </p:txBody>
      </p:sp>
    </p:spTree>
    <p:extLst>
      <p:ext uri="{BB962C8B-B14F-4D97-AF65-F5344CB8AC3E}">
        <p14:creationId xmlns:p14="http://schemas.microsoft.com/office/powerpoint/2010/main" val="427555080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49942" y="2360463"/>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802896" y="2864428"/>
            <a:ext cx="1620180" cy="1323439"/>
          </a:xfrm>
          <a:prstGeom prst="rect">
            <a:avLst/>
          </a:prstGeom>
          <a:noFill/>
        </p:spPr>
        <p:txBody>
          <a:bodyPr wrap="square" rtlCol="0" anchor="ctr">
            <a:spAutoFit/>
          </a:bodyPr>
          <a:lstStyle/>
          <a:p>
            <a:r>
              <a:rPr lang="tr-TR" sz="2000" b="1" dirty="0" smtClean="0">
                <a:solidFill>
                  <a:srgbClr val="990000"/>
                </a:solidFill>
                <a:effectLst>
                  <a:outerShdw blurRad="38100" dist="38100" dir="2700000" algn="tl">
                    <a:srgbClr val="000000">
                      <a:alpha val="43137"/>
                    </a:srgbClr>
                  </a:outerShdw>
                </a:effectLst>
                <a:latin typeface="+mj-lt"/>
              </a:rPr>
              <a:t>E-TİCARET SİTELERİNE ÜYELİK DESTEĞİ</a:t>
            </a:r>
            <a:endParaRPr lang="tr-TR" sz="2000" b="1" dirty="0">
              <a:solidFill>
                <a:srgbClr val="990000"/>
              </a:solidFill>
              <a:effectLst>
                <a:outerShdw blurRad="38100" dist="38100" dir="2700000" algn="tl">
                  <a:srgbClr val="000000">
                    <a:alpha val="43137"/>
                  </a:srgbClr>
                </a:outerShdw>
              </a:effectLst>
              <a:latin typeface="+mj-lt"/>
            </a:endParaRPr>
          </a:p>
        </p:txBody>
      </p:sp>
      <p:sp>
        <p:nvSpPr>
          <p:cNvPr id="10" name="Metin kutusu 9"/>
          <p:cNvSpPr txBox="1"/>
          <p:nvPr/>
        </p:nvSpPr>
        <p:spPr>
          <a:xfrm>
            <a:off x="2449942" y="1676630"/>
            <a:ext cx="6471910" cy="6047809"/>
          </a:xfrm>
          <a:prstGeom prst="rect">
            <a:avLst/>
          </a:prstGeom>
          <a:noFill/>
        </p:spPr>
        <p:txBody>
          <a:bodyPr wrap="square" rtlCol="0" anchor="ctr">
            <a:spAutoFit/>
          </a:bodyPr>
          <a:lstStyle/>
          <a:p>
            <a:pPr algn="just">
              <a:lnSpc>
                <a:spcPct val="150000"/>
              </a:lnSpc>
              <a:buClr>
                <a:srgbClr val="990000"/>
              </a:buClr>
            </a:pPr>
            <a:r>
              <a:rPr lang="tr-TR" sz="2000" b="1" dirty="0" smtClean="0">
                <a:solidFill>
                  <a:srgbClr val="475A8C"/>
                </a:solidFill>
                <a:latin typeface="+mn-lt"/>
              </a:rPr>
              <a:t>- En fazla 3 e-ticaret sitesi için ve site başına en fazla 2 yıl süresince destekten faydalanılabilir.</a:t>
            </a:r>
          </a:p>
          <a:p>
            <a:pPr algn="just">
              <a:lnSpc>
                <a:spcPct val="150000"/>
              </a:lnSpc>
              <a:buClr>
                <a:srgbClr val="990000"/>
              </a:buClr>
            </a:pPr>
            <a:endParaRPr lang="tr-TR" sz="2000" b="1" dirty="0" smtClean="0">
              <a:solidFill>
                <a:srgbClr val="475A8C"/>
              </a:solidFill>
              <a:latin typeface="+mn-lt"/>
            </a:endParaRPr>
          </a:p>
          <a:p>
            <a:pPr algn="just">
              <a:lnSpc>
                <a:spcPct val="150000"/>
              </a:lnSpc>
              <a:buClr>
                <a:srgbClr val="990000"/>
              </a:buClr>
            </a:pPr>
            <a:r>
              <a:rPr lang="tr-TR" sz="2000" b="1" dirty="0" smtClean="0">
                <a:solidFill>
                  <a:srgbClr val="475A8C"/>
                </a:solidFill>
                <a:latin typeface="+mn-lt"/>
              </a:rPr>
              <a:t>- Şirketlerin </a:t>
            </a:r>
            <a:r>
              <a:rPr lang="tr-TR" sz="2000" b="1" dirty="0">
                <a:solidFill>
                  <a:srgbClr val="475A8C"/>
                </a:solidFill>
                <a:latin typeface="+mn-lt"/>
              </a:rPr>
              <a:t>ticari faaliyetleriyle ilgili en az bir yabancı dil desteği olan internet sitelerinin olması zorunludur</a:t>
            </a:r>
            <a:r>
              <a:rPr lang="tr-TR" sz="2000" b="1" dirty="0" smtClean="0">
                <a:solidFill>
                  <a:srgbClr val="475A8C"/>
                </a:solidFill>
                <a:latin typeface="+mn-lt"/>
              </a:rPr>
              <a:t>.</a:t>
            </a:r>
          </a:p>
          <a:p>
            <a:pPr algn="just">
              <a:lnSpc>
                <a:spcPct val="150000"/>
              </a:lnSpc>
              <a:buClr>
                <a:srgbClr val="990000"/>
              </a:buClr>
            </a:pPr>
            <a:endParaRPr lang="tr-TR" sz="2000" b="1" dirty="0" smtClean="0">
              <a:solidFill>
                <a:srgbClr val="475A8C"/>
              </a:solidFill>
              <a:latin typeface="+mn-lt"/>
            </a:endParaRPr>
          </a:p>
          <a:p>
            <a:pPr algn="just">
              <a:lnSpc>
                <a:spcPct val="150000"/>
              </a:lnSpc>
              <a:buClr>
                <a:srgbClr val="990000"/>
              </a:buClr>
            </a:pPr>
            <a:r>
              <a:rPr lang="tr-TR" sz="2000" b="1" smtClean="0">
                <a:solidFill>
                  <a:srgbClr val="475A8C"/>
                </a:solidFill>
                <a:latin typeface="+mn-lt"/>
              </a:rPr>
              <a:t>- Site </a:t>
            </a:r>
            <a:r>
              <a:rPr lang="tr-TR" sz="2000" b="1" dirty="0">
                <a:solidFill>
                  <a:srgbClr val="475A8C"/>
                </a:solidFill>
                <a:latin typeface="+mn-lt"/>
              </a:rPr>
              <a:t>içi reklam ve reklam bandı (banner) giderleri </a:t>
            </a:r>
            <a:r>
              <a:rPr lang="tr-TR" sz="2000" b="1" dirty="0" smtClean="0">
                <a:solidFill>
                  <a:srgbClr val="475A8C"/>
                </a:solidFill>
                <a:latin typeface="+mn-lt"/>
              </a:rPr>
              <a:t>desteklenmez.</a:t>
            </a:r>
          </a:p>
          <a:p>
            <a:pPr>
              <a:lnSpc>
                <a:spcPct val="150000"/>
              </a:lnSpc>
              <a:buClr>
                <a:srgbClr val="990000"/>
              </a:buClr>
            </a:pPr>
            <a:endParaRPr lang="tr-TR" sz="2000" b="1" dirty="0">
              <a:solidFill>
                <a:srgbClr val="475A8C"/>
              </a:solidFill>
              <a:latin typeface="+mn-lt"/>
            </a:endParaRPr>
          </a:p>
          <a:p>
            <a:pPr algn="r">
              <a:lnSpc>
                <a:spcPct val="150000"/>
              </a:lnSpc>
              <a:buClr>
                <a:srgbClr val="990000"/>
              </a:buClr>
            </a:pPr>
            <a:endParaRPr lang="tr-TR" b="1" dirty="0">
              <a:solidFill>
                <a:srgbClr val="990000"/>
              </a:solidFill>
              <a:latin typeface="+mn-lt"/>
            </a:endParaRPr>
          </a:p>
          <a:p>
            <a:pPr indent="-257175">
              <a:lnSpc>
                <a:spcPct val="150000"/>
              </a:lnSpc>
              <a:buClr>
                <a:srgbClr val="990000"/>
              </a:buClr>
              <a:buFont typeface="Arial" pitchFamily="34" charset="0"/>
              <a:buChar char="•"/>
            </a:pPr>
            <a:endParaRPr lang="tr-TR" b="1" dirty="0">
              <a:solidFill>
                <a:srgbClr val="475A8C"/>
              </a:solidFill>
            </a:endParaRPr>
          </a:p>
          <a:p>
            <a:pPr indent="-257175">
              <a:lnSpc>
                <a:spcPct val="150000"/>
              </a:lnSpc>
              <a:buClr>
                <a:srgbClr val="990000"/>
              </a:buClr>
              <a:buFont typeface="Arial" pitchFamily="34" charset="0"/>
              <a:buChar char="•"/>
            </a:pPr>
            <a:endParaRPr lang="tr-TR"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43</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2" name="Metin kutusu 11"/>
          <p:cNvSpPr txBox="1"/>
          <p:nvPr/>
        </p:nvSpPr>
        <p:spPr>
          <a:xfrm>
            <a:off x="1452891" y="238558"/>
            <a:ext cx="9079748" cy="800219"/>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j-lt"/>
              </a:rPr>
              <a:t> </a:t>
            </a:r>
            <a:r>
              <a:rPr lang="tr-TR" sz="2400" b="1" dirty="0" smtClean="0">
                <a:solidFill>
                  <a:schemeClr val="bg1"/>
                </a:solidFill>
                <a:effectLst>
                  <a:outerShdw blurRad="38100" dist="38100" dir="2700000" algn="tl">
                    <a:srgbClr val="000000">
                      <a:alpha val="43137"/>
                    </a:srgbClr>
                  </a:outerShdw>
                </a:effectLst>
                <a:latin typeface="+mj-lt"/>
              </a:rPr>
              <a:t>PAZARA GİRİŞTE DİJİTAL </a:t>
            </a:r>
            <a:r>
              <a:rPr lang="tr-TR" sz="2400" b="1" dirty="0">
                <a:solidFill>
                  <a:schemeClr val="bg1"/>
                </a:solidFill>
                <a:effectLst>
                  <a:outerShdw blurRad="38100" dist="38100" dir="2700000" algn="tl">
                    <a:srgbClr val="000000">
                      <a:alpha val="43137"/>
                    </a:srgbClr>
                  </a:outerShdw>
                </a:effectLst>
                <a:latin typeface="+mj-lt"/>
              </a:rPr>
              <a:t>FAALİYETLERİN DESTEKLENMESİ</a:t>
            </a:r>
          </a:p>
          <a:p>
            <a:endParaRPr lang="tr-TR" dirty="0"/>
          </a:p>
        </p:txBody>
      </p:sp>
    </p:spTree>
    <p:extLst>
      <p:ext uri="{BB962C8B-B14F-4D97-AF65-F5344CB8AC3E}">
        <p14:creationId xmlns:p14="http://schemas.microsoft.com/office/powerpoint/2010/main" val="151429570"/>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888356" y="2469931"/>
            <a:ext cx="0" cy="2807563"/>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Metin kutusu 8"/>
          <p:cNvSpPr txBox="1"/>
          <p:nvPr/>
        </p:nvSpPr>
        <p:spPr>
          <a:xfrm>
            <a:off x="268175" y="2864428"/>
            <a:ext cx="1620180" cy="1323439"/>
          </a:xfrm>
          <a:prstGeom prst="rect">
            <a:avLst/>
          </a:prstGeom>
          <a:noFill/>
        </p:spPr>
        <p:txBody>
          <a:bodyPr wrap="square" rtlCol="0" anchor="ctr">
            <a:spAutoFit/>
          </a:bodyPr>
          <a:lstStyle/>
          <a:p>
            <a:r>
              <a:rPr lang="tr-TR" sz="2000" b="1" dirty="0" smtClean="0">
                <a:solidFill>
                  <a:srgbClr val="990000"/>
                </a:solidFill>
                <a:effectLst>
                  <a:outerShdw blurRad="38100" dist="38100" dir="2700000" algn="tl">
                    <a:srgbClr val="000000">
                      <a:alpha val="43137"/>
                    </a:srgbClr>
                  </a:outerShdw>
                </a:effectLst>
                <a:latin typeface="+mj-lt"/>
              </a:rPr>
              <a:t>SANAL TİCARET HEYETİ DESTEĞİ</a:t>
            </a:r>
            <a:endParaRPr lang="tr-TR" sz="2000" b="1" dirty="0">
              <a:solidFill>
                <a:srgbClr val="990000"/>
              </a:solidFill>
              <a:effectLst>
                <a:outerShdw blurRad="38100" dist="38100" dir="2700000" algn="tl">
                  <a:srgbClr val="000000">
                    <a:alpha val="43137"/>
                  </a:srgbClr>
                </a:outerShdw>
              </a:effectLst>
              <a:latin typeface="+mj-lt"/>
            </a:endParaRPr>
          </a:p>
        </p:txBody>
      </p:sp>
      <p:sp>
        <p:nvSpPr>
          <p:cNvPr id="10" name="Metin kutusu 9"/>
          <p:cNvSpPr txBox="1"/>
          <p:nvPr/>
        </p:nvSpPr>
        <p:spPr>
          <a:xfrm>
            <a:off x="2007476" y="962708"/>
            <a:ext cx="7059905" cy="5909310"/>
          </a:xfrm>
          <a:prstGeom prst="rect">
            <a:avLst/>
          </a:prstGeom>
          <a:noFill/>
        </p:spPr>
        <p:txBody>
          <a:bodyPr wrap="square" rtlCol="0" anchor="ctr">
            <a:spAutoFit/>
          </a:bodyPr>
          <a:lstStyle/>
          <a:p>
            <a:pPr lvl="0">
              <a:lnSpc>
                <a:spcPct val="150000"/>
              </a:lnSpc>
              <a:buClr>
                <a:srgbClr val="990000"/>
              </a:buClr>
            </a:pPr>
            <a:r>
              <a:rPr lang="tr-TR" sz="16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1600" b="1" dirty="0">
                <a:solidFill>
                  <a:srgbClr val="475A8C"/>
                </a:solidFill>
                <a:latin typeface="Calibri"/>
              </a:rPr>
              <a:t>İşbirliği Kuruluşları</a:t>
            </a:r>
          </a:p>
          <a:p>
            <a:pPr marL="214313" indent="-214313">
              <a:lnSpc>
                <a:spcPct val="150000"/>
              </a:lnSpc>
              <a:buClr>
                <a:srgbClr val="990000"/>
              </a:buClr>
              <a:buFont typeface="Arial" pitchFamily="34" charset="0"/>
              <a:buChar char="•"/>
              <a:defRPr/>
            </a:pPr>
            <a:r>
              <a:rPr lang="tr-TR" sz="1600" b="1" dirty="0" smtClean="0">
                <a:solidFill>
                  <a:srgbClr val="475A8C"/>
                </a:solidFill>
                <a:latin typeface="Calibri"/>
              </a:rPr>
              <a:t>1 </a:t>
            </a:r>
            <a:r>
              <a:rPr lang="tr-TR" sz="1600" b="1" dirty="0">
                <a:solidFill>
                  <a:srgbClr val="475A8C"/>
                </a:solidFill>
                <a:latin typeface="Calibri"/>
              </a:rPr>
              <a:t>ay </a:t>
            </a:r>
            <a:r>
              <a:rPr lang="tr-TR" sz="1600" b="1" dirty="0" smtClean="0">
                <a:solidFill>
                  <a:srgbClr val="475A8C"/>
                </a:solidFill>
                <a:latin typeface="Calibri"/>
              </a:rPr>
              <a:t>önce </a:t>
            </a:r>
            <a:r>
              <a:rPr lang="tr-TR" sz="1600" b="1" dirty="0">
                <a:solidFill>
                  <a:srgbClr val="475A8C"/>
                </a:solidFill>
                <a:latin typeface="Calibri"/>
              </a:rPr>
              <a:t>ön </a:t>
            </a:r>
            <a:r>
              <a:rPr lang="tr-TR" sz="1600" b="1" dirty="0" smtClean="0">
                <a:solidFill>
                  <a:srgbClr val="475A8C"/>
                </a:solidFill>
                <a:latin typeface="Calibri"/>
              </a:rPr>
              <a:t>onay başvurusu</a:t>
            </a:r>
          </a:p>
          <a:p>
            <a:pPr marL="214313" indent="-214313">
              <a:lnSpc>
                <a:spcPct val="150000"/>
              </a:lnSpc>
              <a:buClr>
                <a:srgbClr val="990000"/>
              </a:buClr>
              <a:buFont typeface="Arial" pitchFamily="34" charset="0"/>
              <a:buChar char="•"/>
              <a:defRPr/>
            </a:pPr>
            <a:r>
              <a:rPr lang="tr-TR" sz="1600" b="1" dirty="0" smtClean="0">
                <a:solidFill>
                  <a:srgbClr val="475A8C"/>
                </a:solidFill>
                <a:latin typeface="Calibri"/>
              </a:rPr>
              <a:t>En az 10 şirket </a:t>
            </a:r>
            <a:endParaRPr lang="tr-TR" sz="1600" b="1" dirty="0">
              <a:solidFill>
                <a:srgbClr val="475A8C"/>
              </a:solidFill>
              <a:latin typeface="Calibri"/>
            </a:endParaRPr>
          </a:p>
          <a:p>
            <a:pPr algn="just">
              <a:lnSpc>
                <a:spcPct val="150000"/>
              </a:lnSpc>
              <a:buClr>
                <a:srgbClr val="990000"/>
              </a:buClr>
            </a:pPr>
            <a:r>
              <a:rPr lang="tr-TR" sz="1600" b="1" dirty="0" smtClean="0">
                <a:solidFill>
                  <a:srgbClr val="990000"/>
                </a:solidFill>
                <a:latin typeface="+mn-lt"/>
              </a:rPr>
              <a:t>Destek </a:t>
            </a:r>
            <a:r>
              <a:rPr lang="tr-TR" sz="1600" b="1" dirty="0">
                <a:solidFill>
                  <a:srgbClr val="990000"/>
                </a:solidFill>
                <a:latin typeface="+mn-lt"/>
              </a:rPr>
              <a:t>Kapsamındaki </a:t>
            </a:r>
            <a:r>
              <a:rPr lang="tr-TR" sz="1600" b="1" dirty="0" smtClean="0">
                <a:solidFill>
                  <a:srgbClr val="990000"/>
                </a:solidFill>
                <a:latin typeface="+mn-lt"/>
              </a:rPr>
              <a:t>Giderler</a:t>
            </a:r>
            <a:endParaRPr lang="tr-TR" sz="1600" b="1" dirty="0">
              <a:solidFill>
                <a:srgbClr val="475A8C"/>
              </a:solidFill>
              <a:latin typeface="+mn-lt"/>
            </a:endParaRPr>
          </a:p>
          <a:p>
            <a:pPr>
              <a:lnSpc>
                <a:spcPct val="150000"/>
              </a:lnSpc>
              <a:buClr>
                <a:srgbClr val="990000"/>
              </a:buClr>
              <a:defRPr/>
            </a:pPr>
            <a:r>
              <a:rPr lang="tr-TR" sz="1600" b="1" dirty="0" smtClean="0">
                <a:solidFill>
                  <a:srgbClr val="475A8C"/>
                </a:solidFill>
                <a:latin typeface="Calibri"/>
              </a:rPr>
              <a:t>a) Sanal </a:t>
            </a:r>
            <a:r>
              <a:rPr lang="tr-TR" sz="1600" b="1" dirty="0">
                <a:solidFill>
                  <a:srgbClr val="475A8C"/>
                </a:solidFill>
                <a:latin typeface="Calibri"/>
              </a:rPr>
              <a:t>ticaret heyetinin tanıtımına yönelik internet, mobil ve benzeri dijital ortamları da içeren yazılı ve görsel iletişim veya </a:t>
            </a:r>
            <a:r>
              <a:rPr lang="tr-TR" sz="1600" b="1" dirty="0" smtClean="0">
                <a:solidFill>
                  <a:srgbClr val="475A8C"/>
                </a:solidFill>
                <a:latin typeface="Calibri"/>
              </a:rPr>
              <a:t>reklam kampanyalarına </a:t>
            </a:r>
            <a:r>
              <a:rPr lang="tr-TR" sz="1600" b="1" dirty="0">
                <a:solidFill>
                  <a:srgbClr val="475A8C"/>
                </a:solidFill>
                <a:latin typeface="Calibri"/>
              </a:rPr>
              <a:t>dair hizmet giderleri, </a:t>
            </a:r>
          </a:p>
          <a:p>
            <a:pPr>
              <a:lnSpc>
                <a:spcPct val="150000"/>
              </a:lnSpc>
              <a:buClr>
                <a:srgbClr val="990000"/>
              </a:buClr>
              <a:defRPr/>
            </a:pPr>
            <a:r>
              <a:rPr lang="tr-TR" sz="1600" b="1" dirty="0" smtClean="0">
                <a:solidFill>
                  <a:srgbClr val="475A8C"/>
                </a:solidFill>
                <a:latin typeface="Calibri"/>
              </a:rPr>
              <a:t>b) Sanal </a:t>
            </a:r>
            <a:r>
              <a:rPr lang="tr-TR" sz="1600" b="1" dirty="0">
                <a:solidFill>
                  <a:srgbClr val="475A8C"/>
                </a:solidFill>
                <a:latin typeface="Calibri"/>
              </a:rPr>
              <a:t>ticaret heyetinin planlaması ve koordinasyonuna yönelik hizmet giderleri, </a:t>
            </a:r>
          </a:p>
          <a:p>
            <a:pPr>
              <a:lnSpc>
                <a:spcPct val="150000"/>
              </a:lnSpc>
              <a:buClr>
                <a:srgbClr val="990000"/>
              </a:buClr>
              <a:defRPr/>
            </a:pPr>
            <a:r>
              <a:rPr lang="tr-TR" sz="1600" b="1" dirty="0" smtClean="0">
                <a:solidFill>
                  <a:srgbClr val="475A8C"/>
                </a:solidFill>
                <a:latin typeface="Calibri"/>
              </a:rPr>
              <a:t>c) Eşleştirme </a:t>
            </a:r>
            <a:r>
              <a:rPr lang="tr-TR" sz="1600" b="1" dirty="0">
                <a:solidFill>
                  <a:srgbClr val="475A8C"/>
                </a:solidFill>
                <a:latin typeface="Calibri"/>
              </a:rPr>
              <a:t>ve ikili iş görüşmelerinin organizasyonuna ilişkin giderler</a:t>
            </a:r>
            <a:r>
              <a:rPr lang="tr-TR" sz="1600" b="1" dirty="0" smtClean="0">
                <a:solidFill>
                  <a:srgbClr val="475A8C"/>
                </a:solidFill>
                <a:latin typeface="Calibri"/>
              </a:rPr>
              <a:t>,</a:t>
            </a:r>
          </a:p>
          <a:p>
            <a:pPr>
              <a:lnSpc>
                <a:spcPct val="150000"/>
              </a:lnSpc>
              <a:buClr>
                <a:srgbClr val="990000"/>
              </a:buClr>
              <a:defRPr/>
            </a:pPr>
            <a:r>
              <a:rPr lang="tr-TR" sz="1600" b="1" dirty="0" smtClean="0">
                <a:solidFill>
                  <a:srgbClr val="475A8C"/>
                </a:solidFill>
                <a:latin typeface="Calibri"/>
              </a:rPr>
              <a:t>ç) Sanal </a:t>
            </a:r>
            <a:r>
              <a:rPr lang="tr-TR" sz="1600" b="1" dirty="0">
                <a:solidFill>
                  <a:srgbClr val="475A8C"/>
                </a:solidFill>
                <a:latin typeface="Calibri"/>
              </a:rPr>
              <a:t>ticaret heyeti faaliyetinin gerçekleştirildiği platformlara ödenen </a:t>
            </a:r>
            <a:r>
              <a:rPr lang="tr-TR" sz="1600" b="1" dirty="0" smtClean="0">
                <a:solidFill>
                  <a:srgbClr val="475A8C"/>
                </a:solidFill>
                <a:latin typeface="Calibri"/>
              </a:rPr>
              <a:t>ücretler, </a:t>
            </a:r>
            <a:endParaRPr lang="tr-TR" sz="1600" b="1" dirty="0">
              <a:solidFill>
                <a:srgbClr val="475A8C"/>
              </a:solidFill>
              <a:latin typeface="Calibri"/>
            </a:endParaRPr>
          </a:p>
          <a:p>
            <a:pPr>
              <a:lnSpc>
                <a:spcPct val="150000"/>
              </a:lnSpc>
              <a:buClr>
                <a:srgbClr val="990000"/>
              </a:buClr>
              <a:defRPr/>
            </a:pPr>
            <a:r>
              <a:rPr lang="tr-TR" sz="1600" b="1" dirty="0" smtClean="0">
                <a:solidFill>
                  <a:srgbClr val="475A8C"/>
                </a:solidFill>
                <a:latin typeface="Calibri"/>
              </a:rPr>
              <a:t>d) Tercümanlık giderleri.</a:t>
            </a:r>
            <a:endParaRPr lang="tr-TR" sz="1600" b="1" dirty="0">
              <a:solidFill>
                <a:srgbClr val="475A8C"/>
              </a:solidFill>
              <a:latin typeface="Calibri"/>
            </a:endParaRPr>
          </a:p>
          <a:p>
            <a:pPr>
              <a:lnSpc>
                <a:spcPct val="150000"/>
              </a:lnSpc>
              <a:buClr>
                <a:srgbClr val="990000"/>
              </a:buClr>
            </a:pPr>
            <a:r>
              <a:rPr lang="tr-TR" sz="1600" b="1" dirty="0" smtClean="0">
                <a:solidFill>
                  <a:srgbClr val="990000"/>
                </a:solidFill>
                <a:latin typeface="+mn-lt"/>
              </a:rPr>
              <a:t>Destek Miktarı : </a:t>
            </a:r>
            <a:r>
              <a:rPr lang="tr-TR" sz="1600" b="1" dirty="0" smtClean="0">
                <a:solidFill>
                  <a:srgbClr val="475A8C"/>
                </a:solidFill>
                <a:latin typeface="+mn-lt"/>
              </a:rPr>
              <a:t>50.000 </a:t>
            </a:r>
            <a:r>
              <a:rPr lang="tr-TR" sz="1600" b="1" dirty="0">
                <a:solidFill>
                  <a:srgbClr val="475A8C"/>
                </a:solidFill>
                <a:latin typeface="+mn-lt"/>
              </a:rPr>
              <a:t>ABD Doları</a:t>
            </a:r>
          </a:p>
          <a:p>
            <a:pPr algn="l">
              <a:lnSpc>
                <a:spcPct val="150000"/>
              </a:lnSpc>
              <a:buClr>
                <a:srgbClr val="990000"/>
              </a:buClr>
            </a:pPr>
            <a:r>
              <a:rPr lang="tr-TR" sz="1600" b="1" dirty="0" smtClean="0">
                <a:solidFill>
                  <a:srgbClr val="990000"/>
                </a:solidFill>
                <a:latin typeface="+mn-lt"/>
              </a:rPr>
              <a:t>Destek </a:t>
            </a:r>
            <a:r>
              <a:rPr lang="tr-TR" sz="1600" b="1" dirty="0">
                <a:solidFill>
                  <a:srgbClr val="990000"/>
                </a:solidFill>
                <a:latin typeface="+mn-lt"/>
              </a:rPr>
              <a:t>Oranı : </a:t>
            </a:r>
            <a:r>
              <a:rPr lang="tr-TR" sz="1600" b="1" dirty="0" smtClean="0">
                <a:solidFill>
                  <a:srgbClr val="475A8C"/>
                </a:solidFill>
                <a:latin typeface="+mn-lt"/>
              </a:rPr>
              <a:t>% 50  </a:t>
            </a:r>
            <a:endParaRPr lang="tr-TR" sz="1600" b="1" dirty="0">
              <a:solidFill>
                <a:srgbClr val="475A8C"/>
              </a:solidFill>
            </a:endParaRPr>
          </a:p>
          <a:p>
            <a:pPr algn="l"/>
            <a:endParaRPr lang="en-US" b="1" dirty="0">
              <a:solidFill>
                <a:srgbClr val="475A8C"/>
              </a:solidFill>
            </a:endParaRP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44</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2" name="Metin kutusu 11"/>
          <p:cNvSpPr txBox="1"/>
          <p:nvPr/>
        </p:nvSpPr>
        <p:spPr>
          <a:xfrm>
            <a:off x="1326767" y="219553"/>
            <a:ext cx="9079748" cy="800219"/>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mj-lt"/>
              </a:rPr>
              <a:t> </a:t>
            </a:r>
            <a:r>
              <a:rPr lang="tr-TR" sz="2400" b="1" dirty="0" smtClean="0">
                <a:solidFill>
                  <a:schemeClr val="bg1"/>
                </a:solidFill>
                <a:effectLst>
                  <a:outerShdw blurRad="38100" dist="38100" dir="2700000" algn="tl">
                    <a:srgbClr val="000000">
                      <a:alpha val="43137"/>
                    </a:srgbClr>
                  </a:outerShdw>
                </a:effectLst>
                <a:latin typeface="+mj-lt"/>
              </a:rPr>
              <a:t>PAZARA GİRİŞTE DİJİTAL </a:t>
            </a:r>
            <a:r>
              <a:rPr lang="tr-TR" sz="2400" b="1" dirty="0">
                <a:solidFill>
                  <a:schemeClr val="bg1"/>
                </a:solidFill>
                <a:effectLst>
                  <a:outerShdw blurRad="38100" dist="38100" dir="2700000" algn="tl">
                    <a:srgbClr val="000000">
                      <a:alpha val="43137"/>
                    </a:srgbClr>
                  </a:outerShdw>
                </a:effectLst>
                <a:latin typeface="+mj-lt"/>
              </a:rPr>
              <a:t>FAALİYETLERİN DESTEKLENMESİ</a:t>
            </a:r>
          </a:p>
          <a:p>
            <a:endParaRPr lang="tr-TR" dirty="0"/>
          </a:p>
        </p:txBody>
      </p:sp>
    </p:spTree>
    <p:extLst>
      <p:ext uri="{BB962C8B-B14F-4D97-AF65-F5344CB8AC3E}">
        <p14:creationId xmlns:p14="http://schemas.microsoft.com/office/powerpoint/2010/main" val="1179508299"/>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07624" y="992524"/>
            <a:ext cx="8527055" cy="5005421"/>
          </a:xfrm>
          <a:prstGeom prst="rect">
            <a:avLst/>
          </a:prstGeom>
        </p:spPr>
      </p:pic>
      <p:sp>
        <p:nvSpPr>
          <p:cNvPr id="5" name="Unvan 4"/>
          <p:cNvSpPr>
            <a:spLocks noGrp="1"/>
          </p:cNvSpPr>
          <p:nvPr>
            <p:ph type="title"/>
          </p:nvPr>
        </p:nvSpPr>
        <p:spPr/>
        <p:txBody>
          <a:bodyPr/>
          <a:lstStyle/>
          <a:p>
            <a:pPr algn="ctr"/>
            <a:r>
              <a:rPr lang="tr-TR" sz="3200" dirty="0" smtClean="0"/>
              <a:t>www.kolaydestek.gov.tr</a:t>
            </a:r>
            <a:endParaRPr lang="tr-TR" sz="3200" dirty="0"/>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7" name="Dikdörtgen 6"/>
          <p:cNvSpPr/>
          <p:nvPr/>
        </p:nvSpPr>
        <p:spPr>
          <a:xfrm>
            <a:off x="3281177" y="6077091"/>
            <a:ext cx="2779948" cy="369332"/>
          </a:xfrm>
          <a:prstGeom prst="rect">
            <a:avLst/>
          </a:prstGeom>
        </p:spPr>
        <p:txBody>
          <a:bodyPr wrap="square">
            <a:spAutoFit/>
          </a:bodyPr>
          <a:lstStyle/>
          <a:p>
            <a:r>
              <a:rPr lang="tr-TR" dirty="0">
                <a:hlinkClick r:id="rId4"/>
              </a:rPr>
              <a:t>https://kolaydestek.gov.tr/</a:t>
            </a:r>
            <a:endParaRPr lang="tr-TR" dirty="0"/>
          </a:p>
        </p:txBody>
      </p:sp>
    </p:spTree>
    <p:extLst>
      <p:ext uri="{BB962C8B-B14F-4D97-AF65-F5344CB8AC3E}">
        <p14:creationId xmlns:p14="http://schemas.microsoft.com/office/powerpoint/2010/main" val="176502397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01638"/>
            <a:ext cx="8027988" cy="396875"/>
          </a:xfrm>
        </p:spPr>
        <p:txBody>
          <a:bodyPr/>
          <a:lstStyle/>
          <a:p>
            <a:pPr algn="ctr" eaLnBrk="1" hangingPunct="1">
              <a:defRPr/>
            </a:pPr>
            <a:r>
              <a:rPr lang="tr-TR" sz="4400" dirty="0" smtClean="0"/>
              <a:t>NOTLAR</a:t>
            </a:r>
            <a:endParaRPr lang="en-US" sz="4400" dirty="0"/>
          </a:p>
        </p:txBody>
      </p:sp>
      <p:sp>
        <p:nvSpPr>
          <p:cNvPr id="44035" name="Rectangle 3"/>
          <p:cNvSpPr txBox="1">
            <a:spLocks noChangeArrowheads="1"/>
          </p:cNvSpPr>
          <p:nvPr/>
        </p:nvSpPr>
        <p:spPr bwMode="auto">
          <a:xfrm>
            <a:off x="619125" y="1277938"/>
            <a:ext cx="8382000" cy="5275262"/>
          </a:xfrm>
          <a:prstGeom prst="rect">
            <a:avLst/>
          </a:prstGeom>
          <a:noFill/>
          <a:ln w="9525">
            <a:noFill/>
            <a:miter lim="800000"/>
            <a:headEnd/>
            <a:tailEnd/>
          </a:ln>
        </p:spPr>
        <p:txBody>
          <a:bodyPr lIns="90488" tIns="44450" rIns="90488" bIns="44450"/>
          <a:lstStyle/>
          <a:p>
            <a:pPr marL="457200" indent="-457200" eaLnBrk="1" hangingPunct="1">
              <a:lnSpc>
                <a:spcPct val="90000"/>
              </a:lnSpc>
              <a:spcBef>
                <a:spcPct val="20000"/>
              </a:spcBef>
              <a:buFont typeface="Arial" pitchFamily="34" charset="0"/>
              <a:buChar char="•"/>
            </a:pPr>
            <a:r>
              <a:rPr lang="tr-TR" altLang="tr-TR" sz="2800" b="1" dirty="0" smtClean="0"/>
              <a:t>Mevzuat</a:t>
            </a:r>
            <a:endParaRPr lang="tr-TR" altLang="tr-TR" sz="2800" b="1" dirty="0"/>
          </a:p>
          <a:p>
            <a:pPr marL="457200" indent="-457200" eaLnBrk="1" hangingPunct="1">
              <a:lnSpc>
                <a:spcPct val="90000"/>
              </a:lnSpc>
              <a:spcBef>
                <a:spcPct val="20000"/>
              </a:spcBef>
              <a:buFont typeface="Arial" pitchFamily="34" charset="0"/>
              <a:buChar char="•"/>
            </a:pPr>
            <a:r>
              <a:rPr lang="tr-TR" altLang="tr-TR" sz="2800" b="1" dirty="0" smtClean="0">
                <a:hlinkClick r:id="rId3"/>
              </a:rPr>
              <a:t>www.ticaret.gov.tr</a:t>
            </a:r>
            <a:endParaRPr lang="tr-TR" altLang="tr-TR" sz="2800" b="1" dirty="0" smtClean="0"/>
          </a:p>
          <a:p>
            <a:pPr marL="457200" indent="-457200" eaLnBrk="1" hangingPunct="1">
              <a:lnSpc>
                <a:spcPct val="90000"/>
              </a:lnSpc>
              <a:spcBef>
                <a:spcPct val="20000"/>
              </a:spcBef>
              <a:buFont typeface="Arial" pitchFamily="34" charset="0"/>
              <a:buChar char="•"/>
            </a:pPr>
            <a:r>
              <a:rPr lang="tr-TR" altLang="tr-TR" sz="2800" b="1" dirty="0" smtClean="0">
                <a:hlinkClick r:id="rId4"/>
              </a:rPr>
              <a:t>www.kolaydestek.gov.tr</a:t>
            </a:r>
            <a:endParaRPr lang="tr-TR" altLang="tr-TR" sz="2800" b="1" dirty="0"/>
          </a:p>
          <a:p>
            <a:pPr marL="457200" indent="-457200" eaLnBrk="1" hangingPunct="1">
              <a:lnSpc>
                <a:spcPct val="90000"/>
              </a:lnSpc>
              <a:spcBef>
                <a:spcPct val="20000"/>
              </a:spcBef>
              <a:buFont typeface="Arial" pitchFamily="34" charset="0"/>
              <a:buChar char="•"/>
            </a:pPr>
            <a:r>
              <a:rPr lang="tr-TR" altLang="tr-TR" sz="2800" b="1" dirty="0" smtClean="0"/>
              <a:t>Bankacılık </a:t>
            </a:r>
            <a:r>
              <a:rPr lang="tr-TR" altLang="tr-TR" sz="2800" b="1" dirty="0"/>
              <a:t>Sistemi</a:t>
            </a:r>
          </a:p>
          <a:p>
            <a:pPr marL="457200" indent="-457200" eaLnBrk="1" hangingPunct="1">
              <a:lnSpc>
                <a:spcPct val="90000"/>
              </a:lnSpc>
              <a:spcBef>
                <a:spcPct val="20000"/>
              </a:spcBef>
              <a:buFont typeface="Arial" pitchFamily="34" charset="0"/>
              <a:buChar char="•"/>
            </a:pPr>
            <a:r>
              <a:rPr lang="tr-TR" altLang="tr-TR" sz="2800" b="1" dirty="0" smtClean="0"/>
              <a:t>Yurt Dışında Düzenlenen </a:t>
            </a:r>
            <a:r>
              <a:rPr lang="tr-TR" altLang="tr-TR" sz="2800" b="1" dirty="0"/>
              <a:t>Belgeler</a:t>
            </a:r>
          </a:p>
          <a:p>
            <a:pPr marL="457200" indent="-457200" eaLnBrk="1" hangingPunct="1">
              <a:lnSpc>
                <a:spcPct val="90000"/>
              </a:lnSpc>
              <a:spcBef>
                <a:spcPct val="20000"/>
              </a:spcBef>
              <a:buFont typeface="Arial" pitchFamily="34" charset="0"/>
              <a:buChar char="•"/>
            </a:pPr>
            <a:r>
              <a:rPr lang="tr-TR" altLang="tr-TR" sz="2800" b="1" dirty="0"/>
              <a:t>Destekleme ve Fiyat İstikrar Fonu (DFİF)</a:t>
            </a:r>
          </a:p>
          <a:p>
            <a:pPr marL="457200" indent="-457200" eaLnBrk="1" hangingPunct="1">
              <a:lnSpc>
                <a:spcPct val="90000"/>
              </a:lnSpc>
              <a:spcBef>
                <a:spcPct val="20000"/>
              </a:spcBef>
              <a:buFont typeface="Arial" pitchFamily="34" charset="0"/>
              <a:buChar char="•"/>
            </a:pPr>
            <a:r>
              <a:rPr lang="tr-TR" altLang="tr-TR" sz="2800" b="1" dirty="0"/>
              <a:t>Merkez Bankası</a:t>
            </a:r>
          </a:p>
          <a:p>
            <a:pPr marL="457200" indent="-457200" eaLnBrk="1" hangingPunct="1">
              <a:lnSpc>
                <a:spcPct val="90000"/>
              </a:lnSpc>
              <a:spcBef>
                <a:spcPct val="20000"/>
              </a:spcBef>
              <a:buFont typeface="Arial" pitchFamily="34" charset="0"/>
              <a:buChar char="•"/>
            </a:pPr>
            <a:r>
              <a:rPr lang="tr-TR" altLang="tr-TR" sz="2800" b="1" dirty="0"/>
              <a:t>Mahsup İşlemi</a:t>
            </a:r>
          </a:p>
          <a:p>
            <a:pPr marL="457200" indent="-457200" eaLnBrk="1" hangingPunct="1">
              <a:lnSpc>
                <a:spcPct val="90000"/>
              </a:lnSpc>
              <a:spcBef>
                <a:spcPct val="20000"/>
              </a:spcBef>
              <a:buFont typeface="Arial" pitchFamily="34" charset="0"/>
              <a:buChar char="•"/>
            </a:pPr>
            <a:r>
              <a:rPr lang="tr-TR" altLang="tr-TR" sz="2800" b="1" dirty="0"/>
              <a:t>Ödemelerde Para Birimi </a:t>
            </a:r>
            <a:r>
              <a:rPr lang="tr-TR" altLang="tr-TR" sz="2800" b="1" dirty="0" smtClean="0"/>
              <a:t>TL</a:t>
            </a:r>
          </a:p>
          <a:p>
            <a:pPr marL="457200" indent="-457200" eaLnBrk="1" hangingPunct="1">
              <a:lnSpc>
                <a:spcPct val="90000"/>
              </a:lnSpc>
              <a:spcBef>
                <a:spcPct val="20000"/>
              </a:spcBef>
              <a:buFont typeface="Arial" pitchFamily="34" charset="0"/>
              <a:buChar char="•"/>
            </a:pPr>
            <a:r>
              <a:rPr lang="tr-TR" altLang="tr-TR" sz="2800" b="1" dirty="0" smtClean="0"/>
              <a:t>Başvurular KEP üzerinde E-imza ile </a:t>
            </a:r>
            <a:endParaRPr lang="tr-TR" altLang="tr-TR" sz="2800" b="1" dirty="0"/>
          </a:p>
          <a:p>
            <a:pPr marL="457200" indent="-457200" eaLnBrk="1" hangingPunct="1">
              <a:lnSpc>
                <a:spcPct val="90000"/>
              </a:lnSpc>
              <a:spcBef>
                <a:spcPct val="20000"/>
              </a:spcBef>
              <a:buFont typeface="Arial" pitchFamily="34" charset="0"/>
              <a:buChar char="•"/>
            </a:pPr>
            <a:endParaRPr lang="tr-TR" altLang="tr-TR" sz="3200" b="1" dirty="0"/>
          </a:p>
          <a:p>
            <a:pPr marL="457200" indent="-457200" eaLnBrk="1" hangingPunct="1">
              <a:lnSpc>
                <a:spcPct val="90000"/>
              </a:lnSpc>
              <a:spcBef>
                <a:spcPct val="20000"/>
              </a:spcBef>
              <a:buFont typeface="Arial" pitchFamily="34" charset="0"/>
              <a:buChar char="•"/>
            </a:pPr>
            <a:endParaRPr lang="tr-TR" altLang="tr-TR" sz="3200" b="1" dirty="0"/>
          </a:p>
          <a:p>
            <a:pPr marL="457200" indent="-457200" eaLnBrk="1" hangingPunct="1">
              <a:lnSpc>
                <a:spcPct val="90000"/>
              </a:lnSpc>
              <a:spcBef>
                <a:spcPct val="20000"/>
              </a:spcBef>
              <a:buFont typeface="Arial" pitchFamily="34" charset="0"/>
              <a:buChar char="•"/>
            </a:pPr>
            <a:endParaRPr lang="tr-TR" altLang="tr-TR" sz="3200" b="1" dirty="0"/>
          </a:p>
        </p:txBody>
      </p:sp>
      <p:sp>
        <p:nvSpPr>
          <p:cNvPr id="5"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46</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6"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635674137"/>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11188" y="2465388"/>
            <a:ext cx="7488237" cy="3960812"/>
          </a:xfrm>
          <a:prstGeom prst="rect">
            <a:avLst/>
          </a:prstGeom>
          <a:noFill/>
          <a:ln>
            <a:noFill/>
          </a:ln>
          <a:effectLst>
            <a:outerShdw blurRad="63500" dist="17961" dir="2700000" algn="ctr" rotWithShape="0">
              <a:srgbClr val="000000">
                <a:alpha val="74998"/>
              </a:srgbClr>
            </a:outerShdw>
          </a:effectLst>
          <a:extLst/>
        </p:spPr>
        <p:txBody>
          <a:bodyPr wrap="none" lIns="0" tIns="0" rIns="0" bIns="0" anchor="ctr"/>
          <a:lstStyle/>
          <a:p>
            <a:pPr algn="ctr" eaLnBrk="1" hangingPunct="1">
              <a:defRPr/>
            </a:pPr>
            <a:r>
              <a:rPr lang="tr-TR" sz="2200" dirty="0" smtClean="0"/>
              <a:t>TEŞEKKÜRLER</a:t>
            </a:r>
          </a:p>
          <a:p>
            <a:pPr algn="ctr" eaLnBrk="1" hangingPunct="1">
              <a:defRPr/>
            </a:pPr>
            <a:endParaRPr lang="tr-TR" u="sng" dirty="0"/>
          </a:p>
          <a:p>
            <a:pPr algn="ctr" eaLnBrk="1" hangingPunct="1">
              <a:defRPr/>
            </a:pPr>
            <a:r>
              <a:rPr lang="tr-TR" u="sng" dirty="0" smtClean="0"/>
              <a:t>İrtibat </a:t>
            </a:r>
            <a:r>
              <a:rPr lang="tr-TR" u="sng" dirty="0"/>
              <a:t>Bilgileri:</a:t>
            </a:r>
          </a:p>
          <a:p>
            <a:pPr algn="ctr" eaLnBrk="1" hangingPunct="1">
              <a:defRPr/>
            </a:pPr>
            <a:r>
              <a:rPr lang="tr-TR" dirty="0" smtClean="0"/>
              <a:t>İhracat </a:t>
            </a:r>
            <a:r>
              <a:rPr lang="tr-TR" dirty="0"/>
              <a:t>Genel Müdürlüğü</a:t>
            </a:r>
          </a:p>
          <a:p>
            <a:pPr algn="ctr" eaLnBrk="1" hangingPunct="1">
              <a:defRPr/>
            </a:pPr>
            <a:r>
              <a:rPr lang="tr-TR" dirty="0" smtClean="0"/>
              <a:t>KOBİ ve Kümelenme Destekleri Dairesi </a:t>
            </a:r>
            <a:r>
              <a:rPr lang="tr-TR" dirty="0"/>
              <a:t>Başkanlığı</a:t>
            </a:r>
          </a:p>
          <a:p>
            <a:pPr algn="ctr" eaLnBrk="1" hangingPunct="1">
              <a:defRPr/>
            </a:pPr>
            <a:endParaRPr lang="tr-TR" dirty="0"/>
          </a:p>
          <a:p>
            <a:pPr algn="ctr" eaLnBrk="1" hangingPunct="1">
              <a:defRPr/>
            </a:pPr>
            <a:r>
              <a:rPr lang="tr-TR" dirty="0" smtClean="0"/>
              <a:t>E-posta</a:t>
            </a:r>
            <a:r>
              <a:rPr lang="tr-TR" dirty="0"/>
              <a:t>:  </a:t>
            </a:r>
            <a:r>
              <a:rPr lang="tr-TR" dirty="0" smtClean="0"/>
              <a:t>kobiihr@ticaret.gov.tr</a:t>
            </a:r>
            <a:endParaRPr lang="tr-TR"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47</a:t>
            </a:fld>
            <a:endParaRPr lang="en-US" altLang="tr-TR" dirty="0"/>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479" y="1888427"/>
            <a:ext cx="1480492" cy="1480492"/>
          </a:xfrm>
          <a:prstGeom prst="ellipse">
            <a:avLst/>
          </a:prstGeom>
          <a:solidFill>
            <a:schemeClr val="bg1"/>
          </a:solidFill>
          <a:ln>
            <a:noFill/>
          </a:ln>
          <a:effectLst>
            <a:softEdge rad="112500"/>
          </a:effectLst>
        </p:spPr>
      </p:pic>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21511" name="Text Box 7"/>
          <p:cNvSpPr txBox="1">
            <a:spLocks noChangeArrowheads="1"/>
          </p:cNvSpPr>
          <p:nvPr/>
        </p:nvSpPr>
        <p:spPr bwMode="auto">
          <a:xfrm>
            <a:off x="3451225" y="1323975"/>
            <a:ext cx="5187950" cy="1570038"/>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smtClean="0">
                <a:latin typeface="+mn-lt"/>
              </a:rPr>
              <a:t>2010/8 sayılı Uluslararası Rekabetçiliğin Geliştirilmesinin Desteklenmesi Hakkında Tebliğ</a:t>
            </a:r>
          </a:p>
          <a:p>
            <a:pPr defTabSz="914400" eaLnBrk="1" hangingPunct="1">
              <a:defRPr/>
            </a:pPr>
            <a:r>
              <a:rPr lang="tr-TR" sz="2400" b="1" dirty="0" smtClean="0">
                <a:latin typeface="+mn-lt"/>
              </a:rPr>
              <a:t>	</a:t>
            </a:r>
          </a:p>
        </p:txBody>
      </p:sp>
      <p:sp>
        <p:nvSpPr>
          <p:cNvPr id="23556" name="AutoShape 6"/>
          <p:cNvSpPr>
            <a:spLocks/>
          </p:cNvSpPr>
          <p:nvPr/>
        </p:nvSpPr>
        <p:spPr bwMode="auto">
          <a:xfrm>
            <a:off x="2713038" y="3205163"/>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90525" y="3535363"/>
            <a:ext cx="2619375" cy="492125"/>
          </a:xfrm>
          <a:prstGeom prst="rect">
            <a:avLst/>
          </a:prstGeom>
          <a:noFill/>
          <a:ln>
            <a:noFill/>
          </a:ln>
          <a:effectLst/>
          <a:extLst/>
        </p:spPr>
        <p:txBody>
          <a:bodyPr>
            <a:spAutoFit/>
          </a:bodyPr>
          <a:lstStyle/>
          <a:p>
            <a:pPr>
              <a:defRPr/>
            </a:pPr>
            <a:r>
              <a:rPr lang="tr-TR" sz="2600" b="1" dirty="0">
                <a:latin typeface="+mn-lt"/>
              </a:rPr>
              <a:t>AMAÇ</a:t>
            </a:r>
          </a:p>
        </p:txBody>
      </p:sp>
      <p:sp>
        <p:nvSpPr>
          <p:cNvPr id="23558"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3305175"/>
            <a:ext cx="5105400" cy="830263"/>
          </a:xfrm>
          <a:prstGeom prst="rect">
            <a:avLst/>
          </a:prstGeom>
          <a:noFill/>
          <a:ln>
            <a:noFill/>
          </a:ln>
          <a:effectLst/>
          <a:extLst/>
        </p:spPr>
        <p:txBody>
          <a:bodyPr>
            <a:spAutoFit/>
          </a:bodyPr>
          <a:lstStyle/>
          <a:p>
            <a:pPr algn="just">
              <a:defRPr/>
            </a:pPr>
            <a:r>
              <a:rPr lang="tr-TR" sz="2400" b="1" dirty="0">
                <a:latin typeface="+mn-lt"/>
              </a:rPr>
              <a:t>Şirketlerin Uluslararası Rekabet Güçlerinin Geliştirilmesi</a:t>
            </a:r>
          </a:p>
        </p:txBody>
      </p:sp>
      <p:sp>
        <p:nvSpPr>
          <p:cNvPr id="23561" name="AutoShape 6"/>
          <p:cNvSpPr>
            <a:spLocks/>
          </p:cNvSpPr>
          <p:nvPr/>
        </p:nvSpPr>
        <p:spPr bwMode="auto">
          <a:xfrm>
            <a:off x="2686050" y="3205163"/>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3562"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31FCD556-ED71-4DDE-9C6B-315B04B09F3F}"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5</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23565"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90525" y="5227638"/>
            <a:ext cx="2619375"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5139660"/>
            <a:ext cx="5105400" cy="830263"/>
          </a:xfrm>
          <a:prstGeom prst="rect">
            <a:avLst/>
          </a:prstGeom>
          <a:noFill/>
          <a:ln>
            <a:noFill/>
          </a:ln>
          <a:effectLst/>
          <a:extLst/>
        </p:spPr>
        <p:txBody>
          <a:bodyPr>
            <a:spAutoFit/>
          </a:bodyPr>
          <a:lstStyle/>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23568"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 name="Metin kutusu 1"/>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20" name="Altbilgi Yer Tutucusu 2"/>
          <p:cNvSpPr txBox="1">
            <a:spLocks/>
          </p:cNvSpPr>
          <p:nvPr/>
        </p:nvSpPr>
        <p:spPr>
          <a:xfrm>
            <a:off x="150358"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1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638456"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34052" y="3141427"/>
            <a:ext cx="1604406" cy="769441"/>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smtClean="0">
                <a:solidFill>
                  <a:srgbClr val="990000"/>
                </a:solidFill>
                <a:effectLst>
                  <a:outerShdw blurRad="38100" dist="38100" dir="2700000" algn="tl">
                    <a:srgbClr val="000000">
                      <a:alpha val="43137"/>
                    </a:srgbClr>
                  </a:outerShdw>
                </a:effectLst>
                <a:latin typeface="Calibri"/>
              </a:rPr>
              <a:t>İŞBİRLİĞİ</a:t>
            </a:r>
            <a:r>
              <a:rPr lang="tr-TR" sz="2400" b="1" dirty="0" smtClean="0">
                <a:solidFill>
                  <a:srgbClr val="990000"/>
                </a:solidFill>
                <a:effectLst>
                  <a:outerShdw blurRad="38100" dist="38100" dir="2700000" algn="tl">
                    <a:srgbClr val="000000">
                      <a:alpha val="43137"/>
                    </a:srgbClr>
                  </a:outerShdw>
                </a:effectLst>
                <a:latin typeface="Calibri"/>
              </a:rPr>
              <a:t> </a:t>
            </a:r>
            <a:r>
              <a:rPr lang="tr-TR" sz="2000" b="1" dirty="0" smtClean="0">
                <a:solidFill>
                  <a:srgbClr val="990000"/>
                </a:solidFill>
                <a:effectLst>
                  <a:outerShdw blurRad="38100" dist="38100" dir="2700000" algn="tl">
                    <a:srgbClr val="000000">
                      <a:alpha val="43137"/>
                    </a:srgbClr>
                  </a:outerShdw>
                </a:effectLst>
                <a:latin typeface="Calibri"/>
              </a:rPr>
              <a:t>KURULUŞU</a:t>
            </a:r>
            <a:endParaRPr lang="tr-TR" sz="2000" b="1" dirty="0">
              <a:solidFill>
                <a:srgbClr val="990000"/>
              </a:solidFill>
              <a:effectLst>
                <a:outerShdw blurRad="38100" dist="38100" dir="2700000" algn="tl">
                  <a:srgbClr val="000000">
                    <a:alpha val="43137"/>
                  </a:srgbClr>
                </a:outerShdw>
              </a:effectLst>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3" name="Slayt Numarası Yer Tutucusu 2"/>
          <p:cNvSpPr txBox="1">
            <a:spLocks/>
          </p:cNvSpPr>
          <p:nvPr/>
        </p:nvSpPr>
        <p:spPr>
          <a:xfrm>
            <a:off x="11239500" y="6524636"/>
            <a:ext cx="762000" cy="252413"/>
          </a:xfrm>
          <a:prstGeom prst="rect">
            <a:avLst/>
          </a:prstGeom>
        </p:spPr>
        <p:txBody>
          <a:bodyPr vert="horz" lIns="91440" tIns="45720" rIns="91440" bIns="45720" rtlCol="0" anchor="ctr"/>
          <a:lstStyle>
            <a:defPPr>
              <a:defRPr lang="tr-TR"/>
            </a:defPPr>
            <a:lvl1pPr marL="0" algn="ctr" defTabSz="914400" rtl="0" eaLnBrk="1" latinLnBrk="0" hangingPunct="1">
              <a:defRPr sz="16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Calibri" pitchFamily="34" charset="0"/>
              <a:ea typeface="+mn-ea"/>
              <a:cs typeface="Arial" pitchFamily="34" charset="0"/>
            </a:endParaRPr>
          </a:p>
        </p:txBody>
      </p:sp>
      <p:graphicFrame>
        <p:nvGraphicFramePr>
          <p:cNvPr id="15" name="Diyagram 14"/>
          <p:cNvGraphicFramePr/>
          <p:nvPr>
            <p:extLst>
              <p:ext uri="{D42A27DB-BD31-4B8C-83A1-F6EECF244321}">
                <p14:modId xmlns:p14="http://schemas.microsoft.com/office/powerpoint/2010/main" val="415233069"/>
              </p:ext>
            </p:extLst>
          </p:nvPr>
        </p:nvGraphicFramePr>
        <p:xfrm>
          <a:off x="1803402" y="1106766"/>
          <a:ext cx="6843712" cy="4760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734481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638456"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413135" y="3110649"/>
            <a:ext cx="1566174" cy="830997"/>
          </a:xfrm>
          <a:prstGeom prst="rect">
            <a:avLst/>
          </a:prstGeom>
          <a:noFill/>
        </p:spPr>
        <p:txBody>
          <a:bodyPr wrap="square" rtlCol="0" anchor="ctr">
            <a:spAutoFit/>
          </a:bodyPr>
          <a:lstStyle/>
          <a:p>
            <a:pPr defTabSz="685800" eaLnBrk="1" fontAlgn="auto" hangingPunct="1">
              <a:spcBef>
                <a:spcPts val="0"/>
              </a:spcBef>
              <a:spcAft>
                <a:spcPts val="0"/>
              </a:spcAft>
            </a:pPr>
            <a:r>
              <a:rPr lang="tr-TR" sz="2400" b="1" dirty="0">
                <a:solidFill>
                  <a:srgbClr val="990000"/>
                </a:solidFill>
                <a:effectLst>
                  <a:outerShdw blurRad="38100" dist="38100" dir="2700000" algn="tl">
                    <a:srgbClr val="000000">
                      <a:alpha val="43137"/>
                    </a:srgbClr>
                  </a:outerShdw>
                </a:effectLst>
                <a:latin typeface="Calibri"/>
              </a:rPr>
              <a:t>DESTEK SÜRECİ</a:t>
            </a:r>
          </a:p>
        </p:txBody>
      </p:sp>
      <p:graphicFrame>
        <p:nvGraphicFramePr>
          <p:cNvPr id="2" name="Diyagram 1"/>
          <p:cNvGraphicFramePr/>
          <p:nvPr>
            <p:extLst/>
          </p:nvPr>
        </p:nvGraphicFramePr>
        <p:xfrm>
          <a:off x="2413579" y="1213121"/>
          <a:ext cx="6142904" cy="4810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7</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89277353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128389" y="3326092"/>
            <a:ext cx="1620180" cy="400110"/>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İSTİHDAM</a:t>
            </a:r>
          </a:p>
        </p:txBody>
      </p:sp>
      <p:sp>
        <p:nvSpPr>
          <p:cNvPr id="10" name="Metin kutusu 9"/>
          <p:cNvSpPr txBox="1"/>
          <p:nvPr/>
        </p:nvSpPr>
        <p:spPr>
          <a:xfrm>
            <a:off x="2998631" y="353923"/>
            <a:ext cx="4914546" cy="6463308"/>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a:t>
            </a:r>
          </a:p>
          <a:p>
            <a:pPr algn="just" defTabSz="685800" eaLnBrk="1" fontAlgn="auto" hangingPunct="1">
              <a:spcBef>
                <a:spcPts val="0"/>
              </a:spcBef>
              <a:spcAft>
                <a:spcPts val="0"/>
              </a:spcAft>
            </a:pPr>
            <a:endParaRPr lang="tr-TR" b="1" dirty="0">
              <a:solidFill>
                <a:srgbClr val="475A8C"/>
              </a:solidFill>
              <a:latin typeface="Calibri"/>
            </a:endParaRPr>
          </a:p>
          <a:p>
            <a:pPr marL="285750" indent="-285750" algn="just" defTabSz="685800" eaLnBrk="1" fontAlgn="auto" hangingPunct="1">
              <a:spcBef>
                <a:spcPts val="0"/>
              </a:spcBef>
              <a:spcAft>
                <a:spcPts val="0"/>
              </a:spcAft>
              <a:buFont typeface="Arial" panose="020B0604020202020204" pitchFamily="34" charset="0"/>
              <a:buChar char="•"/>
            </a:pPr>
            <a:r>
              <a:rPr lang="tr-TR" b="1" dirty="0">
                <a:solidFill>
                  <a:srgbClr val="475A8C"/>
                </a:solidFill>
                <a:latin typeface="Calibri"/>
              </a:rPr>
              <a:t>Proje kapsamında yürütülen programların organizasyonun ve koordinasyonunun </a:t>
            </a:r>
            <a:r>
              <a:rPr lang="tr-TR" b="1" dirty="0" smtClean="0">
                <a:solidFill>
                  <a:srgbClr val="475A8C"/>
                </a:solidFill>
                <a:latin typeface="Calibri"/>
              </a:rPr>
              <a:t>sağlanması amacıyla </a:t>
            </a:r>
            <a:r>
              <a:rPr lang="tr-TR" b="1" dirty="0">
                <a:solidFill>
                  <a:srgbClr val="475A8C"/>
                </a:solidFill>
                <a:latin typeface="Calibri"/>
              </a:rPr>
              <a:t>en fazla </a:t>
            </a:r>
            <a:r>
              <a:rPr lang="tr-TR" b="1" dirty="0">
                <a:solidFill>
                  <a:srgbClr val="990000"/>
                </a:solidFill>
                <a:latin typeface="Calibri"/>
              </a:rPr>
              <a:t>2 kişinin </a:t>
            </a:r>
            <a:r>
              <a:rPr lang="tr-TR" b="1" dirty="0" smtClean="0">
                <a:solidFill>
                  <a:srgbClr val="475A8C"/>
                </a:solidFill>
                <a:latin typeface="Calibri"/>
              </a:rPr>
              <a:t>İşbirliği Kuruluşu </a:t>
            </a:r>
            <a:r>
              <a:rPr lang="tr-TR" b="1" dirty="0">
                <a:solidFill>
                  <a:srgbClr val="475A8C"/>
                </a:solidFill>
                <a:latin typeface="Calibri"/>
              </a:rPr>
              <a:t>tarafından istihdam edilmesi</a:t>
            </a:r>
          </a:p>
          <a:p>
            <a:pPr algn="just" defTabSz="685800" eaLnBrk="1" fontAlgn="auto" hangingPunct="1">
              <a:spcBef>
                <a:spcPts val="0"/>
              </a:spcBef>
              <a:spcAft>
                <a:spcPts val="0"/>
              </a:spcAft>
            </a:pPr>
            <a:endParaRPr lang="tr-TR" b="1" dirty="0">
              <a:solidFill>
                <a:srgbClr val="475A8C"/>
              </a:solidFill>
              <a:latin typeface="Calibri"/>
            </a:endParaRPr>
          </a:p>
          <a:p>
            <a:pPr marL="285750" indent="-285750" algn="just" defTabSz="685800" eaLnBrk="1" fontAlgn="auto" hangingPunct="1">
              <a:spcBef>
                <a:spcPts val="0"/>
              </a:spcBef>
              <a:spcAft>
                <a:spcPts val="0"/>
              </a:spcAft>
              <a:buFont typeface="Arial" panose="020B0604020202020204" pitchFamily="34" charset="0"/>
              <a:buChar char="•"/>
            </a:pPr>
            <a:r>
              <a:rPr lang="tr-TR" b="1" dirty="0">
                <a:solidFill>
                  <a:srgbClr val="475A8C"/>
                </a:solidFill>
                <a:latin typeface="Calibri"/>
              </a:rPr>
              <a:t>Emsal </a:t>
            </a:r>
            <a:r>
              <a:rPr lang="tr-TR" b="1" dirty="0" smtClean="0">
                <a:solidFill>
                  <a:srgbClr val="475A8C"/>
                </a:solidFill>
                <a:latin typeface="Calibri"/>
              </a:rPr>
              <a:t>personel istihdam gideri</a:t>
            </a:r>
            <a:endParaRPr lang="tr-TR" b="1" dirty="0">
              <a:solidFill>
                <a:srgbClr val="475A8C"/>
              </a:solidFill>
              <a:latin typeface="Calibri"/>
            </a:endParaRPr>
          </a:p>
          <a:p>
            <a:pPr defTabSz="685800" eaLnBrk="1" fontAlgn="auto" hangingPunct="1">
              <a:spcBef>
                <a:spcPts val="0"/>
              </a:spcBef>
              <a:spcAft>
                <a:spcPts val="0"/>
              </a:spcAft>
            </a:pPr>
            <a:endParaRPr lang="tr-TR" b="1" dirty="0">
              <a:solidFill>
                <a:srgbClr val="990000"/>
              </a:solidFill>
              <a:latin typeface="Calibri"/>
            </a:endParaRPr>
          </a:p>
          <a:p>
            <a:pPr defTabSz="685800" eaLnBrk="1" fontAlgn="auto" hangingPunct="1">
              <a:spcBef>
                <a:spcPts val="0"/>
              </a:spcBef>
              <a:spcAft>
                <a:spcPts val="0"/>
              </a:spcAft>
            </a:pPr>
            <a:endParaRPr lang="tr-TR" b="1" dirty="0">
              <a:solidFill>
                <a:srgbClr val="990000"/>
              </a:solidFill>
              <a:latin typeface="Calibri"/>
            </a:endParaRPr>
          </a:p>
          <a:p>
            <a:pPr defTabSz="685800" eaLnBrk="1" fontAlgn="auto" hangingPunct="1">
              <a:spcBef>
                <a:spcPts val="0"/>
              </a:spcBef>
              <a:spcAft>
                <a:spcPts val="0"/>
              </a:spcAft>
            </a:pPr>
            <a:endParaRPr lang="tr-TR" b="1" dirty="0">
              <a:solidFill>
                <a:srgbClr val="990000"/>
              </a:solidFill>
              <a:latin typeface="Calibri"/>
            </a:endParaRPr>
          </a:p>
          <a:p>
            <a:pPr algn="r" defTabSz="685800" eaLnBrk="1" fontAlgn="auto" hangingPunct="1">
              <a:spcBef>
                <a:spcPts val="0"/>
              </a:spcBef>
              <a:spcAft>
                <a:spcPts val="0"/>
              </a:spcAft>
            </a:pPr>
            <a:r>
              <a:rPr lang="tr-TR" b="1" dirty="0">
                <a:solidFill>
                  <a:srgbClr val="990000"/>
                </a:solidFill>
                <a:latin typeface="Calibri"/>
              </a:rPr>
              <a:t>Destek Miktarı : 2 Personel</a:t>
            </a:r>
          </a:p>
          <a:p>
            <a:pPr defTabSz="685800" eaLnBrk="1" fontAlgn="auto" hangingPunct="1">
              <a:spcBef>
                <a:spcPts val="0"/>
              </a:spcBef>
              <a:spcAft>
                <a:spcPts val="0"/>
              </a:spcAft>
            </a:pPr>
            <a:r>
              <a:rPr lang="tr-TR" b="1" dirty="0">
                <a:solidFill>
                  <a:srgbClr val="990000"/>
                </a:solidFill>
                <a:latin typeface="Calibri"/>
              </a:rPr>
              <a:t>                                          </a:t>
            </a:r>
            <a:r>
              <a:rPr lang="tr-TR" b="1" dirty="0" smtClean="0">
                <a:solidFill>
                  <a:srgbClr val="990000"/>
                </a:solidFill>
                <a:latin typeface="Calibri"/>
              </a:rPr>
              <a:t>Destek </a:t>
            </a:r>
            <a:r>
              <a:rPr lang="tr-TR" b="1" dirty="0">
                <a:solidFill>
                  <a:srgbClr val="990000"/>
                </a:solidFill>
                <a:latin typeface="Calibri"/>
              </a:rPr>
              <a:t>Oranı : % 75</a:t>
            </a: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8</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82845240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172204"/>
            <a:ext cx="1566174" cy="707886"/>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İHTİYAÇ ANALİZİ</a:t>
            </a:r>
          </a:p>
        </p:txBody>
      </p:sp>
      <p:sp>
        <p:nvSpPr>
          <p:cNvPr id="10" name="Metin kutusu 9"/>
          <p:cNvSpPr txBox="1"/>
          <p:nvPr/>
        </p:nvSpPr>
        <p:spPr>
          <a:xfrm>
            <a:off x="2998631" y="907919"/>
            <a:ext cx="4914546" cy="5355312"/>
          </a:xfrm>
          <a:prstGeom prst="rect">
            <a:avLst/>
          </a:prstGeom>
          <a:noFill/>
        </p:spPr>
        <p:txBody>
          <a:bodyPr wrap="square" rtlCol="0" anchor="ctr">
            <a:spAutoFit/>
          </a:bodyPr>
          <a:lstStyle/>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Proje Hazırlık Evresi </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Ortak Vizyon Oluşturma Evresi </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Makro &amp; Mikro Rekabetçilik Analizleri</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Sektördeki Trendler</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Firma Analizleri</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Yurt Dışı Pazar Fırsatları</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Proje Yol Haritası (3 Yıllık Stratejik Planlama)</a:t>
            </a: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a:t>
            </a:r>
            <a:r>
              <a:rPr lang="tr-TR" b="1" dirty="0" smtClean="0">
                <a:solidFill>
                  <a:srgbClr val="990000"/>
                </a:solidFill>
                <a:latin typeface="Calibri"/>
              </a:rPr>
              <a:t>Destek </a:t>
            </a:r>
            <a:r>
              <a:rPr lang="tr-TR" b="1" dirty="0">
                <a:solidFill>
                  <a:srgbClr val="990000"/>
                </a:solidFill>
                <a:latin typeface="Calibri"/>
              </a:rPr>
              <a:t>Oranı : </a:t>
            </a:r>
            <a:r>
              <a:rPr lang="tr-TR" b="1" dirty="0" smtClean="0">
                <a:solidFill>
                  <a:srgbClr val="990000"/>
                </a:solidFill>
                <a:latin typeface="Calibri"/>
              </a:rPr>
              <a:t>% 75</a:t>
            </a:r>
            <a:endParaRPr lang="tr-TR" b="1" dirty="0">
              <a:solidFill>
                <a:srgbClr val="990000"/>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7" name="Metin kutusu 6"/>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9</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smtClean="0"/>
              <a:t>Ticaret Bakanlığı-İhracat Genel Müdürlüğü</a:t>
            </a:r>
            <a:endParaRPr lang="tr-TR" sz="1400" dirty="0"/>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16857382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13566</TotalTime>
  <Words>7516</Words>
  <Application>Microsoft Office PowerPoint</Application>
  <PresentationFormat>Ekran Gösterisi (4:3)</PresentationFormat>
  <Paragraphs>1245</Paragraphs>
  <Slides>47</Slides>
  <Notes>46</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47</vt:i4>
      </vt:variant>
    </vt:vector>
  </HeadingPairs>
  <TitlesOfParts>
    <vt:vector size="57" baseType="lpstr">
      <vt:lpstr>MS PGothic</vt:lpstr>
      <vt:lpstr>Arial</vt:lpstr>
      <vt:lpstr>Arial Narrow</vt:lpstr>
      <vt:lpstr>Arial Tur</vt:lpstr>
      <vt:lpstr>Arial Unicode MS</vt:lpstr>
      <vt:lpstr>Calibri</vt:lpstr>
      <vt:lpstr>Tahoma</vt:lpstr>
      <vt:lpstr>Times New Roman</vt:lpstr>
      <vt:lpstr>Wingdings</vt:lpstr>
      <vt:lpstr>Theme1</vt:lpstr>
      <vt:lpstr>PowerPoint Sunusu</vt:lpstr>
      <vt:lpstr>PowerPoint Sunusu</vt:lpstr>
      <vt:lpstr>MAL İHRACATINA YÖNELİK DEVLET DESTEKLERİ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PAZARA GİRİŞ BELGELERİNİN DESTEKLENMESİ</vt:lpstr>
      <vt:lpstr>PowerPoint Sunusu</vt:lpstr>
      <vt:lpstr>PowerPoint Sunusu</vt:lpstr>
      <vt:lpstr>KÜRESEL TEDARİK ZİNCİRİ YETKİNLİK PROJESİ</vt:lpstr>
      <vt:lpstr>PowerPoint Sunusu</vt:lpstr>
      <vt:lpstr>PowerPoint Sunusu</vt:lpstr>
      <vt:lpstr>PowerPoint Sunusu</vt:lpstr>
      <vt:lpstr> PAZAR ARAŞTIRMASI VE PAZARA GİRİŞ DESTEĞİ </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PowerPoint Sunusu</vt:lpstr>
      <vt:lpstr>HEDEF ÜLKELER</vt:lpstr>
      <vt:lpstr>PowerPoint Sunusu</vt:lpstr>
      <vt:lpstr>PowerPoint Sunusu</vt:lpstr>
      <vt:lpstr>PowerPoint Sunusu</vt:lpstr>
      <vt:lpstr>PowerPoint Sunusu</vt:lpstr>
      <vt:lpstr>PowerPoint Sunusu</vt:lpstr>
      <vt:lpstr>www.kolaydestek.gov.tr</vt:lpstr>
      <vt:lpstr>NOTLAR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Woca</dc:creator>
  <cp:lastModifiedBy>Jülide Çermikli</cp:lastModifiedBy>
  <cp:revision>1219</cp:revision>
  <cp:lastPrinted>2019-10-03T13:34:50Z</cp:lastPrinted>
  <dcterms:created xsi:type="dcterms:W3CDTF">2012-03-02T01:46:24Z</dcterms:created>
  <dcterms:modified xsi:type="dcterms:W3CDTF">2020-11-05T09:03:55Z</dcterms:modified>
</cp:coreProperties>
</file>