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2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notesSlides/notesSlide3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notesSlides/notesSlide4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5.xml" ContentType="application/vnd.openxmlformats-officedocument.presentationml.notesSlid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notesSlides/notesSlide6.xml" ContentType="application/vnd.openxmlformats-officedocument.presentationml.notesSlide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9"/>
    <p:sldMasterId id="2147483694" r:id="rId20"/>
  </p:sldMasterIdLst>
  <p:notesMasterIdLst>
    <p:notesMasterId r:id="rId29"/>
  </p:notesMasterIdLst>
  <p:sldIdLst>
    <p:sldId id="2147479643" r:id="rId21"/>
    <p:sldId id="2147483351" r:id="rId22"/>
    <p:sldId id="2147483248" r:id="rId23"/>
    <p:sldId id="2147483263" r:id="rId24"/>
    <p:sldId id="2147483265" r:id="rId25"/>
    <p:sldId id="2147483269" r:id="rId26"/>
    <p:sldId id="2147483268" r:id="rId27"/>
    <p:sldId id="2147483360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855AAD6-243B-4214-BB34-5D228F1B9C5C}">
          <p14:sldIdLst>
            <p14:sldId id="2147479643"/>
            <p14:sldId id="2147483351"/>
            <p14:sldId id="2147483248"/>
            <p14:sldId id="2147483263"/>
            <p14:sldId id="2147483265"/>
            <p14:sldId id="2147483269"/>
            <p14:sldId id="2147483268"/>
            <p14:sldId id="214748336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17A6C"/>
    <a:srgbClr val="7F6000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70" autoAdjust="0"/>
    <p:restoredTop sz="92252" autoAdjust="0"/>
  </p:normalViewPr>
  <p:slideViewPr>
    <p:cSldViewPr snapToGrid="0">
      <p:cViewPr varScale="1">
        <p:scale>
          <a:sx n="81" d="100"/>
          <a:sy n="81" d="100"/>
        </p:scale>
        <p:origin x="78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6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34" Type="http://schemas.microsoft.com/office/2016/11/relationships/changesInfo" Target="changesInfos/changesInfo1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5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2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4.xml"/><Relationship Id="rId32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10" Type="http://schemas.openxmlformats.org/officeDocument/2006/relationships/customXml" Target="../customXml/item10.xml"/><Relationship Id="rId19" Type="http://schemas.openxmlformats.org/officeDocument/2006/relationships/slideMaster" Target="slideMasters/slideMaster1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zban Akkurt" userId="51cd9d1a-d8d1-4d22-b900-664d8d4102d0" providerId="ADAL" clId="{6FB2BF56-E11A-4B99-8846-7584A09A1F0A}"/>
    <pc:docChg chg="custSel modSld">
      <pc:chgData name="Kezban Akkurt" userId="51cd9d1a-d8d1-4d22-b900-664d8d4102d0" providerId="ADAL" clId="{6FB2BF56-E11A-4B99-8846-7584A09A1F0A}" dt="2025-07-22T13:08:41.294" v="5" actId="20577"/>
      <pc:docMkLst>
        <pc:docMk/>
      </pc:docMkLst>
      <pc:sldChg chg="delSp modSp">
        <pc:chgData name="Kezban Akkurt" userId="51cd9d1a-d8d1-4d22-b900-664d8d4102d0" providerId="ADAL" clId="{6FB2BF56-E11A-4B99-8846-7584A09A1F0A}" dt="2025-07-22T13:08:11.530" v="3" actId="20577"/>
        <pc:sldMkLst>
          <pc:docMk/>
          <pc:sldMk cId="745239430" sldId="2147479643"/>
        </pc:sldMkLst>
        <pc:spChg chg="mod">
          <ac:chgData name="Kezban Akkurt" userId="51cd9d1a-d8d1-4d22-b900-664d8d4102d0" providerId="ADAL" clId="{6FB2BF56-E11A-4B99-8846-7584A09A1F0A}" dt="2025-07-22T13:08:11.530" v="3" actId="20577"/>
          <ac:spMkLst>
            <pc:docMk/>
            <pc:sldMk cId="745239430" sldId="2147479643"/>
            <ac:spMk id="6" creationId="{7B582BBA-4FD8-28BA-3C83-D85E8A67098C}"/>
          </ac:spMkLst>
        </pc:spChg>
        <pc:spChg chg="mod">
          <ac:chgData name="Kezban Akkurt" userId="51cd9d1a-d8d1-4d22-b900-664d8d4102d0" providerId="ADAL" clId="{6FB2BF56-E11A-4B99-8846-7584A09A1F0A}" dt="2025-07-22T13:08:09.781" v="2" actId="20577"/>
          <ac:spMkLst>
            <pc:docMk/>
            <pc:sldMk cId="745239430" sldId="2147479643"/>
            <ac:spMk id="13" creationId="{8508F629-30EE-3AB9-0CAD-747DF8B4843E}"/>
          </ac:spMkLst>
        </pc:spChg>
        <pc:picChg chg="del">
          <ac:chgData name="Kezban Akkurt" userId="51cd9d1a-d8d1-4d22-b900-664d8d4102d0" providerId="ADAL" clId="{6FB2BF56-E11A-4B99-8846-7584A09A1F0A}" dt="2025-07-22T13:08:06.577" v="0" actId="478"/>
          <ac:picMkLst>
            <pc:docMk/>
            <pc:sldMk cId="745239430" sldId="2147479643"/>
            <ac:picMk id="17" creationId="{027B553F-80E7-AAC4-BED0-F7A8328896ED}"/>
          </ac:picMkLst>
        </pc:picChg>
      </pc:sldChg>
      <pc:sldChg chg="modSp">
        <pc:chgData name="Kezban Akkurt" userId="51cd9d1a-d8d1-4d22-b900-664d8d4102d0" providerId="ADAL" clId="{6FB2BF56-E11A-4B99-8846-7584A09A1F0A}" dt="2025-07-22T13:08:41.294" v="5" actId="20577"/>
        <pc:sldMkLst>
          <pc:docMk/>
          <pc:sldMk cId="1065222007" sldId="2147483360"/>
        </pc:sldMkLst>
        <pc:spChg chg="mod">
          <ac:chgData name="Kezban Akkurt" userId="51cd9d1a-d8d1-4d22-b900-664d8d4102d0" providerId="ADAL" clId="{6FB2BF56-E11A-4B99-8846-7584A09A1F0A}" dt="2025-07-22T13:08:41.294" v="5" actId="20577"/>
          <ac:spMkLst>
            <pc:docMk/>
            <pc:sldMk cId="1065222007" sldId="2147483360"/>
            <ac:spMk id="9" creationId="{43716B24-C158-91FB-4835-76CACB2D552B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BC823F-CFDD-4183-A026-323438AD8ECE}" type="datetimeFigureOut">
              <a:rPr lang="en-US" smtClean="0"/>
              <a:t>8/19/2025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3F26C4-0F73-4907-8F98-F4EB733151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849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t>Notes view: </a:t>
            </a:r>
            <a:fld id="{128CEAFE-FA94-43E5-B0FF-D47E1CCDD1B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ITC Avant Garde Std Bk" panose="020B0502020202020204" pitchFamily="34" charset="0"/>
                <a:ea typeface="+mn-ea"/>
                <a:cs typeface="+mn-cs"/>
                <a:sym typeface="ITC Avant Garde Std Bk" panose="020B0502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ITC Avant Garde Std Bk" panose="020B0502020202020204" pitchFamily="34" charset="0"/>
              <a:ea typeface="+mn-ea"/>
              <a:cs typeface="+mn-cs"/>
              <a:sym typeface="ITC Avant Garde Std Bk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9931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EA32FD20-DD88-CBBD-9A08-518EEC3751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7C405013-0DBB-ADDE-6DCD-4527B07A637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FECB6A66-4667-9100-C536-52BE9EF45C2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CD5854A4-8F1A-EA13-801B-05C9217E69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13240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5A93B8B8-4628-2F4C-0A51-D39797E3BB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9240225A-EEFA-83D0-2FCE-5790F0414B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B9E81DC2-EC10-9681-47F1-AC323BF08B7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18A0B9-FE41-5A68-6D71-F6441FAE0AD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16876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C25A480-5BAF-E681-8E92-7B41AC9AEE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899B11EF-6EB2-8340-DA6A-D3E7516CEA7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D3D2256C-069E-77A2-A416-6A54FCDB58A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3A06B9C4-8A2A-D925-FC60-0DE63F36E0F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684071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8028848A-C234-1032-8425-C0ACE72EB2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81DE1452-F3E7-97FE-5352-07BBAFCC247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B064AD21-61A7-DE1E-1C56-14EA30E54A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9A10309D-EE0C-46E0-6E0D-96E63AA630E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952392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0BFFCF3-56DD-5F69-67DE-2DFE3FEE7D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0ED99CB4-AE7A-BDEB-AFD4-73B13C8FC8C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D657F32A-5AAA-97F3-8939-B17DAD610D3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AEB207-05A1-7232-0F55-A7A3377CFD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27895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C7B53753-1FD9-48DA-5FBB-D2F401AEC2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3366C209-5A48-3EAE-3E84-2629D0BA6D7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EBD88F67-AA9F-2282-6C9A-4B4BC46E5F2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5F03E75-5192-8227-A1DD-5E77A926F6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401001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6CD7CEC4-EE1B-5F8F-1EA1-618018F251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xmlns="" id="{AF2F6ADE-3BA4-8BF1-4798-D5E3FFBC43C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xmlns="" id="{92B6C689-8CC1-CF41-9360-B2A4325EE0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33584FF-69D9-3F13-30C4-514945F06B8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t>عرض الملاحظات: </a:t>
            </a:r>
            <a:fld id="{128CEAFE-FA94-43E5-B0FF-D47E1CCDD1B4}" type="slidenum">
              <a:rPr kumimoji="0" sz="1400" b="0" i="0" u="none" strike="noStrike" kern="1200" cap="none" spc="0" normalizeH="0" baseline="0" noProof="0">
                <a:ln>
                  <a:noFill/>
                </a:ln>
                <a:solidFill>
                  <a:srgbClr val="6E6F73"/>
                </a:solidFill>
                <a:effectLst/>
                <a:uLnTx/>
                <a:uFillTx/>
                <a:latin typeface="Sakkal Majalla" panose="02000000000000000000" pitchFamily="2" charset="-78"/>
                <a:ea typeface="+mn-ea"/>
                <a:cs typeface="Sakkal Majalla" panose="02000000000000000000" pitchFamily="2" charset="-78"/>
                <a:sym typeface="Sakkal Majalla" panose="02000000000000000000" pitchFamily="2" charset="-78"/>
              </a:rPr>
              <a:pPr marL="0" marR="0" lvl="0" indent="0" algn="r" defTabSz="914400" rtl="1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ar" sz="1400" b="0" i="0" u="none" strike="noStrike" kern="1200" cap="none" spc="0" normalizeH="0" baseline="0" noProof="0">
              <a:ln>
                <a:noFill/>
              </a:ln>
              <a:solidFill>
                <a:srgbClr val="6E6F73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55059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13" Type="http://schemas.openxmlformats.org/officeDocument/2006/relationships/image" Target="../media/image9.png"/><Relationship Id="rId3" Type="http://schemas.openxmlformats.org/officeDocument/2006/relationships/tags" Target="../tags/tag4.xml"/><Relationship Id="rId7" Type="http://schemas.openxmlformats.org/officeDocument/2006/relationships/image" Target="../media/image4.png"/><Relationship Id="rId12" Type="http://schemas.openxmlformats.org/officeDocument/2006/relationships/image" Target="../media/image8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11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15" Type="http://schemas.openxmlformats.org/officeDocument/2006/relationships/image" Target="../media/image11.jpeg"/><Relationship Id="rId10" Type="http://schemas.openxmlformats.org/officeDocument/2006/relationships/image" Target="../media/image6.png"/><Relationship Id="rId4" Type="http://schemas.openxmlformats.org/officeDocument/2006/relationships/slideMaster" Target="../slideMasters/slideMaster2.xml"/><Relationship Id="rId9" Type="http://schemas.openxmlformats.org/officeDocument/2006/relationships/image" Target="../media/image5.png"/><Relationship Id="rId14" Type="http://schemas.openxmlformats.org/officeDocument/2006/relationships/image" Target="../media/image10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tags" Target="../tags/tag6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3.bin"/><Relationship Id="rId4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ADVANCED SCIENCES…">
            <a:extLst>
              <a:ext uri="{FF2B5EF4-FFF2-40B4-BE49-F238E27FC236}">
                <a16:creationId xmlns:a16="http://schemas.microsoft.com/office/drawing/2014/main" xmlns="" id="{67E8F6D2-66B0-22EF-3AD6-0F107BB5969E}"/>
              </a:ext>
            </a:extLst>
          </p:cNvPr>
          <p:cNvSpPr/>
          <p:nvPr userDrawn="1"/>
        </p:nvSpPr>
        <p:spPr>
          <a:xfrm flipH="1">
            <a:off x="10134600" y="0"/>
            <a:ext cx="1957011" cy="30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8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Janna LT" panose="01000000000000000000" pitchFamily="2" charset="-78"/>
                <a:ea typeface="+mj-ea"/>
                <a:cs typeface="Janna LT" panose="01000000000000000000" pitchFamily="2" charset="-78"/>
                <a:sym typeface="Sakkal Majalla" panose="02000000000000000000" pitchFamily="2" charset="-78"/>
              </a:rPr>
              <a:t>Integrated Industrial Partnership</a:t>
            </a:r>
          </a:p>
        </p:txBody>
      </p:sp>
      <p:pic>
        <p:nvPicPr>
          <p:cNvPr id="8" name="flag_UAE">
            <a:extLst>
              <a:ext uri="{FF2B5EF4-FFF2-40B4-BE49-F238E27FC236}">
                <a16:creationId xmlns:a16="http://schemas.microsoft.com/office/drawing/2014/main" xmlns="" id="{A21622A0-F0FF-B621-0AA1-B453653508C6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760457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egypt">
            <a:extLst>
              <a:ext uri="{FF2B5EF4-FFF2-40B4-BE49-F238E27FC236}">
                <a16:creationId xmlns:a16="http://schemas.microsoft.com/office/drawing/2014/main" xmlns="" id="{4216C7A8-D538-8BC2-33C5-4A82C4202A4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530042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flag_jordan">
            <a:extLst>
              <a:ext uri="{FF2B5EF4-FFF2-40B4-BE49-F238E27FC236}">
                <a16:creationId xmlns:a16="http://schemas.microsoft.com/office/drawing/2014/main" xmlns="" id="{4D95B2C3-820B-F213-8053-AC63B22C3804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9628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4761BD0B-6347-F84A-6054-2C30DBB113A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811415" y="244505"/>
            <a:ext cx="185426" cy="174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Picture 4">
            <a:extLst>
              <a:ext uri="{FF2B5EF4-FFF2-40B4-BE49-F238E27FC236}">
                <a16:creationId xmlns:a16="http://schemas.microsoft.com/office/drawing/2014/main" xmlns="" id="{32EA382B-61A2-9085-4C53-E2F31DE9E9F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1041829" y="248639"/>
            <a:ext cx="212811" cy="16659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0" name="Picture 2" descr="Turkey - Wikipedia">
            <a:extLst>
              <a:ext uri="{FF2B5EF4-FFF2-40B4-BE49-F238E27FC236}">
                <a16:creationId xmlns:a16="http://schemas.microsoft.com/office/drawing/2014/main" xmlns="" id="{3591633C-4EA7-E1B0-1FAD-78CF78FE683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323338" y="248639"/>
            <a:ext cx="185426" cy="166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5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54906214-49CE-ACB9-0648-6EE5635230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53752" y="249205"/>
            <a:ext cx="212675" cy="16546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323395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A6A1683-15A5-AC8B-0023-185EF4CD4A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56EF232-B55C-7A07-B1A0-61ECACDC55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AB429D1F-A3D3-DD48-B7DE-FBE0EBFC03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92FB4088-F068-65A8-3DC0-AD457EF8A4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7289BB2-3971-D8C7-A2B9-ECD0C4A98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3691C83-5703-E269-0E6D-F2FA3B271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653892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84A6804-9CE2-1292-D8AB-2C8148FF42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8CFB2C2B-4293-CF5C-FCE2-F4831356B0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61256B27-DDB9-021F-95BA-0C58A8AA67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A1D4328-1AFA-BA75-13D4-A73CAE233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667AA515-9328-316C-60A5-BB659F2E48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0D5AD6C-2764-8FF9-8C5A-1469663FA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1443408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E5A672A-AAF5-E8B9-7CDB-04737A0397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B596D204-7465-276C-51C8-44EF391443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61A2E71-3304-09BB-B956-1045C65869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7C52236A-A18B-1640-C29E-26C949FC31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3AD1896-0919-434F-A1B5-C7CAE8081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5402672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29FD3F3F-604F-90AA-23B0-0909341982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EB61878E-633E-274C-7B93-3C989762C6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E3DF6EC-A5F9-0680-0268-B6F30536B1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2FFF807-AF17-5040-3DDB-5F2FE072BF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7B34AC79-3AAA-B295-BE44-C0FCF2160B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4508217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Image"/>
          <p:cNvSpPr>
            <a:spLocks noGrp="1"/>
          </p:cNvSpPr>
          <p:nvPr>
            <p:ph type="pic" sz="half" idx="21"/>
          </p:nvPr>
        </p:nvSpPr>
        <p:spPr>
          <a:xfrm>
            <a:off x="1" y="1"/>
            <a:ext cx="3935760" cy="6858001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356" name="Rectangle"/>
          <p:cNvSpPr/>
          <p:nvPr/>
        </p:nvSpPr>
        <p:spPr>
          <a:xfrm>
            <a:off x="5267908" y="368660"/>
            <a:ext cx="2052229" cy="504057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22860" rIns="22860"/>
          <a:lstStyle/>
          <a:p>
            <a:pPr algn="ctr"/>
            <a:endParaRPr sz="900"/>
          </a:p>
        </p:txBody>
      </p:sp>
      <p:sp>
        <p:nvSpPr>
          <p:cNvPr id="3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131576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itle Slide"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3073184037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think-cell Slide" r:id="rId5" imgW="384" imgH="384" progId="TCLayout.ActiveDocument.1">
                  <p:embed/>
                </p:oleObj>
              </mc:Choice>
              <mc:Fallback>
                <p:oleObj name="think-cell Slide" r:id="rId5" imgW="384" imgH="384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">
            <a:extLst>
              <a:ext uri="{FF2B5EF4-FFF2-40B4-BE49-F238E27FC236}">
                <a16:creationId xmlns:a16="http://schemas.microsoft.com/office/drawing/2014/main" xmlns="" id="{9D308F7C-03D9-4253-BAB7-F814E8C55FCB}"/>
              </a:ext>
            </a:extLst>
          </p:cNvPr>
          <p:cNvSpPr/>
          <p:nvPr userDrawn="1"/>
        </p:nvSpPr>
        <p:spPr>
          <a:xfrm>
            <a:off x="-1587" y="0"/>
            <a:ext cx="12193588" cy="6858000"/>
          </a:xfrm>
          <a:prstGeom prst="rect">
            <a:avLst/>
          </a:prstGeom>
          <a:solidFill>
            <a:schemeClr val="bg1"/>
          </a:solidFill>
          <a:ln w="12700">
            <a:miter lim="400000"/>
          </a:ln>
        </p:spPr>
        <p:txBody>
          <a:bodyPr lIns="0" tIns="0" rIns="0" bIns="0" anchor="ctr"/>
          <a:lstStyle/>
          <a:p>
            <a:pPr algn="r" defTabSz="1651000" rtl="1">
              <a:defRPr sz="64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lang="en-US" sz="6400"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" name="Rectangle 2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29BA74"/>
          </a:solidFill>
          <a:ln w="9525" cap="rnd" cmpd="sng" algn="ctr">
            <a:solidFill>
              <a:srgbClr val="29BA74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lvl="0" indent="0" algn="r" rtl="1" eaLnBrk="1">
              <a:lnSpc>
                <a:spcPct val="93000"/>
              </a:lnSpc>
              <a:spcBef>
                <a:spcPct val="0"/>
              </a:spcBef>
              <a:spcAft>
                <a:spcPct val="0"/>
              </a:spcAft>
            </a:pPr>
            <a:endParaRPr lang="en-US" sz="5400" b="0" i="0" baseline="0">
              <a:solidFill>
                <a:srgbClr val="FFFFFF"/>
              </a:solidFill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3" name="ADVANCED SCIENCES…">
            <a:extLst>
              <a:ext uri="{FF2B5EF4-FFF2-40B4-BE49-F238E27FC236}">
                <a16:creationId xmlns:a16="http://schemas.microsoft.com/office/drawing/2014/main" xmlns="" id="{790AD93C-7F57-491B-A2FB-616509F1D407}"/>
              </a:ext>
            </a:extLst>
          </p:cNvPr>
          <p:cNvSpPr/>
          <p:nvPr userDrawn="1"/>
        </p:nvSpPr>
        <p:spPr>
          <a:xfrm>
            <a:off x="1116012" y="6058489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3" name="ADVANCED SCIENCES…">
            <a:extLst>
              <a:ext uri="{FF2B5EF4-FFF2-40B4-BE49-F238E27FC236}">
                <a16:creationId xmlns:a16="http://schemas.microsoft.com/office/drawing/2014/main" xmlns="" id="{5593F91F-1B7F-46AD-91A0-1160B936B49A}"/>
              </a:ext>
            </a:extLst>
          </p:cNvPr>
          <p:cNvSpPr/>
          <p:nvPr userDrawn="1"/>
        </p:nvSpPr>
        <p:spPr>
          <a:xfrm>
            <a:off x="1116012" y="4329961"/>
            <a:ext cx="9699625" cy="9028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ts val="5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DZ" sz="47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24" name="ADVANCED SCIENCES…">
            <a:extLst>
              <a:ext uri="{FF2B5EF4-FFF2-40B4-BE49-F238E27FC236}">
                <a16:creationId xmlns:a16="http://schemas.microsoft.com/office/drawing/2014/main" xmlns="" id="{75F0FF29-65DD-495C-A9D9-0C3130A8916A}"/>
              </a:ext>
            </a:extLst>
          </p:cNvPr>
          <p:cNvSpPr/>
          <p:nvPr userDrawn="1"/>
        </p:nvSpPr>
        <p:spPr>
          <a:xfrm>
            <a:off x="1116012" y="5498830"/>
            <a:ext cx="5530850" cy="4308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91438" tIns="91438" rIns="91438" bIns="91438">
            <a:sp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2" name="Picture 1" descr="A white wavy paper on a white background&#10;&#10;Description automatically generated">
            <a:extLst>
              <a:ext uri="{FF2B5EF4-FFF2-40B4-BE49-F238E27FC236}">
                <a16:creationId xmlns:a16="http://schemas.microsoft.com/office/drawing/2014/main" xmlns="" id="{FF489087-0720-7793-D732-A260CEE83C4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 cstate="email">
            <a:alphaModFix amt="50000"/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saturation sat="39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301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DC537FF-F25B-65E2-BBCD-75ADEAB34D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34EB9B5A-85BF-6293-4FA3-579AE919B2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5B2A7D89-0D81-BBD4-6167-5E66E3AB6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E7D38B3-3DAD-70DC-C879-D24D5F148B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E80898C7-66D7-BDB3-F25B-1749D7807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73244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231BA69-A7F5-FC8B-277F-50FEC0C5BE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0078E9C-0C65-F489-ACDE-F586B8C73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4DD0FFF-F73A-F389-E244-BD182E646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0AA8E4C-02B0-0D99-65D4-D55EBA9D01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5459B96-DF19-7018-2A1A-ECA538BD7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0442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8864F24-091B-943A-35F1-CEAA20E85D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AB92563-9AEB-777D-48CB-B912AE262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B4387550-D797-2DF0-259A-DB10690FD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6DD8BB9-B718-0D44-A8B1-CE18128EA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57FC6672-C31C-EF1F-E1EF-82E5840828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105910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ABD15B6-E597-FDB5-BC6A-F35590B98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8FDA2D-CEBF-96DE-5D1F-42B2AD3225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87258E7-3144-7C67-AABA-D76156BAAB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0E966B50-81D4-9AFD-2056-4D4C8CDEA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43F5FB6A-BE56-E481-36BD-666B70D25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6853C56-9AC4-74CE-BF04-35985E627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518391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03EA51C-BC7C-EDC4-17D9-0025CAE04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7BAE7A3-F054-2378-3B4D-EFB4561603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5A176D51-1FA7-D4BD-98FD-61EDFCF0BA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2631917C-024A-CF7E-1795-1F363D9921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D69FB8C5-110E-6D1D-078B-ADE23CF80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D2EAE40C-11B5-625E-B875-2F25139CC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BB54EBE-0192-33C5-1954-9898D491F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1E606546-E49D-D012-B728-BDAF01BF9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253825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C58C5FB-C174-61A2-2EC3-B05B4E862C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43D1AB2-1D38-7A7F-8897-DB2497B09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4266750C-6490-6783-379D-94EB924FF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128F6A2-7B57-05A8-EDD3-E9F469935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429230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8B13DEF6-FE0E-AA8C-27A8-B9B665A0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0CC4821D-F0F2-ED67-6767-5D71544F3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B02C988-8D3F-FD47-8B7E-CCE3C2933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9769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svg"/><Relationship Id="rId3" Type="http://schemas.openxmlformats.org/officeDocument/2006/relationships/tags" Target="../tags/tag1.xml"/><Relationship Id="rId7" Type="http://schemas.openxmlformats.org/officeDocument/2006/relationships/image" Target="../media/image2.png"/><Relationship Id="rId2" Type="http://schemas.openxmlformats.org/officeDocument/2006/relationships/vmlDrawing" Target="../drawings/vmlDrawing1.vml"/><Relationship Id="rId1" Type="http://schemas.openxmlformats.org/officeDocument/2006/relationships/theme" Target="../theme/theme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xmlns="" id="{9C7E61AE-1103-40EB-A43A-D10AB7381657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009895714"/>
              </p:ext>
            </p:ext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think-cell Slide" r:id="rId5" imgW="592" imgH="591" progId="TCLayout.ActiveDocument.1">
                  <p:embed/>
                </p:oleObj>
              </mc:Choice>
              <mc:Fallback>
                <p:oleObj name="think-cell Slide" r:id="rId5" imgW="592" imgH="591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xmlns="" id="{9C7E61AE-1103-40EB-A43A-D10AB738165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xmlns="" id="{583CDC21-0469-4870-9C4D-8F4EA1F1AC56}"/>
              </a:ext>
            </a:extLst>
          </p:cNvPr>
          <p:cNvSpPr/>
          <p:nvPr userDrawn="1"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r" rtl="1"/>
            <a:endParaRPr lang="en-US" sz="4400" b="0" i="0" baseline="0"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12" name="Slide Number Placeholder 12">
            <a:extLst>
              <a:ext uri="{FF2B5EF4-FFF2-40B4-BE49-F238E27FC236}">
                <a16:creationId xmlns:a16="http://schemas.microsoft.com/office/drawing/2014/main" xmlns="" id="{00ECDA25-96AC-4845-9F08-89B21DA9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 flipH="1">
            <a:off x="0" y="6492875"/>
            <a:ext cx="547255" cy="365125"/>
          </a:xfrm>
          <a:prstGeom prst="rect">
            <a:avLst/>
          </a:prstGeom>
        </p:spPr>
        <p:txBody>
          <a:bodyPr/>
          <a:lstStyle>
            <a:lvl1pPr algn="ctr" rtl="0">
              <a:defRPr sz="1400">
                <a:latin typeface="Sakkal Majalla" panose="02000000000000000000" pitchFamily="2" charset="-78"/>
                <a:cs typeface="Sakkal Majalla" panose="02000000000000000000" pitchFamily="2" charset="-78"/>
                <a:sym typeface="Sakkal Majalla" panose="02000000000000000000" pitchFamily="2" charset="-78"/>
              </a:defRPr>
            </a:lvl1pPr>
          </a:lstStyle>
          <a:p>
            <a:fld id="{49065941-14B6-EC49-8CB8-D499C9A5686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5396D35-5CC5-4635-9BBF-14B1364677B0}"/>
              </a:ext>
            </a:extLst>
          </p:cNvPr>
          <p:cNvSpPr/>
          <p:nvPr userDrawn="1"/>
        </p:nvSpPr>
        <p:spPr>
          <a:xfrm flipH="1">
            <a:off x="0" y="-1"/>
            <a:ext cx="12192000" cy="6889289"/>
          </a:xfrm>
          <a:prstGeom prst="rect">
            <a:avLst/>
          </a:prstGeom>
          <a:gradFill flip="none" rotWithShape="1">
            <a:gsLst>
              <a:gs pos="0">
                <a:srgbClr val="E6E6E6">
                  <a:shade val="30000"/>
                  <a:satMod val="115000"/>
                  <a:alpha val="31000"/>
                </a:srgbClr>
              </a:gs>
              <a:gs pos="50000">
                <a:srgbClr val="E6E6E6">
                  <a:shade val="67500"/>
                  <a:satMod val="115000"/>
                  <a:alpha val="31000"/>
                </a:srgbClr>
              </a:gs>
              <a:gs pos="100000">
                <a:srgbClr val="E6E6E6">
                  <a:shade val="100000"/>
                  <a:satMod val="115000"/>
                  <a:alpha val="26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pic>
        <p:nvPicPr>
          <p:cNvPr id="15" name="Graphic 14">
            <a:extLst>
              <a:ext uri="{FF2B5EF4-FFF2-40B4-BE49-F238E27FC236}">
                <a16:creationId xmlns:a16="http://schemas.microsoft.com/office/drawing/2014/main" xmlns="" id="{4E0C821D-14BD-4BFA-B166-A7F209D0F847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12994" y="1604241"/>
            <a:ext cx="12192000" cy="508477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xmlns="" id="{8FEDC616-389D-400E-B801-88DE18F495EA}"/>
              </a:ext>
            </a:extLst>
          </p:cNvPr>
          <p:cNvSpPr txBox="1">
            <a:spLocks/>
          </p:cNvSpPr>
          <p:nvPr userDrawn="1"/>
        </p:nvSpPr>
        <p:spPr>
          <a:xfrm flipH="1">
            <a:off x="1200910" y="441325"/>
            <a:ext cx="10540331" cy="1092437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en-US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rgbClr val="575757"/>
              </a:solidFill>
              <a:effectLst/>
              <a:uLnTx/>
              <a:uFillTx/>
              <a:latin typeface="Sakkal Majalla" panose="02000000000000000000" pitchFamily="2" charset="-78"/>
              <a:ea typeface="+mj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7560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ITC Avant Garde Std Bk" panose="020B0502020202020204" pitchFamily="34" charset="0"/>
          <a:ea typeface="+mj-ea"/>
          <a:cs typeface="+mj-cs"/>
          <a:sym typeface="ITC Avant Garde Std Bk" panose="020B0502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ITC Avant Garde Std Bk" panose="020B0502020202020204" pitchFamily="34" charset="0"/>
          <a:ea typeface="+mn-ea"/>
          <a:cs typeface="+mn-cs"/>
          <a:sym typeface="ITC Avant Garde Std Bk" panose="020B0502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23FDD71F-AA96-C4E9-0D87-027D48010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58E4FD38-4D17-98DB-5CE8-AF3D0AA1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39DDBC1-25EC-10D3-E7E5-C912DF97E6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9CEE8-03EF-934C-9BB3-43EE3FBD04A0}" type="datetimeFigureOut">
              <a:rPr lang="en-AE" smtClean="0"/>
              <a:t>19/08/2025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C3C2863D-53CD-6B40-1804-A433484EC0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16066D2-0340-B16E-776E-F5947BFD3D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9435-1A59-6045-9ADC-B0AF759EE15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724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9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A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jpeg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13.png"/><Relationship Id="rId12" Type="http://schemas.openxmlformats.org/officeDocument/2006/relationships/image" Target="../media/image10.png"/><Relationship Id="rId2" Type="http://schemas.openxmlformats.org/officeDocument/2006/relationships/tags" Target="../tags/tag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4.bin"/><Relationship Id="rId10" Type="http://schemas.openxmlformats.org/officeDocument/2006/relationships/image" Target="../media/image8.png"/><Relationship Id="rId4" Type="http://schemas.openxmlformats.org/officeDocument/2006/relationships/notesSlide" Target="../notesSlides/notesSlide1.xml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13.png"/><Relationship Id="rId18" Type="http://schemas.openxmlformats.org/officeDocument/2006/relationships/image" Target="../media/image10.png"/><Relationship Id="rId3" Type="http://schemas.openxmlformats.org/officeDocument/2006/relationships/tags" Target="../tags/tag8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21.svg"/><Relationship Id="rId17" Type="http://schemas.openxmlformats.org/officeDocument/2006/relationships/image" Target="../media/image9.png"/><Relationship Id="rId2" Type="http://schemas.openxmlformats.org/officeDocument/2006/relationships/customXml" Target="../../customXml/item18.xml"/><Relationship Id="rId16" Type="http://schemas.openxmlformats.org/officeDocument/2006/relationships/image" Target="../media/image8.png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2.xml"/><Relationship Id="rId11" Type="http://schemas.openxmlformats.org/officeDocument/2006/relationships/image" Target="../media/image18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15.png"/><Relationship Id="rId10" Type="http://schemas.openxmlformats.org/officeDocument/2006/relationships/image" Target="../media/image19.svg"/><Relationship Id="rId19" Type="http://schemas.openxmlformats.org/officeDocument/2006/relationships/image" Target="../media/image16.jpeg"/><Relationship Id="rId4" Type="http://schemas.openxmlformats.org/officeDocument/2006/relationships/tags" Target="../tags/tag9.xml"/><Relationship Id="rId9" Type="http://schemas.openxmlformats.org/officeDocument/2006/relationships/image" Target="../media/image17.png"/><Relationship Id="rId14" Type="http://schemas.openxmlformats.org/officeDocument/2006/relationships/image" Target="../media/image1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23.jpeg"/><Relationship Id="rId3" Type="http://schemas.openxmlformats.org/officeDocument/2006/relationships/tags" Target="../tags/tag10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22.jpeg"/><Relationship Id="rId2" Type="http://schemas.openxmlformats.org/officeDocument/2006/relationships/customXml" Target="../../customXml/item13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21.jpe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20.jpeg"/><Relationship Id="rId4" Type="http://schemas.openxmlformats.org/officeDocument/2006/relationships/tags" Target="../tags/tag11.xml"/><Relationship Id="rId9" Type="http://schemas.openxmlformats.org/officeDocument/2006/relationships/image" Target="../media/image19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9.png"/><Relationship Id="rId3" Type="http://schemas.openxmlformats.org/officeDocument/2006/relationships/tags" Target="../tags/tag12.xml"/><Relationship Id="rId7" Type="http://schemas.openxmlformats.org/officeDocument/2006/relationships/oleObject" Target="../embeddings/oleObject7.bin"/><Relationship Id="rId12" Type="http://schemas.openxmlformats.org/officeDocument/2006/relationships/image" Target="../media/image8.png"/><Relationship Id="rId2" Type="http://schemas.openxmlformats.org/officeDocument/2006/relationships/customXml" Target="../../customXml/item12.xml"/><Relationship Id="rId1" Type="http://schemas.openxmlformats.org/officeDocument/2006/relationships/vmlDrawing" Target="../drawings/vmlDrawing7.vml"/><Relationship Id="rId6" Type="http://schemas.openxmlformats.org/officeDocument/2006/relationships/notesSlide" Target="../notesSlides/notesSlide4.xml"/><Relationship Id="rId11" Type="http://schemas.openxmlformats.org/officeDocument/2006/relationships/image" Target="../media/image26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27.jpeg"/><Relationship Id="rId10" Type="http://schemas.openxmlformats.org/officeDocument/2006/relationships/image" Target="../media/image25.png"/><Relationship Id="rId4" Type="http://schemas.openxmlformats.org/officeDocument/2006/relationships/tags" Target="../tags/tag13.xml"/><Relationship Id="rId9" Type="http://schemas.openxmlformats.org/officeDocument/2006/relationships/image" Target="../media/image24.png"/><Relationship Id="rId1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4.xml"/><Relationship Id="rId7" Type="http://schemas.openxmlformats.org/officeDocument/2006/relationships/oleObject" Target="../embeddings/oleObject8.bin"/><Relationship Id="rId2" Type="http://schemas.openxmlformats.org/officeDocument/2006/relationships/customXml" Target="../../customXml/item8.xml"/><Relationship Id="rId1" Type="http://schemas.openxmlformats.org/officeDocument/2006/relationships/vmlDrawing" Target="../drawings/vmlDrawing8.vml"/><Relationship Id="rId6" Type="http://schemas.openxmlformats.org/officeDocument/2006/relationships/notesSlide" Target="../notesSlides/notesSlide5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16.xml"/><Relationship Id="rId7" Type="http://schemas.openxmlformats.org/officeDocument/2006/relationships/oleObject" Target="../embeddings/oleObject9.bin"/><Relationship Id="rId12" Type="http://schemas.openxmlformats.org/officeDocument/2006/relationships/image" Target="../media/image30.png"/><Relationship Id="rId2" Type="http://schemas.openxmlformats.org/officeDocument/2006/relationships/customXml" Target="../../customXml/item3.xml"/><Relationship Id="rId1" Type="http://schemas.openxmlformats.org/officeDocument/2006/relationships/vmlDrawing" Target="../drawings/vmlDrawing9.vml"/><Relationship Id="rId6" Type="http://schemas.openxmlformats.org/officeDocument/2006/relationships/notesSlide" Target="../notesSlides/notesSlide6.xml"/><Relationship Id="rId11" Type="http://schemas.openxmlformats.org/officeDocument/2006/relationships/image" Target="../media/image29.png"/><Relationship Id="rId5" Type="http://schemas.openxmlformats.org/officeDocument/2006/relationships/slideLayout" Target="../slideLayouts/slideLayout1.xml"/><Relationship Id="rId10" Type="http://schemas.openxmlformats.org/officeDocument/2006/relationships/image" Target="../media/image9.png"/><Relationship Id="rId4" Type="http://schemas.openxmlformats.org/officeDocument/2006/relationships/tags" Target="../tags/tag17.xml"/><Relationship Id="rId9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13" Type="http://schemas.openxmlformats.org/officeDocument/2006/relationships/image" Target="../media/image9.png"/><Relationship Id="rId3" Type="http://schemas.openxmlformats.org/officeDocument/2006/relationships/tags" Target="../tags/tag18.xml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9.png"/><Relationship Id="rId2" Type="http://schemas.openxmlformats.org/officeDocument/2006/relationships/customXml" Target="../../customXml/item1.xml"/><Relationship Id="rId16" Type="http://schemas.openxmlformats.org/officeDocument/2006/relationships/image" Target="../media/image33.png"/><Relationship Id="rId1" Type="http://schemas.openxmlformats.org/officeDocument/2006/relationships/vmlDrawing" Target="../drawings/vmlDrawing10.vml"/><Relationship Id="rId6" Type="http://schemas.openxmlformats.org/officeDocument/2006/relationships/notesSlide" Target="../notesSlides/notesSlide7.xml"/><Relationship Id="rId11" Type="http://schemas.openxmlformats.org/officeDocument/2006/relationships/image" Target="../media/image8.png"/><Relationship Id="rId5" Type="http://schemas.openxmlformats.org/officeDocument/2006/relationships/slideLayout" Target="../slideLayouts/slideLayout1.xml"/><Relationship Id="rId15" Type="http://schemas.openxmlformats.org/officeDocument/2006/relationships/image" Target="../media/image32.png"/><Relationship Id="rId10" Type="http://schemas.openxmlformats.org/officeDocument/2006/relationships/image" Target="../media/image31.jpeg"/><Relationship Id="rId4" Type="http://schemas.openxmlformats.org/officeDocument/2006/relationships/tags" Target="../tags/tag19.xml"/><Relationship Id="rId9" Type="http://schemas.openxmlformats.org/officeDocument/2006/relationships/image" Target="../media/image28.png"/><Relationship Id="rId1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20.xml"/><Relationship Id="rId7" Type="http://schemas.openxmlformats.org/officeDocument/2006/relationships/oleObject" Target="../embeddings/oleObject11.bin"/><Relationship Id="rId2" Type="http://schemas.openxmlformats.org/officeDocument/2006/relationships/customXml" Target="../../customXml/item14.xml"/><Relationship Id="rId1" Type="http://schemas.openxmlformats.org/officeDocument/2006/relationships/vmlDrawing" Target="../drawings/vmlDrawing11.vml"/><Relationship Id="rId6" Type="http://schemas.openxmlformats.org/officeDocument/2006/relationships/notesSlide" Target="../notesSlides/notesSlide8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xmlns="" id="{A4944B14-779A-4F86-B373-79C3E5FD45B1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think-cell Slide" r:id="rId5" imgW="606" imgH="608" progId="TCLayout.ActiveDocument.1">
                  <p:embed/>
                </p:oleObj>
              </mc:Choice>
              <mc:Fallback>
                <p:oleObj name="think-cell Slide" r:id="rId5" imgW="606" imgH="608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xmlns="" id="{A4944B14-779A-4F86-B373-79C3E5FD45B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DVANCED SCIENCES…">
            <a:extLst>
              <a:ext uri="{FF2B5EF4-FFF2-40B4-BE49-F238E27FC236}">
                <a16:creationId xmlns:a16="http://schemas.microsoft.com/office/drawing/2014/main" xmlns="" id="{39D40258-6DED-4FA6-80D0-66ADC1B44BF1}"/>
              </a:ext>
            </a:extLst>
          </p:cNvPr>
          <p:cNvSpPr/>
          <p:nvPr/>
        </p:nvSpPr>
        <p:spPr>
          <a:xfrm flipH="1">
            <a:off x="606191" y="1449526"/>
            <a:ext cx="10621278" cy="11695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Integrated Industrial Partnership </a:t>
            </a:r>
          </a:p>
          <a:p>
            <a:pPr algn="ctr" rtl="1">
              <a:spcBef>
                <a:spcPct val="0"/>
              </a:spcBef>
            </a:pPr>
            <a:r>
              <a:rPr lang="en-US" sz="3200" b="1" dirty="0">
                <a:ln w="6350" cap="flat">
                  <a:noFill/>
                  <a:miter lim="800000"/>
                </a:ln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for Sustainable Economic Development</a:t>
            </a:r>
          </a:p>
        </p:txBody>
      </p:sp>
      <p:pic>
        <p:nvPicPr>
          <p:cNvPr id="2" name="flag_UAE">
            <a:extLst>
              <a:ext uri="{FF2B5EF4-FFF2-40B4-BE49-F238E27FC236}">
                <a16:creationId xmlns:a16="http://schemas.microsoft.com/office/drawing/2014/main" xmlns="" id="{B341CACF-F1FF-0B9C-74BC-923C83E23A3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420586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" name="flag_egypt">
            <a:extLst>
              <a:ext uri="{FF2B5EF4-FFF2-40B4-BE49-F238E27FC236}">
                <a16:creationId xmlns:a16="http://schemas.microsoft.com/office/drawing/2014/main" xmlns="" id="{2FF1C681-91AE-BE46-191D-A73D1DF825A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486480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" name="flag_jordan">
            <a:extLst>
              <a:ext uri="{FF2B5EF4-FFF2-40B4-BE49-F238E27FC236}">
                <a16:creationId xmlns:a16="http://schemas.microsoft.com/office/drawing/2014/main" xmlns="" id="{D78FBC1A-37E1-936E-7C59-A820ACA4F06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52374" y="331069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6" name="ADVANCED SCIENCES…">
            <a:extLst>
              <a:ext uri="{FF2B5EF4-FFF2-40B4-BE49-F238E27FC236}">
                <a16:creationId xmlns:a16="http://schemas.microsoft.com/office/drawing/2014/main" xmlns="" id="{7B582BBA-4FD8-28BA-3C83-D85E8A67098C}"/>
              </a:ext>
            </a:extLst>
          </p:cNvPr>
          <p:cNvSpPr/>
          <p:nvPr/>
        </p:nvSpPr>
        <p:spPr>
          <a:xfrm flipH="1">
            <a:off x="1325564" y="4608259"/>
            <a:ext cx="8824314" cy="4924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91438" tIns="91438" rIns="91438" bIns="91438" anchor="t">
            <a:spAutoFit/>
          </a:bodyPr>
          <a:lstStyle/>
          <a:p>
            <a:pPr algn="ctr" rtl="1">
              <a:spcBef>
                <a:spcPct val="0"/>
              </a:spcBef>
            </a:pPr>
            <a:endParaRPr lang="en-US" sz="2000" b="1" dirty="0">
              <a:ln w="6350" cap="flat">
                <a:noFill/>
                <a:miter lim="800000"/>
              </a:ln>
              <a:solidFill>
                <a:srgbClr val="817A6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7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837C7883-7D98-B743-CE7C-5F03270D67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08976" y="328431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Picture 4">
            <a:extLst>
              <a:ext uri="{FF2B5EF4-FFF2-40B4-BE49-F238E27FC236}">
                <a16:creationId xmlns:a16="http://schemas.microsoft.com/office/drawing/2014/main" xmlns="" id="{CA3029E6-359C-5864-2B34-7AAA035708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14802" y="331069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632C6F42-B468-C97E-3A79-C45654921FF8}"/>
              </a:ext>
            </a:extLst>
          </p:cNvPr>
          <p:cNvCxnSpPr/>
          <p:nvPr/>
        </p:nvCxnSpPr>
        <p:spPr>
          <a:xfrm>
            <a:off x="2999294" y="2965632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Picture 2" descr="Turkey - Wikipedia">
            <a:extLst>
              <a:ext uri="{FF2B5EF4-FFF2-40B4-BE49-F238E27FC236}">
                <a16:creationId xmlns:a16="http://schemas.microsoft.com/office/drawing/2014/main" xmlns="" id="{9486195B-DA74-870C-8735-FEA88B769E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29728" y="331069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49CD47F6-8090-243E-8BA8-276DBBDC64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741116" y="328926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8508F629-30EE-3AB9-0CAD-747DF8B4843E}"/>
              </a:ext>
            </a:extLst>
          </p:cNvPr>
          <p:cNvSpPr/>
          <p:nvPr/>
        </p:nvSpPr>
        <p:spPr>
          <a:xfrm>
            <a:off x="9767516" y="5745604"/>
            <a:ext cx="1407669" cy="600740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/>
          <a:p>
            <a:pPr algn="ctr" rtl="1">
              <a:lnSpc>
                <a:spcPct val="90000"/>
              </a:lnSpc>
              <a:spcBef>
                <a:spcPct val="0"/>
              </a:spcBef>
            </a:pPr>
            <a:endParaRPr lang="ar-AE" sz="1600" b="1" dirty="0">
              <a:solidFill>
                <a:srgbClr val="866A2C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5239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28617BF5-F21A-F789-98A2-FF436B09D478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0666E5D4-D4DF-51AB-DC89-08569F09C343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0666E5D4-D4DF-51AB-DC89-08569F09C3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10988D7C-9827-B7FF-822B-D6400DA8B4A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42485E1A-FB4D-C1C4-830E-7C866E5B58A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Industrial Partnership for Sustainable Economic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A0DA7DC0-7DE9-C581-192E-F5B0AFCDF13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281677C7-1E1D-A90C-AEA5-1B6C656AD9D3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100" name="Group 99">
            <a:extLst>
              <a:ext uri="{FF2B5EF4-FFF2-40B4-BE49-F238E27FC236}">
                <a16:creationId xmlns:a16="http://schemas.microsoft.com/office/drawing/2014/main" xmlns="" id="{481040EC-88DC-23BF-C7C7-1B73DB4FDFE5}"/>
              </a:ext>
            </a:extLst>
          </p:cNvPr>
          <p:cNvGrpSpPr/>
          <p:nvPr/>
        </p:nvGrpSpPr>
        <p:grpSpPr>
          <a:xfrm>
            <a:off x="2411641" y="3755905"/>
            <a:ext cx="9492956" cy="2440695"/>
            <a:chOff x="523787" y="2276855"/>
            <a:chExt cx="11546999" cy="2968802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xmlns="" id="{65B37FC4-70E7-5A1B-CEBC-A9A51BF9AE5A}"/>
                </a:ext>
              </a:extLst>
            </p:cNvPr>
            <p:cNvSpPr/>
            <p:nvPr/>
          </p:nvSpPr>
          <p:spPr>
            <a:xfrm>
              <a:off x="523787" y="3429000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defRPr/>
              </a:pPr>
              <a:r>
                <a:rPr lang="en-US" sz="1600" b="1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Supply chain security and resilience</a:t>
              </a:r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xmlns="" id="{66F1F935-312E-615A-C623-B2F8FBED9ABA}"/>
                </a:ext>
              </a:extLst>
            </p:cNvPr>
            <p:cNvSpPr/>
            <p:nvPr/>
          </p:nvSpPr>
          <p:spPr>
            <a:xfrm>
              <a:off x="966116" y="2276855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xmlns="" id="{E1688CE4-158A-01E4-97C9-52DCDB5FDCBD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235183" y="2546298"/>
              <a:ext cx="779137" cy="778385"/>
              <a:chOff x="5273675" y="2606675"/>
              <a:chExt cx="1646238" cy="1644650"/>
            </a:xfrm>
          </p:grpSpPr>
          <p:sp>
            <p:nvSpPr>
              <p:cNvPr id="15" name="AutoShape 3">
                <a:extLst>
                  <a:ext uri="{FF2B5EF4-FFF2-40B4-BE49-F238E27FC236}">
                    <a16:creationId xmlns:a16="http://schemas.microsoft.com/office/drawing/2014/main" xmlns="" id="{503E614F-C324-7956-CA4F-247B5DDD820B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6">
                <a:extLst>
                  <a:ext uri="{FF2B5EF4-FFF2-40B4-BE49-F238E27FC236}">
                    <a16:creationId xmlns:a16="http://schemas.microsoft.com/office/drawing/2014/main" xmlns="" id="{A6F381A7-735D-703B-9741-674061E3CBA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47441" y="2792413"/>
                <a:ext cx="1098707" cy="1276350"/>
              </a:xfrm>
              <a:custGeom>
                <a:avLst/>
                <a:gdLst>
                  <a:gd name="connsiteX0" fmla="*/ 550872 w 1098707"/>
                  <a:gd name="connsiteY0" fmla="*/ 369907 h 1276350"/>
                  <a:gd name="connsiteX1" fmla="*/ 543639 w 1098707"/>
                  <a:gd name="connsiteY1" fmla="*/ 374727 h 1276350"/>
                  <a:gd name="connsiteX2" fmla="*/ 490061 w 1098707"/>
                  <a:gd name="connsiteY2" fmla="*/ 480409 h 1276350"/>
                  <a:gd name="connsiteX3" fmla="*/ 483631 w 1098707"/>
                  <a:gd name="connsiteY3" fmla="*/ 485408 h 1276350"/>
                  <a:gd name="connsiteX4" fmla="*/ 366474 w 1098707"/>
                  <a:gd name="connsiteY4" fmla="*/ 501117 h 1276350"/>
                  <a:gd name="connsiteX5" fmla="*/ 361473 w 1098707"/>
                  <a:gd name="connsiteY5" fmla="*/ 515398 h 1276350"/>
                  <a:gd name="connsiteX6" fmla="*/ 445055 w 1098707"/>
                  <a:gd name="connsiteY6" fmla="*/ 599659 h 1276350"/>
                  <a:gd name="connsiteX7" fmla="*/ 447912 w 1098707"/>
                  <a:gd name="connsiteY7" fmla="*/ 606799 h 1276350"/>
                  <a:gd name="connsiteX8" fmla="*/ 426481 w 1098707"/>
                  <a:gd name="connsiteY8" fmla="*/ 723907 h 1276350"/>
                  <a:gd name="connsiteX9" fmla="*/ 438625 w 1098707"/>
                  <a:gd name="connsiteY9" fmla="*/ 732476 h 1276350"/>
                  <a:gd name="connsiteX10" fmla="*/ 544353 w 1098707"/>
                  <a:gd name="connsiteY10" fmla="*/ 678206 h 1276350"/>
                  <a:gd name="connsiteX11" fmla="*/ 552211 w 1098707"/>
                  <a:gd name="connsiteY11" fmla="*/ 678920 h 1276350"/>
                  <a:gd name="connsiteX12" fmla="*/ 655796 w 1098707"/>
                  <a:gd name="connsiteY12" fmla="*/ 734618 h 1276350"/>
                  <a:gd name="connsiteX13" fmla="*/ 668655 w 1098707"/>
                  <a:gd name="connsiteY13" fmla="*/ 726763 h 1276350"/>
                  <a:gd name="connsiteX14" fmla="*/ 649366 w 1098707"/>
                  <a:gd name="connsiteY14" fmla="*/ 608942 h 1276350"/>
                  <a:gd name="connsiteX15" fmla="*/ 651509 w 1098707"/>
                  <a:gd name="connsiteY15" fmla="*/ 601801 h 1276350"/>
                  <a:gd name="connsiteX16" fmla="*/ 737235 w 1098707"/>
                  <a:gd name="connsiteY16" fmla="*/ 518969 h 1276350"/>
                  <a:gd name="connsiteX17" fmla="*/ 732948 w 1098707"/>
                  <a:gd name="connsiteY17" fmla="*/ 504687 h 1276350"/>
                  <a:gd name="connsiteX18" fmla="*/ 615791 w 1098707"/>
                  <a:gd name="connsiteY18" fmla="*/ 486836 h 1276350"/>
                  <a:gd name="connsiteX19" fmla="*/ 610076 w 1098707"/>
                  <a:gd name="connsiteY19" fmla="*/ 481837 h 1276350"/>
                  <a:gd name="connsiteX20" fmla="*/ 558641 w 1098707"/>
                  <a:gd name="connsiteY20" fmla="*/ 374727 h 1276350"/>
                  <a:gd name="connsiteX21" fmla="*/ 550872 w 1098707"/>
                  <a:gd name="connsiteY21" fmla="*/ 369907 h 1276350"/>
                  <a:gd name="connsiteX22" fmla="*/ 549790 w 1098707"/>
                  <a:gd name="connsiteY22" fmla="*/ 61912 h 1276350"/>
                  <a:gd name="connsiteX23" fmla="*/ 858627 w 1098707"/>
                  <a:gd name="connsiteY23" fmla="*/ 94742 h 1276350"/>
                  <a:gd name="connsiteX24" fmla="*/ 863631 w 1098707"/>
                  <a:gd name="connsiteY24" fmla="*/ 99737 h 1276350"/>
                  <a:gd name="connsiteX25" fmla="*/ 889368 w 1098707"/>
                  <a:gd name="connsiteY25" fmla="*/ 160400 h 1276350"/>
                  <a:gd name="connsiteX26" fmla="*/ 1030203 w 1098707"/>
                  <a:gd name="connsiteY26" fmla="*/ 257461 h 1276350"/>
                  <a:gd name="connsiteX27" fmla="*/ 1035922 w 1098707"/>
                  <a:gd name="connsiteY27" fmla="*/ 265312 h 1276350"/>
                  <a:gd name="connsiteX28" fmla="*/ 973726 w 1098707"/>
                  <a:gd name="connsiteY28" fmla="*/ 642136 h 1276350"/>
                  <a:gd name="connsiteX29" fmla="*/ 822167 w 1098707"/>
                  <a:gd name="connsiteY29" fmla="*/ 975426 h 1276350"/>
                  <a:gd name="connsiteX30" fmla="*/ 552649 w 1098707"/>
                  <a:gd name="connsiteY30" fmla="*/ 1207374 h 1276350"/>
                  <a:gd name="connsiteX31" fmla="*/ 546930 w 1098707"/>
                  <a:gd name="connsiteY31" fmla="*/ 1207374 h 1276350"/>
                  <a:gd name="connsiteX32" fmla="*/ 277413 w 1098707"/>
                  <a:gd name="connsiteY32" fmla="*/ 975426 h 1276350"/>
                  <a:gd name="connsiteX33" fmla="*/ 125854 w 1098707"/>
                  <a:gd name="connsiteY33" fmla="*/ 642136 h 1276350"/>
                  <a:gd name="connsiteX34" fmla="*/ 64372 w 1098707"/>
                  <a:gd name="connsiteY34" fmla="*/ 265312 h 1276350"/>
                  <a:gd name="connsiteX35" fmla="*/ 70091 w 1098707"/>
                  <a:gd name="connsiteY35" fmla="*/ 257461 h 1276350"/>
                  <a:gd name="connsiteX36" fmla="*/ 210212 w 1098707"/>
                  <a:gd name="connsiteY36" fmla="*/ 160400 h 1276350"/>
                  <a:gd name="connsiteX37" fmla="*/ 235948 w 1098707"/>
                  <a:gd name="connsiteY37" fmla="*/ 99737 h 1276350"/>
                  <a:gd name="connsiteX38" fmla="*/ 240953 w 1098707"/>
                  <a:gd name="connsiteY38" fmla="*/ 94742 h 1276350"/>
                  <a:gd name="connsiteX39" fmla="*/ 549790 w 1098707"/>
                  <a:gd name="connsiteY39" fmla="*/ 61912 h 1276350"/>
                  <a:gd name="connsiteX40" fmla="*/ 549354 w 1098707"/>
                  <a:gd name="connsiteY40" fmla="*/ 30162 h 1276350"/>
                  <a:gd name="connsiteX41" fmla="*/ 209869 w 1098707"/>
                  <a:gd name="connsiteY41" fmla="*/ 70162 h 1276350"/>
                  <a:gd name="connsiteX42" fmla="*/ 184140 w 1098707"/>
                  <a:gd name="connsiteY42" fmla="*/ 143733 h 1276350"/>
                  <a:gd name="connsiteX43" fmla="*/ 32622 w 1098707"/>
                  <a:gd name="connsiteY43" fmla="*/ 230875 h 1276350"/>
                  <a:gd name="connsiteX44" fmla="*/ 95516 w 1098707"/>
                  <a:gd name="connsiteY44" fmla="*/ 649444 h 1276350"/>
                  <a:gd name="connsiteX45" fmla="*/ 549354 w 1098707"/>
                  <a:gd name="connsiteY45" fmla="*/ 1243012 h 1276350"/>
                  <a:gd name="connsiteX46" fmla="*/ 1003191 w 1098707"/>
                  <a:gd name="connsiteY46" fmla="*/ 649444 h 1276350"/>
                  <a:gd name="connsiteX47" fmla="*/ 1066085 w 1098707"/>
                  <a:gd name="connsiteY47" fmla="*/ 230875 h 1276350"/>
                  <a:gd name="connsiteX48" fmla="*/ 914568 w 1098707"/>
                  <a:gd name="connsiteY48" fmla="*/ 143733 h 1276350"/>
                  <a:gd name="connsiteX49" fmla="*/ 888838 w 1098707"/>
                  <a:gd name="connsiteY49" fmla="*/ 70162 h 1276350"/>
                  <a:gd name="connsiteX50" fmla="*/ 549354 w 1098707"/>
                  <a:gd name="connsiteY50" fmla="*/ 30162 h 1276350"/>
                  <a:gd name="connsiteX51" fmla="*/ 549353 w 1098707"/>
                  <a:gd name="connsiteY51" fmla="*/ 0 h 1276350"/>
                  <a:gd name="connsiteX52" fmla="*/ 907721 w 1098707"/>
                  <a:gd name="connsiteY52" fmla="*/ 44258 h 1276350"/>
                  <a:gd name="connsiteX53" fmla="*/ 919166 w 1098707"/>
                  <a:gd name="connsiteY53" fmla="*/ 58535 h 1276350"/>
                  <a:gd name="connsiteX54" fmla="*/ 1082970 w 1098707"/>
                  <a:gd name="connsiteY54" fmla="*/ 201304 h 1276350"/>
                  <a:gd name="connsiteX55" fmla="*/ 1098707 w 1098707"/>
                  <a:gd name="connsiteY55" fmla="*/ 217008 h 1276350"/>
                  <a:gd name="connsiteX56" fmla="*/ 1034330 w 1098707"/>
                  <a:gd name="connsiteY56" fmla="*/ 658163 h 1276350"/>
                  <a:gd name="connsiteX57" fmla="*/ 874101 w 1098707"/>
                  <a:gd name="connsiteY57" fmla="*/ 1010801 h 1276350"/>
                  <a:gd name="connsiteX58" fmla="*/ 555791 w 1098707"/>
                  <a:gd name="connsiteY58" fmla="*/ 1274923 h 1276350"/>
                  <a:gd name="connsiteX59" fmla="*/ 549353 w 1098707"/>
                  <a:gd name="connsiteY59" fmla="*/ 1276350 h 1276350"/>
                  <a:gd name="connsiteX60" fmla="*/ 542915 w 1098707"/>
                  <a:gd name="connsiteY60" fmla="*/ 1274923 h 1276350"/>
                  <a:gd name="connsiteX61" fmla="*/ 225320 w 1098707"/>
                  <a:gd name="connsiteY61" fmla="*/ 1010801 h 1276350"/>
                  <a:gd name="connsiteX62" fmla="*/ 64377 w 1098707"/>
                  <a:gd name="connsiteY62" fmla="*/ 658163 h 1276350"/>
                  <a:gd name="connsiteX63" fmla="*/ 0 w 1098707"/>
                  <a:gd name="connsiteY63" fmla="*/ 217008 h 1276350"/>
                  <a:gd name="connsiteX64" fmla="*/ 15736 w 1098707"/>
                  <a:gd name="connsiteY64" fmla="*/ 201304 h 1276350"/>
                  <a:gd name="connsiteX65" fmla="*/ 156651 w 1098707"/>
                  <a:gd name="connsiteY65" fmla="*/ 129206 h 1276350"/>
                  <a:gd name="connsiteX66" fmla="*/ 179541 w 1098707"/>
                  <a:gd name="connsiteY66" fmla="*/ 58535 h 1276350"/>
                  <a:gd name="connsiteX67" fmla="*/ 190986 w 1098707"/>
                  <a:gd name="connsiteY67" fmla="*/ 44258 h 1276350"/>
                  <a:gd name="connsiteX68" fmla="*/ 549353 w 1098707"/>
                  <a:gd name="connsiteY68" fmla="*/ 0 h 12763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</a:cxnLst>
                <a:rect l="l" t="t" r="r" b="b"/>
                <a:pathLst>
                  <a:path w="1098707" h="1276350">
                    <a:moveTo>
                      <a:pt x="550872" y="369907"/>
                    </a:moveTo>
                    <a:cubicBezTo>
                      <a:pt x="547925" y="369907"/>
                      <a:pt x="545068" y="371514"/>
                      <a:pt x="543639" y="374727"/>
                    </a:cubicBezTo>
                    <a:cubicBezTo>
                      <a:pt x="543639" y="374727"/>
                      <a:pt x="543639" y="374727"/>
                      <a:pt x="490061" y="480409"/>
                    </a:cubicBezTo>
                    <a:cubicBezTo>
                      <a:pt x="488632" y="483265"/>
                      <a:pt x="485774" y="485408"/>
                      <a:pt x="483631" y="485408"/>
                    </a:cubicBezTo>
                    <a:cubicBezTo>
                      <a:pt x="483631" y="485408"/>
                      <a:pt x="483631" y="485408"/>
                      <a:pt x="366474" y="501117"/>
                    </a:cubicBezTo>
                    <a:cubicBezTo>
                      <a:pt x="359330" y="501831"/>
                      <a:pt x="356472" y="510400"/>
                      <a:pt x="361473" y="515398"/>
                    </a:cubicBezTo>
                    <a:cubicBezTo>
                      <a:pt x="361473" y="515398"/>
                      <a:pt x="361473" y="515398"/>
                      <a:pt x="445055" y="599659"/>
                    </a:cubicBezTo>
                    <a:cubicBezTo>
                      <a:pt x="447912" y="601087"/>
                      <a:pt x="447912" y="603943"/>
                      <a:pt x="447912" y="606799"/>
                    </a:cubicBezTo>
                    <a:cubicBezTo>
                      <a:pt x="447912" y="606799"/>
                      <a:pt x="447912" y="606799"/>
                      <a:pt x="426481" y="723907"/>
                    </a:cubicBezTo>
                    <a:cubicBezTo>
                      <a:pt x="425052" y="730333"/>
                      <a:pt x="432910" y="736046"/>
                      <a:pt x="438625" y="732476"/>
                    </a:cubicBezTo>
                    <a:cubicBezTo>
                      <a:pt x="438625" y="732476"/>
                      <a:pt x="438625" y="732476"/>
                      <a:pt x="544353" y="678206"/>
                    </a:cubicBezTo>
                    <a:cubicBezTo>
                      <a:pt x="546496" y="677492"/>
                      <a:pt x="549354" y="677492"/>
                      <a:pt x="552211" y="678920"/>
                    </a:cubicBezTo>
                    <a:cubicBezTo>
                      <a:pt x="552211" y="678920"/>
                      <a:pt x="552211" y="678920"/>
                      <a:pt x="655796" y="734618"/>
                    </a:cubicBezTo>
                    <a:cubicBezTo>
                      <a:pt x="662225" y="738188"/>
                      <a:pt x="669369" y="733190"/>
                      <a:pt x="668655" y="726763"/>
                    </a:cubicBezTo>
                    <a:cubicBezTo>
                      <a:pt x="668655" y="726763"/>
                      <a:pt x="668655" y="726763"/>
                      <a:pt x="649366" y="608942"/>
                    </a:cubicBezTo>
                    <a:cubicBezTo>
                      <a:pt x="648652" y="606085"/>
                      <a:pt x="650081" y="603229"/>
                      <a:pt x="651509" y="601801"/>
                    </a:cubicBezTo>
                    <a:cubicBezTo>
                      <a:pt x="651509" y="601801"/>
                      <a:pt x="651509" y="601801"/>
                      <a:pt x="737235" y="518969"/>
                    </a:cubicBezTo>
                    <a:cubicBezTo>
                      <a:pt x="742235" y="514684"/>
                      <a:pt x="739378" y="506116"/>
                      <a:pt x="732948" y="504687"/>
                    </a:cubicBezTo>
                    <a:cubicBezTo>
                      <a:pt x="732948" y="504687"/>
                      <a:pt x="732948" y="504687"/>
                      <a:pt x="615791" y="486836"/>
                    </a:cubicBezTo>
                    <a:cubicBezTo>
                      <a:pt x="612933" y="486122"/>
                      <a:pt x="610790" y="484693"/>
                      <a:pt x="610076" y="481837"/>
                    </a:cubicBezTo>
                    <a:cubicBezTo>
                      <a:pt x="610076" y="481837"/>
                      <a:pt x="610076" y="481837"/>
                      <a:pt x="558641" y="374727"/>
                    </a:cubicBezTo>
                    <a:cubicBezTo>
                      <a:pt x="556855" y="371514"/>
                      <a:pt x="553819" y="369907"/>
                      <a:pt x="550872" y="369907"/>
                    </a:cubicBezTo>
                    <a:close/>
                    <a:moveTo>
                      <a:pt x="549790" y="61912"/>
                    </a:moveTo>
                    <a:cubicBezTo>
                      <a:pt x="551934" y="61912"/>
                      <a:pt x="724226" y="62626"/>
                      <a:pt x="858627" y="94742"/>
                    </a:cubicBezTo>
                    <a:cubicBezTo>
                      <a:pt x="861486" y="95455"/>
                      <a:pt x="863631" y="97596"/>
                      <a:pt x="863631" y="99737"/>
                    </a:cubicBezTo>
                    <a:cubicBezTo>
                      <a:pt x="868635" y="117579"/>
                      <a:pt x="876499" y="138276"/>
                      <a:pt x="889368" y="160400"/>
                    </a:cubicBezTo>
                    <a:cubicBezTo>
                      <a:pt x="911530" y="198226"/>
                      <a:pt x="953709" y="241760"/>
                      <a:pt x="1030203" y="257461"/>
                    </a:cubicBezTo>
                    <a:cubicBezTo>
                      <a:pt x="1033778" y="258175"/>
                      <a:pt x="1035922" y="261743"/>
                      <a:pt x="1035922" y="265312"/>
                    </a:cubicBezTo>
                    <a:cubicBezTo>
                      <a:pt x="1032348" y="337394"/>
                      <a:pt x="1019480" y="484413"/>
                      <a:pt x="973726" y="642136"/>
                    </a:cubicBezTo>
                    <a:cubicBezTo>
                      <a:pt x="936551" y="772027"/>
                      <a:pt x="885793" y="884075"/>
                      <a:pt x="822167" y="975426"/>
                    </a:cubicBezTo>
                    <a:cubicBezTo>
                      <a:pt x="749247" y="1080338"/>
                      <a:pt x="658455" y="1158129"/>
                      <a:pt x="552649" y="1207374"/>
                    </a:cubicBezTo>
                    <a:cubicBezTo>
                      <a:pt x="551220" y="1208087"/>
                      <a:pt x="548360" y="1208087"/>
                      <a:pt x="546930" y="1207374"/>
                    </a:cubicBezTo>
                    <a:cubicBezTo>
                      <a:pt x="441125" y="1158129"/>
                      <a:pt x="350332" y="1080338"/>
                      <a:pt x="277413" y="975426"/>
                    </a:cubicBezTo>
                    <a:cubicBezTo>
                      <a:pt x="213786" y="884075"/>
                      <a:pt x="163029" y="772027"/>
                      <a:pt x="125854" y="642136"/>
                    </a:cubicBezTo>
                    <a:cubicBezTo>
                      <a:pt x="80815" y="484413"/>
                      <a:pt x="67947" y="337394"/>
                      <a:pt x="64372" y="265312"/>
                    </a:cubicBezTo>
                    <a:cubicBezTo>
                      <a:pt x="64372" y="261743"/>
                      <a:pt x="66517" y="258175"/>
                      <a:pt x="70091" y="257461"/>
                    </a:cubicBezTo>
                    <a:cubicBezTo>
                      <a:pt x="145871" y="241760"/>
                      <a:pt x="188050" y="198226"/>
                      <a:pt x="210212" y="160400"/>
                    </a:cubicBezTo>
                    <a:cubicBezTo>
                      <a:pt x="223080" y="138276"/>
                      <a:pt x="230944" y="117579"/>
                      <a:pt x="235948" y="99737"/>
                    </a:cubicBezTo>
                    <a:cubicBezTo>
                      <a:pt x="235948" y="97596"/>
                      <a:pt x="238093" y="95455"/>
                      <a:pt x="240953" y="94742"/>
                    </a:cubicBezTo>
                    <a:cubicBezTo>
                      <a:pt x="375354" y="62626"/>
                      <a:pt x="547645" y="61912"/>
                      <a:pt x="549790" y="61912"/>
                    </a:cubicBezTo>
                    <a:close/>
                    <a:moveTo>
                      <a:pt x="549354" y="30162"/>
                    </a:moveTo>
                    <a:cubicBezTo>
                      <a:pt x="545780" y="30162"/>
                      <a:pt x="350666" y="30876"/>
                      <a:pt x="209869" y="70162"/>
                    </a:cubicBezTo>
                    <a:cubicBezTo>
                      <a:pt x="207725" y="85876"/>
                      <a:pt x="201293" y="114447"/>
                      <a:pt x="184140" y="143733"/>
                    </a:cubicBezTo>
                    <a:cubicBezTo>
                      <a:pt x="161984" y="180876"/>
                      <a:pt x="117672" y="224447"/>
                      <a:pt x="32622" y="230875"/>
                    </a:cubicBezTo>
                    <a:cubicBezTo>
                      <a:pt x="33337" y="282304"/>
                      <a:pt x="41199" y="457302"/>
                      <a:pt x="95516" y="649444"/>
                    </a:cubicBezTo>
                    <a:cubicBezTo>
                      <a:pt x="154122" y="856586"/>
                      <a:pt x="280625" y="1126584"/>
                      <a:pt x="549354" y="1243012"/>
                    </a:cubicBezTo>
                    <a:cubicBezTo>
                      <a:pt x="818797" y="1126584"/>
                      <a:pt x="944585" y="856586"/>
                      <a:pt x="1003191" y="649444"/>
                    </a:cubicBezTo>
                    <a:cubicBezTo>
                      <a:pt x="1057509" y="457302"/>
                      <a:pt x="1065371" y="282304"/>
                      <a:pt x="1066085" y="230875"/>
                    </a:cubicBezTo>
                    <a:cubicBezTo>
                      <a:pt x="981035" y="224447"/>
                      <a:pt x="936724" y="180876"/>
                      <a:pt x="914568" y="143733"/>
                    </a:cubicBezTo>
                    <a:cubicBezTo>
                      <a:pt x="897415" y="114447"/>
                      <a:pt x="890983" y="85876"/>
                      <a:pt x="888838" y="70162"/>
                    </a:cubicBezTo>
                    <a:cubicBezTo>
                      <a:pt x="748042" y="30876"/>
                      <a:pt x="553642" y="30162"/>
                      <a:pt x="549354" y="30162"/>
                    </a:cubicBezTo>
                    <a:close/>
                    <a:moveTo>
                      <a:pt x="549353" y="0"/>
                    </a:moveTo>
                    <a:cubicBezTo>
                      <a:pt x="557937" y="0"/>
                      <a:pt x="761083" y="0"/>
                      <a:pt x="907721" y="44258"/>
                    </a:cubicBezTo>
                    <a:cubicBezTo>
                      <a:pt x="914158" y="46400"/>
                      <a:pt x="919166" y="52111"/>
                      <a:pt x="919166" y="58535"/>
                    </a:cubicBezTo>
                    <a:cubicBezTo>
                      <a:pt x="919166" y="64246"/>
                      <a:pt x="928464" y="198448"/>
                      <a:pt x="1082970" y="201304"/>
                    </a:cubicBezTo>
                    <a:cubicBezTo>
                      <a:pt x="1091554" y="202017"/>
                      <a:pt x="1098707" y="208442"/>
                      <a:pt x="1098707" y="217008"/>
                    </a:cubicBezTo>
                    <a:cubicBezTo>
                      <a:pt x="1098707" y="219150"/>
                      <a:pt x="1099422" y="426164"/>
                      <a:pt x="1034330" y="658163"/>
                    </a:cubicBezTo>
                    <a:cubicBezTo>
                      <a:pt x="994988" y="795220"/>
                      <a:pt x="941340" y="913718"/>
                      <a:pt x="874101" y="1010801"/>
                    </a:cubicBezTo>
                    <a:cubicBezTo>
                      <a:pt x="788980" y="1133582"/>
                      <a:pt x="681685" y="1222098"/>
                      <a:pt x="555791" y="1274923"/>
                    </a:cubicBezTo>
                    <a:cubicBezTo>
                      <a:pt x="553645" y="1275636"/>
                      <a:pt x="551499" y="1276350"/>
                      <a:pt x="549353" y="1276350"/>
                    </a:cubicBezTo>
                    <a:cubicBezTo>
                      <a:pt x="547207" y="1276350"/>
                      <a:pt x="545061" y="1275636"/>
                      <a:pt x="542915" y="1274923"/>
                    </a:cubicBezTo>
                    <a:cubicBezTo>
                      <a:pt x="417022" y="1222098"/>
                      <a:pt x="309726" y="1133582"/>
                      <a:pt x="225320" y="1010801"/>
                    </a:cubicBezTo>
                    <a:cubicBezTo>
                      <a:pt x="157366" y="913718"/>
                      <a:pt x="103719" y="795220"/>
                      <a:pt x="64377" y="658163"/>
                    </a:cubicBezTo>
                    <a:cubicBezTo>
                      <a:pt x="-716" y="426164"/>
                      <a:pt x="0" y="219150"/>
                      <a:pt x="0" y="217008"/>
                    </a:cubicBezTo>
                    <a:cubicBezTo>
                      <a:pt x="0" y="208442"/>
                      <a:pt x="7153" y="202017"/>
                      <a:pt x="15736" y="201304"/>
                    </a:cubicBezTo>
                    <a:cubicBezTo>
                      <a:pt x="80829" y="199876"/>
                      <a:pt x="128754" y="175605"/>
                      <a:pt x="156651" y="129206"/>
                    </a:cubicBezTo>
                    <a:cubicBezTo>
                      <a:pt x="177395" y="93513"/>
                      <a:pt x="179541" y="59249"/>
                      <a:pt x="179541" y="58535"/>
                    </a:cubicBezTo>
                    <a:cubicBezTo>
                      <a:pt x="179541" y="52111"/>
                      <a:pt x="184548" y="46400"/>
                      <a:pt x="190986" y="44258"/>
                    </a:cubicBezTo>
                    <a:cubicBezTo>
                      <a:pt x="337623" y="0"/>
                      <a:pt x="540770" y="0"/>
                      <a:pt x="54935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xmlns="" id="{9651924C-CB3E-FA96-C086-F69CCAD1F1EB}"/>
                </a:ext>
              </a:extLst>
            </p:cNvPr>
            <p:cNvSpPr/>
            <p:nvPr/>
          </p:nvSpPr>
          <p:spPr>
            <a:xfrm>
              <a:off x="7532639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Trebuchet MS" panose="020B0603020202020204" pitchFamily="34" charset="0"/>
                <a:buChar char="​"/>
                <a:tabLst/>
                <a:defRPr/>
              </a:pP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Economic growth, diversification</a:t>
              </a:r>
              <a:b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</a:br>
              <a:r>
                <a:rPr kumimoji="0" lang="en-US" sz="1600" b="1" i="0" u="none" strike="noStrike" kern="1200" cap="none" spc="0" normalizeH="0" baseline="0" noProof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&amp; job creation</a:t>
              </a: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xmlns="" id="{582576DF-DD50-FF60-5F49-2CE54072CE17}"/>
                </a:ext>
              </a:extLst>
            </p:cNvPr>
            <p:cNvSpPr/>
            <p:nvPr/>
          </p:nvSpPr>
          <p:spPr>
            <a:xfrm>
              <a:off x="7974968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xmlns="" id="{8EAD855A-D479-DA0F-1AC3-9633F62E93D3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8244035" y="2546299"/>
              <a:ext cx="779137" cy="778385"/>
              <a:chOff x="5272881" y="2606675"/>
              <a:chExt cx="1646238" cy="1644650"/>
            </a:xfrm>
          </p:grpSpPr>
          <p:sp>
            <p:nvSpPr>
              <p:cNvPr id="22" name="AutoShape 3">
                <a:extLst>
                  <a:ext uri="{FF2B5EF4-FFF2-40B4-BE49-F238E27FC236}">
                    <a16:creationId xmlns:a16="http://schemas.microsoft.com/office/drawing/2014/main" xmlns="" id="{00C06DD4-66E2-578A-F2DE-41082AEBA30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2881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3" name="Freeform 11">
                <a:extLst>
                  <a:ext uri="{FF2B5EF4-FFF2-40B4-BE49-F238E27FC236}">
                    <a16:creationId xmlns:a16="http://schemas.microsoft.com/office/drawing/2014/main" xmlns="" id="{D99BD334-2505-27F6-F229-298C47E5F7C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44331" y="2962275"/>
                <a:ext cx="1304925" cy="931863"/>
              </a:xfrm>
              <a:custGeom>
                <a:avLst/>
                <a:gdLst>
                  <a:gd name="connsiteX0" fmla="*/ 1243013 w 1304925"/>
                  <a:gd name="connsiteY0" fmla="*/ 222250 h 931863"/>
                  <a:gd name="connsiteX1" fmla="*/ 1243013 w 1304925"/>
                  <a:gd name="connsiteY1" fmla="*/ 869950 h 931863"/>
                  <a:gd name="connsiteX2" fmla="*/ 76200 w 1304925"/>
                  <a:gd name="connsiteY2" fmla="*/ 869950 h 931863"/>
                  <a:gd name="connsiteX3" fmla="*/ 86204 w 1304925"/>
                  <a:gd name="connsiteY3" fmla="*/ 862095 h 931863"/>
                  <a:gd name="connsiteX4" fmla="*/ 106210 w 1304925"/>
                  <a:gd name="connsiteY4" fmla="*/ 839243 h 931863"/>
                  <a:gd name="connsiteX5" fmla="*/ 280553 w 1304925"/>
                  <a:gd name="connsiteY5" fmla="*/ 643576 h 931863"/>
                  <a:gd name="connsiteX6" fmla="*/ 281268 w 1304925"/>
                  <a:gd name="connsiteY6" fmla="*/ 643576 h 931863"/>
                  <a:gd name="connsiteX7" fmla="*/ 305562 w 1304925"/>
                  <a:gd name="connsiteY7" fmla="*/ 615726 h 931863"/>
                  <a:gd name="connsiteX8" fmla="*/ 436319 w 1304925"/>
                  <a:gd name="connsiteY8" fmla="*/ 677854 h 931863"/>
                  <a:gd name="connsiteX9" fmla="*/ 437748 w 1304925"/>
                  <a:gd name="connsiteY9" fmla="*/ 677854 h 931863"/>
                  <a:gd name="connsiteX10" fmla="*/ 457040 w 1304925"/>
                  <a:gd name="connsiteY10" fmla="*/ 682139 h 931863"/>
                  <a:gd name="connsiteX11" fmla="*/ 492052 w 1304925"/>
                  <a:gd name="connsiteY11" fmla="*/ 667142 h 931863"/>
                  <a:gd name="connsiteX12" fmla="*/ 512058 w 1304925"/>
                  <a:gd name="connsiteY12" fmla="*/ 645719 h 931863"/>
                  <a:gd name="connsiteX13" fmla="*/ 688545 w 1304925"/>
                  <a:gd name="connsiteY13" fmla="*/ 461478 h 931863"/>
                  <a:gd name="connsiteX14" fmla="*/ 714982 w 1304925"/>
                  <a:gd name="connsiteY14" fmla="*/ 432913 h 931863"/>
                  <a:gd name="connsiteX15" fmla="*/ 724271 w 1304925"/>
                  <a:gd name="connsiteY15" fmla="*/ 422916 h 931863"/>
                  <a:gd name="connsiteX16" fmla="*/ 847883 w 1304925"/>
                  <a:gd name="connsiteY16" fmla="*/ 506467 h 931863"/>
                  <a:gd name="connsiteX17" fmla="*/ 853599 w 1304925"/>
                  <a:gd name="connsiteY17" fmla="*/ 510037 h 931863"/>
                  <a:gd name="connsiteX18" fmla="*/ 875749 w 1304925"/>
                  <a:gd name="connsiteY18" fmla="*/ 522891 h 931863"/>
                  <a:gd name="connsiteX19" fmla="*/ 887896 w 1304925"/>
                  <a:gd name="connsiteY19" fmla="*/ 531461 h 931863"/>
                  <a:gd name="connsiteX20" fmla="*/ 889325 w 1304925"/>
                  <a:gd name="connsiteY20" fmla="*/ 532175 h 931863"/>
                  <a:gd name="connsiteX21" fmla="*/ 911475 w 1304925"/>
                  <a:gd name="connsiteY21" fmla="*/ 538602 h 931863"/>
                  <a:gd name="connsiteX22" fmla="*/ 943629 w 1304925"/>
                  <a:gd name="connsiteY22" fmla="*/ 524320 h 931863"/>
                  <a:gd name="connsiteX23" fmla="*/ 1088677 w 1304925"/>
                  <a:gd name="connsiteY23" fmla="*/ 357217 h 931863"/>
                  <a:gd name="connsiteX24" fmla="*/ 1105111 w 1304925"/>
                  <a:gd name="connsiteY24" fmla="*/ 340079 h 931863"/>
                  <a:gd name="connsiteX25" fmla="*/ 1139408 w 1304925"/>
                  <a:gd name="connsiteY25" fmla="*/ 367929 h 931863"/>
                  <a:gd name="connsiteX26" fmla="*/ 1166559 w 1304925"/>
                  <a:gd name="connsiteY26" fmla="*/ 377927 h 931863"/>
                  <a:gd name="connsiteX27" fmla="*/ 1207287 w 1304925"/>
                  <a:gd name="connsiteY27" fmla="*/ 347220 h 931863"/>
                  <a:gd name="connsiteX28" fmla="*/ 1227594 w 1304925"/>
                  <a:gd name="connsiteY28" fmla="*/ 90488 h 931863"/>
                  <a:gd name="connsiteX29" fmla="*/ 1242612 w 1304925"/>
                  <a:gd name="connsiteY29" fmla="*/ 110474 h 931863"/>
                  <a:gd name="connsiteX30" fmla="*/ 1176819 w 1304925"/>
                  <a:gd name="connsiteY30" fmla="*/ 338167 h 931863"/>
                  <a:gd name="connsiteX31" fmla="*/ 1166807 w 1304925"/>
                  <a:gd name="connsiteY31" fmla="*/ 346018 h 931863"/>
                  <a:gd name="connsiteX32" fmla="*/ 1159656 w 1304925"/>
                  <a:gd name="connsiteY32" fmla="*/ 343163 h 931863"/>
                  <a:gd name="connsiteX33" fmla="*/ 1109596 w 1304925"/>
                  <a:gd name="connsiteY33" fmla="*/ 302478 h 931863"/>
                  <a:gd name="connsiteX34" fmla="*/ 1103160 w 1304925"/>
                  <a:gd name="connsiteY34" fmla="*/ 300337 h 931863"/>
                  <a:gd name="connsiteX35" fmla="*/ 1094578 w 1304925"/>
                  <a:gd name="connsiteY35" fmla="*/ 303906 h 931863"/>
                  <a:gd name="connsiteX36" fmla="*/ 1065972 w 1304925"/>
                  <a:gd name="connsiteY36" fmla="*/ 335312 h 931863"/>
                  <a:gd name="connsiteX37" fmla="*/ 920084 w 1304925"/>
                  <a:gd name="connsiteY37" fmla="*/ 503048 h 931863"/>
                  <a:gd name="connsiteX38" fmla="*/ 911502 w 1304925"/>
                  <a:gd name="connsiteY38" fmla="*/ 506617 h 931863"/>
                  <a:gd name="connsiteX39" fmla="*/ 905781 w 1304925"/>
                  <a:gd name="connsiteY39" fmla="*/ 505190 h 931863"/>
                  <a:gd name="connsiteX40" fmla="*/ 892193 w 1304925"/>
                  <a:gd name="connsiteY40" fmla="*/ 495911 h 931863"/>
                  <a:gd name="connsiteX41" fmla="*/ 866448 w 1304925"/>
                  <a:gd name="connsiteY41" fmla="*/ 480208 h 931863"/>
                  <a:gd name="connsiteX42" fmla="*/ 865733 w 1304925"/>
                  <a:gd name="connsiteY42" fmla="*/ 480208 h 931863"/>
                  <a:gd name="connsiteX43" fmla="*/ 727710 w 1304925"/>
                  <a:gd name="connsiteY43" fmla="*/ 386703 h 931863"/>
                  <a:gd name="connsiteX44" fmla="*/ 721274 w 1304925"/>
                  <a:gd name="connsiteY44" fmla="*/ 384562 h 931863"/>
                  <a:gd name="connsiteX45" fmla="*/ 713407 w 1304925"/>
                  <a:gd name="connsiteY45" fmla="*/ 388131 h 931863"/>
                  <a:gd name="connsiteX46" fmla="*/ 691238 w 1304925"/>
                  <a:gd name="connsiteY46" fmla="*/ 410972 h 931863"/>
                  <a:gd name="connsiteX47" fmla="*/ 665493 w 1304925"/>
                  <a:gd name="connsiteY47" fmla="*/ 439523 h 931863"/>
                  <a:gd name="connsiteX48" fmla="*/ 488853 w 1304925"/>
                  <a:gd name="connsiteY48" fmla="*/ 623676 h 931863"/>
                  <a:gd name="connsiteX49" fmla="*/ 468829 w 1304925"/>
                  <a:gd name="connsiteY49" fmla="*/ 645089 h 931863"/>
                  <a:gd name="connsiteX50" fmla="*/ 456672 w 1304925"/>
                  <a:gd name="connsiteY50" fmla="*/ 650085 h 931863"/>
                  <a:gd name="connsiteX51" fmla="*/ 449520 w 1304925"/>
                  <a:gd name="connsiteY51" fmla="*/ 648658 h 931863"/>
                  <a:gd name="connsiteX52" fmla="*/ 303631 w 1304925"/>
                  <a:gd name="connsiteY52" fmla="*/ 580136 h 931863"/>
                  <a:gd name="connsiteX53" fmla="*/ 299340 w 1304925"/>
                  <a:gd name="connsiteY53" fmla="*/ 579422 h 931863"/>
                  <a:gd name="connsiteX54" fmla="*/ 290044 w 1304925"/>
                  <a:gd name="connsiteY54" fmla="*/ 582991 h 931863"/>
                  <a:gd name="connsiteX55" fmla="*/ 284322 w 1304925"/>
                  <a:gd name="connsiteY55" fmla="*/ 590842 h 931863"/>
                  <a:gd name="connsiteX56" fmla="*/ 256432 w 1304925"/>
                  <a:gd name="connsiteY56" fmla="*/ 622248 h 931863"/>
                  <a:gd name="connsiteX57" fmla="*/ 81937 w 1304925"/>
                  <a:gd name="connsiteY57" fmla="*/ 817822 h 931863"/>
                  <a:gd name="connsiteX58" fmla="*/ 61913 w 1304925"/>
                  <a:gd name="connsiteY58" fmla="*/ 841376 h 931863"/>
                  <a:gd name="connsiteX59" fmla="*/ 81937 w 1304925"/>
                  <a:gd name="connsiteY59" fmla="*/ 814967 h 931863"/>
                  <a:gd name="connsiteX60" fmla="*/ 256432 w 1304925"/>
                  <a:gd name="connsiteY60" fmla="*/ 582991 h 931863"/>
                  <a:gd name="connsiteX61" fmla="*/ 279316 w 1304925"/>
                  <a:gd name="connsiteY61" fmla="*/ 553012 h 931863"/>
                  <a:gd name="connsiteX62" fmla="*/ 288613 w 1304925"/>
                  <a:gd name="connsiteY62" fmla="*/ 548730 h 931863"/>
                  <a:gd name="connsiteX63" fmla="*/ 292189 w 1304925"/>
                  <a:gd name="connsiteY63" fmla="*/ 549443 h 931863"/>
                  <a:gd name="connsiteX64" fmla="*/ 445229 w 1304925"/>
                  <a:gd name="connsiteY64" fmla="*/ 605118 h 931863"/>
                  <a:gd name="connsiteX65" fmla="*/ 449520 w 1304925"/>
                  <a:gd name="connsiteY65" fmla="*/ 605831 h 931863"/>
                  <a:gd name="connsiteX66" fmla="*/ 457387 w 1304925"/>
                  <a:gd name="connsiteY66" fmla="*/ 601549 h 931863"/>
                  <a:gd name="connsiteX67" fmla="*/ 488853 w 1304925"/>
                  <a:gd name="connsiteY67" fmla="*/ 563719 h 931863"/>
                  <a:gd name="connsiteX68" fmla="*/ 665493 w 1304925"/>
                  <a:gd name="connsiteY68" fmla="*/ 356011 h 931863"/>
                  <a:gd name="connsiteX69" fmla="*/ 691238 w 1304925"/>
                  <a:gd name="connsiteY69" fmla="*/ 324605 h 931863"/>
                  <a:gd name="connsiteX70" fmla="*/ 701965 w 1304925"/>
                  <a:gd name="connsiteY70" fmla="*/ 311044 h 931863"/>
                  <a:gd name="connsiteX71" fmla="*/ 710547 w 1304925"/>
                  <a:gd name="connsiteY71" fmla="*/ 307475 h 931863"/>
                  <a:gd name="connsiteX72" fmla="*/ 716268 w 1304925"/>
                  <a:gd name="connsiteY72" fmla="*/ 308902 h 931863"/>
                  <a:gd name="connsiteX73" fmla="*/ 866448 w 1304925"/>
                  <a:gd name="connsiteY73" fmla="*/ 398124 h 931863"/>
                  <a:gd name="connsiteX74" fmla="*/ 892193 w 1304925"/>
                  <a:gd name="connsiteY74" fmla="*/ 413827 h 931863"/>
                  <a:gd name="connsiteX75" fmla="*/ 892193 w 1304925"/>
                  <a:gd name="connsiteY75" fmla="*/ 414541 h 931863"/>
                  <a:gd name="connsiteX76" fmla="*/ 897914 w 1304925"/>
                  <a:gd name="connsiteY76" fmla="*/ 415968 h 931863"/>
                  <a:gd name="connsiteX77" fmla="*/ 906496 w 1304925"/>
                  <a:gd name="connsiteY77" fmla="*/ 411685 h 931863"/>
                  <a:gd name="connsiteX78" fmla="*/ 1037367 w 1304925"/>
                  <a:gd name="connsiteY78" fmla="*/ 258225 h 931863"/>
                  <a:gd name="connsiteX79" fmla="*/ 1035221 w 1304925"/>
                  <a:gd name="connsiteY79" fmla="*/ 243949 h 931863"/>
                  <a:gd name="connsiteX80" fmla="*/ 986592 w 1304925"/>
                  <a:gd name="connsiteY80" fmla="*/ 207547 h 931863"/>
                  <a:gd name="connsiteX81" fmla="*/ 988737 w 1304925"/>
                  <a:gd name="connsiteY81" fmla="*/ 189702 h 931863"/>
                  <a:gd name="connsiteX82" fmla="*/ 999464 w 1304925"/>
                  <a:gd name="connsiteY82" fmla="*/ 185420 h 931863"/>
                  <a:gd name="connsiteX83" fmla="*/ 1220443 w 1304925"/>
                  <a:gd name="connsiteY83" fmla="*/ 91916 h 931863"/>
                  <a:gd name="connsiteX84" fmla="*/ 1227594 w 1304925"/>
                  <a:gd name="connsiteY84" fmla="*/ 90488 h 931863"/>
                  <a:gd name="connsiteX85" fmla="*/ 30163 w 1304925"/>
                  <a:gd name="connsiteY85" fmla="*/ 31750 h 931863"/>
                  <a:gd name="connsiteX86" fmla="*/ 30163 w 1304925"/>
                  <a:gd name="connsiteY86" fmla="*/ 900113 h 931863"/>
                  <a:gd name="connsiteX87" fmla="*/ 1274763 w 1304925"/>
                  <a:gd name="connsiteY87" fmla="*/ 900113 h 931863"/>
                  <a:gd name="connsiteX88" fmla="*/ 1274763 w 1304925"/>
                  <a:gd name="connsiteY88" fmla="*/ 31750 h 931863"/>
                  <a:gd name="connsiteX89" fmla="*/ 30163 w 1304925"/>
                  <a:gd name="connsiteY89" fmla="*/ 31750 h 931863"/>
                  <a:gd name="connsiteX90" fmla="*/ 15705 w 1304925"/>
                  <a:gd name="connsiteY90" fmla="*/ 0 h 931863"/>
                  <a:gd name="connsiteX91" fmla="*/ 1289220 w 1304925"/>
                  <a:gd name="connsiteY91" fmla="*/ 0 h 931863"/>
                  <a:gd name="connsiteX92" fmla="*/ 1304925 w 1304925"/>
                  <a:gd name="connsiteY92" fmla="*/ 15698 h 931863"/>
                  <a:gd name="connsiteX93" fmla="*/ 1304925 w 1304925"/>
                  <a:gd name="connsiteY93" fmla="*/ 916166 h 931863"/>
                  <a:gd name="connsiteX94" fmla="*/ 1289220 w 1304925"/>
                  <a:gd name="connsiteY94" fmla="*/ 931863 h 931863"/>
                  <a:gd name="connsiteX95" fmla="*/ 15705 w 1304925"/>
                  <a:gd name="connsiteY95" fmla="*/ 931863 h 931863"/>
                  <a:gd name="connsiteX96" fmla="*/ 0 w 1304925"/>
                  <a:gd name="connsiteY96" fmla="*/ 916166 h 931863"/>
                  <a:gd name="connsiteX97" fmla="*/ 0 w 1304925"/>
                  <a:gd name="connsiteY97" fmla="*/ 15698 h 931863"/>
                  <a:gd name="connsiteX98" fmla="*/ 15705 w 1304925"/>
                  <a:gd name="connsiteY98" fmla="*/ 0 h 9318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</a:cxnLst>
                <a:rect l="l" t="t" r="r" b="b"/>
                <a:pathLst>
                  <a:path w="1304925" h="931863">
                    <a:moveTo>
                      <a:pt x="1243013" y="222250"/>
                    </a:moveTo>
                    <a:cubicBezTo>
                      <a:pt x="1243013" y="222250"/>
                      <a:pt x="1243013" y="222250"/>
                      <a:pt x="1243013" y="869950"/>
                    </a:cubicBezTo>
                    <a:cubicBezTo>
                      <a:pt x="1243013" y="869950"/>
                      <a:pt x="1243013" y="869950"/>
                      <a:pt x="76200" y="869950"/>
                    </a:cubicBezTo>
                    <a:cubicBezTo>
                      <a:pt x="79773" y="868522"/>
                      <a:pt x="83345" y="865665"/>
                      <a:pt x="86204" y="862095"/>
                    </a:cubicBezTo>
                    <a:cubicBezTo>
                      <a:pt x="86204" y="862095"/>
                      <a:pt x="86204" y="862095"/>
                      <a:pt x="106210" y="839243"/>
                    </a:cubicBezTo>
                    <a:cubicBezTo>
                      <a:pt x="106210" y="839243"/>
                      <a:pt x="106210" y="839243"/>
                      <a:pt x="280553" y="643576"/>
                    </a:cubicBezTo>
                    <a:cubicBezTo>
                      <a:pt x="280553" y="643576"/>
                      <a:pt x="280553" y="643576"/>
                      <a:pt x="281268" y="643576"/>
                    </a:cubicBezTo>
                    <a:cubicBezTo>
                      <a:pt x="281268" y="643576"/>
                      <a:pt x="281268" y="643576"/>
                      <a:pt x="305562" y="615726"/>
                    </a:cubicBezTo>
                    <a:cubicBezTo>
                      <a:pt x="305562" y="615726"/>
                      <a:pt x="305562" y="615726"/>
                      <a:pt x="436319" y="677854"/>
                    </a:cubicBezTo>
                    <a:cubicBezTo>
                      <a:pt x="437033" y="677854"/>
                      <a:pt x="437033" y="677854"/>
                      <a:pt x="437748" y="677854"/>
                    </a:cubicBezTo>
                    <a:cubicBezTo>
                      <a:pt x="443464" y="680710"/>
                      <a:pt x="450609" y="682139"/>
                      <a:pt x="457040" y="682139"/>
                    </a:cubicBezTo>
                    <a:cubicBezTo>
                      <a:pt x="470616" y="682139"/>
                      <a:pt x="483477" y="676426"/>
                      <a:pt x="492052" y="667142"/>
                    </a:cubicBezTo>
                    <a:cubicBezTo>
                      <a:pt x="492052" y="667142"/>
                      <a:pt x="492052" y="667142"/>
                      <a:pt x="512058" y="645719"/>
                    </a:cubicBezTo>
                    <a:cubicBezTo>
                      <a:pt x="512058" y="645719"/>
                      <a:pt x="512058" y="645719"/>
                      <a:pt x="688545" y="461478"/>
                    </a:cubicBezTo>
                    <a:cubicBezTo>
                      <a:pt x="688545" y="461478"/>
                      <a:pt x="688545" y="461478"/>
                      <a:pt x="714982" y="432913"/>
                    </a:cubicBezTo>
                    <a:cubicBezTo>
                      <a:pt x="714982" y="432913"/>
                      <a:pt x="714982" y="432913"/>
                      <a:pt x="724271" y="422916"/>
                    </a:cubicBezTo>
                    <a:cubicBezTo>
                      <a:pt x="724271" y="422916"/>
                      <a:pt x="724271" y="422916"/>
                      <a:pt x="847883" y="506467"/>
                    </a:cubicBezTo>
                    <a:cubicBezTo>
                      <a:pt x="850027" y="507895"/>
                      <a:pt x="851456" y="509323"/>
                      <a:pt x="853599" y="510037"/>
                    </a:cubicBezTo>
                    <a:cubicBezTo>
                      <a:pt x="853599" y="510037"/>
                      <a:pt x="853599" y="510037"/>
                      <a:pt x="875749" y="522891"/>
                    </a:cubicBezTo>
                    <a:cubicBezTo>
                      <a:pt x="875749" y="522891"/>
                      <a:pt x="875749" y="522891"/>
                      <a:pt x="887896" y="531461"/>
                    </a:cubicBezTo>
                    <a:cubicBezTo>
                      <a:pt x="888611" y="532175"/>
                      <a:pt x="888611" y="532175"/>
                      <a:pt x="889325" y="532175"/>
                    </a:cubicBezTo>
                    <a:cubicBezTo>
                      <a:pt x="895756" y="536460"/>
                      <a:pt x="903616" y="538602"/>
                      <a:pt x="911475" y="538602"/>
                    </a:cubicBezTo>
                    <a:cubicBezTo>
                      <a:pt x="924337" y="538602"/>
                      <a:pt x="935769" y="533603"/>
                      <a:pt x="943629" y="524320"/>
                    </a:cubicBezTo>
                    <a:cubicBezTo>
                      <a:pt x="943629" y="524320"/>
                      <a:pt x="943629" y="524320"/>
                      <a:pt x="1088677" y="357217"/>
                    </a:cubicBezTo>
                    <a:cubicBezTo>
                      <a:pt x="1088677" y="357217"/>
                      <a:pt x="1088677" y="357217"/>
                      <a:pt x="1105111" y="340079"/>
                    </a:cubicBezTo>
                    <a:cubicBezTo>
                      <a:pt x="1105111" y="340079"/>
                      <a:pt x="1105111" y="340079"/>
                      <a:pt x="1139408" y="367929"/>
                    </a:cubicBezTo>
                    <a:cubicBezTo>
                      <a:pt x="1147267" y="374356"/>
                      <a:pt x="1157271" y="377927"/>
                      <a:pt x="1166559" y="377927"/>
                    </a:cubicBezTo>
                    <a:cubicBezTo>
                      <a:pt x="1185851" y="377927"/>
                      <a:pt x="1201571" y="365787"/>
                      <a:pt x="1207287" y="347220"/>
                    </a:cubicBezTo>
                    <a:close/>
                    <a:moveTo>
                      <a:pt x="1227594" y="90488"/>
                    </a:moveTo>
                    <a:cubicBezTo>
                      <a:pt x="1237606" y="90488"/>
                      <a:pt x="1246188" y="100481"/>
                      <a:pt x="1242612" y="110474"/>
                    </a:cubicBezTo>
                    <a:cubicBezTo>
                      <a:pt x="1242612" y="110474"/>
                      <a:pt x="1242612" y="110474"/>
                      <a:pt x="1176819" y="338167"/>
                    </a:cubicBezTo>
                    <a:cubicBezTo>
                      <a:pt x="1175389" y="343163"/>
                      <a:pt x="1171813" y="346018"/>
                      <a:pt x="1166807" y="346018"/>
                    </a:cubicBezTo>
                    <a:cubicBezTo>
                      <a:pt x="1164662" y="346018"/>
                      <a:pt x="1161801" y="345305"/>
                      <a:pt x="1159656" y="343163"/>
                    </a:cubicBezTo>
                    <a:cubicBezTo>
                      <a:pt x="1159656" y="343163"/>
                      <a:pt x="1159656" y="343163"/>
                      <a:pt x="1109596" y="302478"/>
                    </a:cubicBezTo>
                    <a:cubicBezTo>
                      <a:pt x="1108166" y="301051"/>
                      <a:pt x="1105305" y="300337"/>
                      <a:pt x="1103160" y="300337"/>
                    </a:cubicBezTo>
                    <a:cubicBezTo>
                      <a:pt x="1100299" y="300337"/>
                      <a:pt x="1096724" y="301765"/>
                      <a:pt x="1094578" y="303906"/>
                    </a:cubicBezTo>
                    <a:cubicBezTo>
                      <a:pt x="1094578" y="303906"/>
                      <a:pt x="1094578" y="303906"/>
                      <a:pt x="1065972" y="335312"/>
                    </a:cubicBezTo>
                    <a:cubicBezTo>
                      <a:pt x="1065972" y="335312"/>
                      <a:pt x="1065972" y="335312"/>
                      <a:pt x="920084" y="503048"/>
                    </a:cubicBezTo>
                    <a:cubicBezTo>
                      <a:pt x="917938" y="505903"/>
                      <a:pt x="915078" y="506617"/>
                      <a:pt x="911502" y="506617"/>
                    </a:cubicBezTo>
                    <a:cubicBezTo>
                      <a:pt x="910072" y="506617"/>
                      <a:pt x="907926" y="506617"/>
                      <a:pt x="905781" y="505190"/>
                    </a:cubicBezTo>
                    <a:cubicBezTo>
                      <a:pt x="905781" y="505190"/>
                      <a:pt x="905781" y="505190"/>
                      <a:pt x="892193" y="495911"/>
                    </a:cubicBezTo>
                    <a:cubicBezTo>
                      <a:pt x="892193" y="495911"/>
                      <a:pt x="892193" y="495911"/>
                      <a:pt x="866448" y="480208"/>
                    </a:cubicBezTo>
                    <a:cubicBezTo>
                      <a:pt x="866448" y="480208"/>
                      <a:pt x="866448" y="480208"/>
                      <a:pt x="865733" y="480208"/>
                    </a:cubicBezTo>
                    <a:cubicBezTo>
                      <a:pt x="865733" y="480208"/>
                      <a:pt x="865733" y="480208"/>
                      <a:pt x="727710" y="386703"/>
                    </a:cubicBezTo>
                    <a:cubicBezTo>
                      <a:pt x="725565" y="385276"/>
                      <a:pt x="723419" y="384562"/>
                      <a:pt x="721274" y="384562"/>
                    </a:cubicBezTo>
                    <a:cubicBezTo>
                      <a:pt x="718413" y="384562"/>
                      <a:pt x="715553" y="385990"/>
                      <a:pt x="713407" y="388131"/>
                    </a:cubicBezTo>
                    <a:cubicBezTo>
                      <a:pt x="713407" y="388131"/>
                      <a:pt x="713407" y="388131"/>
                      <a:pt x="691238" y="410972"/>
                    </a:cubicBezTo>
                    <a:cubicBezTo>
                      <a:pt x="691238" y="410972"/>
                      <a:pt x="691238" y="410972"/>
                      <a:pt x="665493" y="439523"/>
                    </a:cubicBezTo>
                    <a:cubicBezTo>
                      <a:pt x="665493" y="439523"/>
                      <a:pt x="665493" y="439523"/>
                      <a:pt x="488853" y="623676"/>
                    </a:cubicBezTo>
                    <a:cubicBezTo>
                      <a:pt x="488853" y="623676"/>
                      <a:pt x="488853" y="623676"/>
                      <a:pt x="468829" y="645089"/>
                    </a:cubicBezTo>
                    <a:cubicBezTo>
                      <a:pt x="465968" y="648658"/>
                      <a:pt x="461678" y="650085"/>
                      <a:pt x="456672" y="650085"/>
                    </a:cubicBezTo>
                    <a:cubicBezTo>
                      <a:pt x="454526" y="650085"/>
                      <a:pt x="451666" y="649372"/>
                      <a:pt x="449520" y="648658"/>
                    </a:cubicBezTo>
                    <a:cubicBezTo>
                      <a:pt x="449520" y="648658"/>
                      <a:pt x="449520" y="648658"/>
                      <a:pt x="303631" y="580136"/>
                    </a:cubicBezTo>
                    <a:cubicBezTo>
                      <a:pt x="302201" y="579422"/>
                      <a:pt x="300771" y="579422"/>
                      <a:pt x="299340" y="579422"/>
                    </a:cubicBezTo>
                    <a:cubicBezTo>
                      <a:pt x="295765" y="579422"/>
                      <a:pt x="292189" y="580849"/>
                      <a:pt x="290044" y="582991"/>
                    </a:cubicBezTo>
                    <a:cubicBezTo>
                      <a:pt x="290044" y="582991"/>
                      <a:pt x="290044" y="582991"/>
                      <a:pt x="284322" y="590842"/>
                    </a:cubicBezTo>
                    <a:cubicBezTo>
                      <a:pt x="284322" y="590842"/>
                      <a:pt x="284322" y="590842"/>
                      <a:pt x="256432" y="622248"/>
                    </a:cubicBezTo>
                    <a:cubicBezTo>
                      <a:pt x="256432" y="622248"/>
                      <a:pt x="256432" y="622248"/>
                      <a:pt x="81937" y="817822"/>
                    </a:cubicBezTo>
                    <a:cubicBezTo>
                      <a:pt x="81937" y="817822"/>
                      <a:pt x="81937" y="817822"/>
                      <a:pt x="61913" y="841376"/>
                    </a:cubicBezTo>
                    <a:cubicBezTo>
                      <a:pt x="61913" y="841376"/>
                      <a:pt x="61913" y="841376"/>
                      <a:pt x="81937" y="814967"/>
                    </a:cubicBezTo>
                    <a:cubicBezTo>
                      <a:pt x="81937" y="814967"/>
                      <a:pt x="81937" y="814967"/>
                      <a:pt x="256432" y="582991"/>
                    </a:cubicBezTo>
                    <a:cubicBezTo>
                      <a:pt x="256432" y="582991"/>
                      <a:pt x="256432" y="582991"/>
                      <a:pt x="279316" y="553012"/>
                    </a:cubicBezTo>
                    <a:cubicBezTo>
                      <a:pt x="281462" y="550157"/>
                      <a:pt x="285038" y="548730"/>
                      <a:pt x="288613" y="548730"/>
                    </a:cubicBezTo>
                    <a:cubicBezTo>
                      <a:pt x="289328" y="548730"/>
                      <a:pt x="290759" y="548730"/>
                      <a:pt x="292189" y="549443"/>
                    </a:cubicBezTo>
                    <a:cubicBezTo>
                      <a:pt x="292189" y="549443"/>
                      <a:pt x="292189" y="549443"/>
                      <a:pt x="445229" y="605118"/>
                    </a:cubicBezTo>
                    <a:cubicBezTo>
                      <a:pt x="446660" y="605831"/>
                      <a:pt x="448090" y="605831"/>
                      <a:pt x="449520" y="605831"/>
                    </a:cubicBezTo>
                    <a:cubicBezTo>
                      <a:pt x="452381" y="605831"/>
                      <a:pt x="455956" y="604404"/>
                      <a:pt x="457387" y="601549"/>
                    </a:cubicBezTo>
                    <a:cubicBezTo>
                      <a:pt x="457387" y="601549"/>
                      <a:pt x="457387" y="601549"/>
                      <a:pt x="488853" y="563719"/>
                    </a:cubicBezTo>
                    <a:cubicBezTo>
                      <a:pt x="488853" y="563719"/>
                      <a:pt x="488853" y="563719"/>
                      <a:pt x="665493" y="356011"/>
                    </a:cubicBezTo>
                    <a:cubicBezTo>
                      <a:pt x="665493" y="356011"/>
                      <a:pt x="665493" y="356011"/>
                      <a:pt x="691238" y="324605"/>
                    </a:cubicBezTo>
                    <a:cubicBezTo>
                      <a:pt x="691238" y="324605"/>
                      <a:pt x="691238" y="324605"/>
                      <a:pt x="701965" y="311044"/>
                    </a:cubicBezTo>
                    <a:cubicBezTo>
                      <a:pt x="704111" y="308902"/>
                      <a:pt x="706971" y="307475"/>
                      <a:pt x="710547" y="307475"/>
                    </a:cubicBezTo>
                    <a:cubicBezTo>
                      <a:pt x="712692" y="307475"/>
                      <a:pt x="714123" y="308189"/>
                      <a:pt x="716268" y="308902"/>
                    </a:cubicBezTo>
                    <a:cubicBezTo>
                      <a:pt x="716268" y="308902"/>
                      <a:pt x="716268" y="308902"/>
                      <a:pt x="866448" y="398124"/>
                    </a:cubicBezTo>
                    <a:cubicBezTo>
                      <a:pt x="866448" y="398124"/>
                      <a:pt x="866448" y="398124"/>
                      <a:pt x="892193" y="413827"/>
                    </a:cubicBezTo>
                    <a:cubicBezTo>
                      <a:pt x="892193" y="413827"/>
                      <a:pt x="892193" y="413827"/>
                      <a:pt x="892193" y="414541"/>
                    </a:cubicBezTo>
                    <a:cubicBezTo>
                      <a:pt x="894338" y="415254"/>
                      <a:pt x="895769" y="415968"/>
                      <a:pt x="897914" y="415968"/>
                    </a:cubicBezTo>
                    <a:cubicBezTo>
                      <a:pt x="901490" y="415968"/>
                      <a:pt x="905066" y="414541"/>
                      <a:pt x="906496" y="411685"/>
                    </a:cubicBezTo>
                    <a:cubicBezTo>
                      <a:pt x="906496" y="411685"/>
                      <a:pt x="906496" y="411685"/>
                      <a:pt x="1037367" y="258225"/>
                    </a:cubicBezTo>
                    <a:cubicBezTo>
                      <a:pt x="1040942" y="253942"/>
                      <a:pt x="1040227" y="247518"/>
                      <a:pt x="1035221" y="243949"/>
                    </a:cubicBezTo>
                    <a:cubicBezTo>
                      <a:pt x="1035221" y="243949"/>
                      <a:pt x="1035221" y="243949"/>
                      <a:pt x="986592" y="207547"/>
                    </a:cubicBezTo>
                    <a:cubicBezTo>
                      <a:pt x="980155" y="202550"/>
                      <a:pt x="981586" y="192558"/>
                      <a:pt x="988737" y="189702"/>
                    </a:cubicBezTo>
                    <a:cubicBezTo>
                      <a:pt x="988737" y="189702"/>
                      <a:pt x="988737" y="189702"/>
                      <a:pt x="999464" y="185420"/>
                    </a:cubicBezTo>
                    <a:cubicBezTo>
                      <a:pt x="999464" y="185420"/>
                      <a:pt x="999464" y="185420"/>
                      <a:pt x="1220443" y="91916"/>
                    </a:cubicBezTo>
                    <a:cubicBezTo>
                      <a:pt x="1222589" y="91202"/>
                      <a:pt x="1224734" y="90488"/>
                      <a:pt x="1227594" y="90488"/>
                    </a:cubicBezTo>
                    <a:close/>
                    <a:moveTo>
                      <a:pt x="30163" y="31750"/>
                    </a:moveTo>
                    <a:cubicBezTo>
                      <a:pt x="30163" y="900113"/>
                      <a:pt x="30163" y="900113"/>
                      <a:pt x="30163" y="900113"/>
                    </a:cubicBezTo>
                    <a:cubicBezTo>
                      <a:pt x="1274763" y="900113"/>
                      <a:pt x="1274763" y="900113"/>
                      <a:pt x="1274763" y="900113"/>
                    </a:cubicBezTo>
                    <a:cubicBezTo>
                      <a:pt x="1274763" y="31750"/>
                      <a:pt x="1274763" y="31750"/>
                      <a:pt x="1274763" y="31750"/>
                    </a:cubicBezTo>
                    <a:cubicBezTo>
                      <a:pt x="30163" y="31750"/>
                      <a:pt x="30163" y="31750"/>
                      <a:pt x="30163" y="31750"/>
                    </a:cubicBezTo>
                    <a:close/>
                    <a:moveTo>
                      <a:pt x="15705" y="0"/>
                    </a:moveTo>
                    <a:cubicBezTo>
                      <a:pt x="15705" y="0"/>
                      <a:pt x="15705" y="0"/>
                      <a:pt x="1289220" y="0"/>
                    </a:cubicBezTo>
                    <a:cubicBezTo>
                      <a:pt x="1297787" y="0"/>
                      <a:pt x="1304925" y="6422"/>
                      <a:pt x="1304925" y="15698"/>
                    </a:cubicBezTo>
                    <a:cubicBezTo>
                      <a:pt x="1304925" y="15698"/>
                      <a:pt x="1304925" y="15698"/>
                      <a:pt x="1304925" y="916166"/>
                    </a:cubicBezTo>
                    <a:cubicBezTo>
                      <a:pt x="1304925" y="925441"/>
                      <a:pt x="1297787" y="931863"/>
                      <a:pt x="1289220" y="931863"/>
                    </a:cubicBezTo>
                    <a:cubicBezTo>
                      <a:pt x="1289220" y="931863"/>
                      <a:pt x="1289220" y="931863"/>
                      <a:pt x="15705" y="931863"/>
                    </a:cubicBezTo>
                    <a:cubicBezTo>
                      <a:pt x="7139" y="931863"/>
                      <a:pt x="0" y="925441"/>
                      <a:pt x="0" y="916166"/>
                    </a:cubicBezTo>
                    <a:cubicBezTo>
                      <a:pt x="0" y="916166"/>
                      <a:pt x="0" y="916166"/>
                      <a:pt x="0" y="15698"/>
                    </a:cubicBezTo>
                    <a:cubicBezTo>
                      <a:pt x="0" y="6422"/>
                      <a:pt x="7139" y="0"/>
                      <a:pt x="15705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xmlns="" id="{B733BD1C-C62C-6B44-D6D8-1EF8AE3686B6}"/>
                </a:ext>
              </a:extLst>
            </p:cNvPr>
            <p:cNvSpPr/>
            <p:nvPr/>
          </p:nvSpPr>
          <p:spPr>
            <a:xfrm>
              <a:off x="286020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Localization</a:t>
              </a:r>
              <a:b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</a:b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rPr>
                <a:t>&amp; </a:t>
              </a: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value-chain synergies</a:t>
              </a: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xmlns="" id="{FDBF06EE-81B0-EDE9-3029-58814042A888}"/>
                </a:ext>
              </a:extLst>
            </p:cNvPr>
            <p:cNvSpPr/>
            <p:nvPr/>
          </p:nvSpPr>
          <p:spPr>
            <a:xfrm>
              <a:off x="3302535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xmlns="" id="{A2DACA6F-1A70-19A7-A67B-C1FB86857C2A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571978" y="2546299"/>
              <a:ext cx="778385" cy="778385"/>
              <a:chOff x="5273675" y="2606675"/>
              <a:chExt cx="1644650" cy="1644650"/>
            </a:xfrm>
          </p:grpSpPr>
          <p:sp>
            <p:nvSpPr>
              <p:cNvPr id="29" name="AutoShape 3">
                <a:extLst>
                  <a:ext uri="{FF2B5EF4-FFF2-40B4-BE49-F238E27FC236}">
                    <a16:creationId xmlns:a16="http://schemas.microsoft.com/office/drawing/2014/main" xmlns="" id="{D1250300-0630-DB61-9250-025A8C381DA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4650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7">
                <a:extLst>
                  <a:ext uri="{FF2B5EF4-FFF2-40B4-BE49-F238E27FC236}">
                    <a16:creationId xmlns:a16="http://schemas.microsoft.com/office/drawing/2014/main" xmlns="" id="{5A739370-091F-2157-C34C-22DF10243DDE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337173" y="2626972"/>
                <a:ext cx="1572528" cy="1549740"/>
              </a:xfrm>
              <a:custGeom>
                <a:avLst/>
                <a:gdLst>
                  <a:gd name="connsiteX0" fmla="*/ 761639 w 1572528"/>
                  <a:gd name="connsiteY0" fmla="*/ 978240 h 1549740"/>
                  <a:gd name="connsiteX1" fmla="*/ 762352 w 1572528"/>
                  <a:gd name="connsiteY1" fmla="*/ 978240 h 1549740"/>
                  <a:gd name="connsiteX2" fmla="*/ 769481 w 1572528"/>
                  <a:gd name="connsiteY2" fmla="*/ 981099 h 1549740"/>
                  <a:gd name="connsiteX3" fmla="*/ 772333 w 1572528"/>
                  <a:gd name="connsiteY3" fmla="*/ 987531 h 1549740"/>
                  <a:gd name="connsiteX4" fmla="*/ 772333 w 1572528"/>
                  <a:gd name="connsiteY4" fmla="*/ 990390 h 1549740"/>
                  <a:gd name="connsiteX5" fmla="*/ 773046 w 1572528"/>
                  <a:gd name="connsiteY5" fmla="*/ 991105 h 1549740"/>
                  <a:gd name="connsiteX6" fmla="*/ 772333 w 1572528"/>
                  <a:gd name="connsiteY6" fmla="*/ 992534 h 1549740"/>
                  <a:gd name="connsiteX7" fmla="*/ 754510 w 1572528"/>
                  <a:gd name="connsiteY7" fmla="*/ 1079014 h 1549740"/>
                  <a:gd name="connsiteX8" fmla="*/ 854320 w 1572528"/>
                  <a:gd name="connsiteY8" fmla="*/ 1178359 h 1549740"/>
                  <a:gd name="connsiteX9" fmla="*/ 954843 w 1572528"/>
                  <a:gd name="connsiteY9" fmla="*/ 1079014 h 1549740"/>
                  <a:gd name="connsiteX10" fmla="*/ 937020 w 1572528"/>
                  <a:gd name="connsiteY10" fmla="*/ 992534 h 1549740"/>
                  <a:gd name="connsiteX11" fmla="*/ 936307 w 1572528"/>
                  <a:gd name="connsiteY11" fmla="*/ 991105 h 1549740"/>
                  <a:gd name="connsiteX12" fmla="*/ 936307 w 1572528"/>
                  <a:gd name="connsiteY12" fmla="*/ 990390 h 1549740"/>
                  <a:gd name="connsiteX13" fmla="*/ 936307 w 1572528"/>
                  <a:gd name="connsiteY13" fmla="*/ 988961 h 1549740"/>
                  <a:gd name="connsiteX14" fmla="*/ 947001 w 1572528"/>
                  <a:gd name="connsiteY14" fmla="*/ 978955 h 1549740"/>
                  <a:gd name="connsiteX15" fmla="*/ 1052514 w 1572528"/>
                  <a:gd name="connsiteY15" fmla="*/ 986102 h 1549740"/>
                  <a:gd name="connsiteX16" fmla="*/ 1052514 w 1572528"/>
                  <a:gd name="connsiteY16" fmla="*/ 1472105 h 1549740"/>
                  <a:gd name="connsiteX17" fmla="*/ 1037543 w 1572528"/>
                  <a:gd name="connsiteY17" fmla="*/ 1487828 h 1549740"/>
                  <a:gd name="connsiteX18" fmla="*/ 578416 w 1572528"/>
                  <a:gd name="connsiteY18" fmla="*/ 1487828 h 1549740"/>
                  <a:gd name="connsiteX19" fmla="*/ 586259 w 1572528"/>
                  <a:gd name="connsiteY19" fmla="*/ 1375619 h 1549740"/>
                  <a:gd name="connsiteX20" fmla="*/ 548473 w 1572528"/>
                  <a:gd name="connsiteY20" fmla="*/ 1333451 h 1549740"/>
                  <a:gd name="connsiteX21" fmla="*/ 547760 w 1572528"/>
                  <a:gd name="connsiteY21" fmla="*/ 1333451 h 1549740"/>
                  <a:gd name="connsiteX22" fmla="*/ 533502 w 1572528"/>
                  <a:gd name="connsiteY22" fmla="*/ 1335595 h 1549740"/>
                  <a:gd name="connsiteX23" fmla="*/ 455792 w 1572528"/>
                  <a:gd name="connsiteY23" fmla="*/ 1351319 h 1549740"/>
                  <a:gd name="connsiteX24" fmla="*/ 387351 w 1572528"/>
                  <a:gd name="connsiteY24" fmla="*/ 1281992 h 1549740"/>
                  <a:gd name="connsiteX25" fmla="*/ 455792 w 1572528"/>
                  <a:gd name="connsiteY25" fmla="*/ 1212665 h 1549740"/>
                  <a:gd name="connsiteX26" fmla="*/ 532789 w 1572528"/>
                  <a:gd name="connsiteY26" fmla="*/ 1228389 h 1549740"/>
                  <a:gd name="connsiteX27" fmla="*/ 534928 w 1572528"/>
                  <a:gd name="connsiteY27" fmla="*/ 1229103 h 1549740"/>
                  <a:gd name="connsiteX28" fmla="*/ 547760 w 1572528"/>
                  <a:gd name="connsiteY28" fmla="*/ 1231247 h 1549740"/>
                  <a:gd name="connsiteX29" fmla="*/ 548473 w 1572528"/>
                  <a:gd name="connsiteY29" fmla="*/ 1231247 h 1549740"/>
                  <a:gd name="connsiteX30" fmla="*/ 586971 w 1572528"/>
                  <a:gd name="connsiteY30" fmla="*/ 1188365 h 1549740"/>
                  <a:gd name="connsiteX31" fmla="*/ 570574 w 1572528"/>
                  <a:gd name="connsiteY31" fmla="*/ 994678 h 1549740"/>
                  <a:gd name="connsiteX32" fmla="*/ 761639 w 1572528"/>
                  <a:gd name="connsiteY32" fmla="*/ 978240 h 1549740"/>
                  <a:gd name="connsiteX33" fmla="*/ 251519 w 1572528"/>
                  <a:gd name="connsiteY33" fmla="*/ 813140 h 1549740"/>
                  <a:gd name="connsiteX34" fmla="*/ 321313 w 1572528"/>
                  <a:gd name="connsiteY34" fmla="*/ 883822 h 1549740"/>
                  <a:gd name="connsiteX35" fmla="*/ 305645 w 1572528"/>
                  <a:gd name="connsiteY35" fmla="*/ 960215 h 1549740"/>
                  <a:gd name="connsiteX36" fmla="*/ 304933 w 1572528"/>
                  <a:gd name="connsiteY36" fmla="*/ 961643 h 1549740"/>
                  <a:gd name="connsiteX37" fmla="*/ 302796 w 1572528"/>
                  <a:gd name="connsiteY37" fmla="*/ 975922 h 1549740"/>
                  <a:gd name="connsiteX38" fmla="*/ 302796 w 1572528"/>
                  <a:gd name="connsiteY38" fmla="*/ 976636 h 1549740"/>
                  <a:gd name="connsiteX39" fmla="*/ 345528 w 1572528"/>
                  <a:gd name="connsiteY39" fmla="*/ 1014476 h 1549740"/>
                  <a:gd name="connsiteX40" fmla="*/ 539244 w 1572528"/>
                  <a:gd name="connsiteY40" fmla="*/ 998055 h 1549740"/>
                  <a:gd name="connsiteX41" fmla="*/ 555625 w 1572528"/>
                  <a:gd name="connsiteY41" fmla="*/ 1189395 h 1549740"/>
                  <a:gd name="connsiteX42" fmla="*/ 545654 w 1572528"/>
                  <a:gd name="connsiteY42" fmla="*/ 1200104 h 1549740"/>
                  <a:gd name="connsiteX43" fmla="*/ 541381 w 1572528"/>
                  <a:gd name="connsiteY43" fmla="*/ 1199390 h 1549740"/>
                  <a:gd name="connsiteX44" fmla="*/ 455206 w 1572528"/>
                  <a:gd name="connsiteY44" fmla="*/ 1181541 h 1549740"/>
                  <a:gd name="connsiteX45" fmla="*/ 355499 w 1572528"/>
                  <a:gd name="connsiteY45" fmla="*/ 1281495 h 1549740"/>
                  <a:gd name="connsiteX46" fmla="*/ 455206 w 1572528"/>
                  <a:gd name="connsiteY46" fmla="*/ 1381449 h 1549740"/>
                  <a:gd name="connsiteX47" fmla="*/ 541381 w 1572528"/>
                  <a:gd name="connsiteY47" fmla="*/ 1364314 h 1549740"/>
                  <a:gd name="connsiteX48" fmla="*/ 545654 w 1572528"/>
                  <a:gd name="connsiteY48" fmla="*/ 1363600 h 1549740"/>
                  <a:gd name="connsiteX49" fmla="*/ 554913 w 1572528"/>
                  <a:gd name="connsiteY49" fmla="*/ 1374309 h 1549740"/>
                  <a:gd name="connsiteX50" fmla="*/ 547078 w 1572528"/>
                  <a:gd name="connsiteY50" fmla="*/ 1487828 h 1549740"/>
                  <a:gd name="connsiteX51" fmla="*/ 78456 w 1572528"/>
                  <a:gd name="connsiteY51" fmla="*/ 1487828 h 1549740"/>
                  <a:gd name="connsiteX52" fmla="*/ 63500 w 1572528"/>
                  <a:gd name="connsiteY52" fmla="*/ 1472121 h 1549740"/>
                  <a:gd name="connsiteX53" fmla="*/ 63500 w 1572528"/>
                  <a:gd name="connsiteY53" fmla="*/ 1008050 h 1549740"/>
                  <a:gd name="connsiteX54" fmla="*/ 157509 w 1572528"/>
                  <a:gd name="connsiteY54" fmla="*/ 1013762 h 1549740"/>
                  <a:gd name="connsiteX55" fmla="*/ 199529 w 1572528"/>
                  <a:gd name="connsiteY55" fmla="*/ 975922 h 1549740"/>
                  <a:gd name="connsiteX56" fmla="*/ 200241 w 1572528"/>
                  <a:gd name="connsiteY56" fmla="*/ 974494 h 1549740"/>
                  <a:gd name="connsiteX57" fmla="*/ 198816 w 1572528"/>
                  <a:gd name="connsiteY57" fmla="*/ 961643 h 1549740"/>
                  <a:gd name="connsiteX58" fmla="*/ 198104 w 1572528"/>
                  <a:gd name="connsiteY58" fmla="*/ 960215 h 1549740"/>
                  <a:gd name="connsiteX59" fmla="*/ 182436 w 1572528"/>
                  <a:gd name="connsiteY59" fmla="*/ 883822 h 1549740"/>
                  <a:gd name="connsiteX60" fmla="*/ 251519 w 1572528"/>
                  <a:gd name="connsiteY60" fmla="*/ 813140 h 1549740"/>
                  <a:gd name="connsiteX61" fmla="*/ 78467 w 1572528"/>
                  <a:gd name="connsiteY61" fmla="*/ 498815 h 1549740"/>
                  <a:gd name="connsiteX62" fmla="*/ 524586 w 1572528"/>
                  <a:gd name="connsiteY62" fmla="*/ 498815 h 1549740"/>
                  <a:gd name="connsiteX63" fmla="*/ 519597 w 1572528"/>
                  <a:gd name="connsiteY63" fmla="*/ 585841 h 1549740"/>
                  <a:gd name="connsiteX64" fmla="*/ 555942 w 1572528"/>
                  <a:gd name="connsiteY64" fmla="*/ 627927 h 1549740"/>
                  <a:gd name="connsiteX65" fmla="*/ 571621 w 1572528"/>
                  <a:gd name="connsiteY65" fmla="*/ 627214 h 1549740"/>
                  <a:gd name="connsiteX66" fmla="*/ 573046 w 1572528"/>
                  <a:gd name="connsiteY66" fmla="*/ 626500 h 1549740"/>
                  <a:gd name="connsiteX67" fmla="*/ 649300 w 1572528"/>
                  <a:gd name="connsiteY67" fmla="*/ 610094 h 1549740"/>
                  <a:gd name="connsiteX68" fmla="*/ 719139 w 1572528"/>
                  <a:gd name="connsiteY68" fmla="*/ 680000 h 1549740"/>
                  <a:gd name="connsiteX69" fmla="*/ 649300 w 1572528"/>
                  <a:gd name="connsiteY69" fmla="*/ 749906 h 1549740"/>
                  <a:gd name="connsiteX70" fmla="*/ 573046 w 1572528"/>
                  <a:gd name="connsiteY70" fmla="*/ 734213 h 1549740"/>
                  <a:gd name="connsiteX71" fmla="*/ 571621 w 1572528"/>
                  <a:gd name="connsiteY71" fmla="*/ 733499 h 1549740"/>
                  <a:gd name="connsiteX72" fmla="*/ 555942 w 1572528"/>
                  <a:gd name="connsiteY72" fmla="*/ 732073 h 1549740"/>
                  <a:gd name="connsiteX73" fmla="*/ 529574 w 1572528"/>
                  <a:gd name="connsiteY73" fmla="*/ 744199 h 1549740"/>
                  <a:gd name="connsiteX74" fmla="*/ 518885 w 1572528"/>
                  <a:gd name="connsiteY74" fmla="*/ 774159 h 1549740"/>
                  <a:gd name="connsiteX75" fmla="*/ 535276 w 1572528"/>
                  <a:gd name="connsiteY75" fmla="*/ 968184 h 1549740"/>
                  <a:gd name="connsiteX76" fmla="*/ 344285 w 1572528"/>
                  <a:gd name="connsiteY76" fmla="*/ 984590 h 1549740"/>
                  <a:gd name="connsiteX77" fmla="*/ 333596 w 1572528"/>
                  <a:gd name="connsiteY77" fmla="*/ 975317 h 1549740"/>
                  <a:gd name="connsiteX78" fmla="*/ 334308 w 1572528"/>
                  <a:gd name="connsiteY78" fmla="*/ 969610 h 1549740"/>
                  <a:gd name="connsiteX79" fmla="*/ 352124 w 1572528"/>
                  <a:gd name="connsiteY79" fmla="*/ 884011 h 1549740"/>
                  <a:gd name="connsiteX80" fmla="*/ 251641 w 1572528"/>
                  <a:gd name="connsiteY80" fmla="*/ 784146 h 1549740"/>
                  <a:gd name="connsiteX81" fmla="*/ 151870 w 1572528"/>
                  <a:gd name="connsiteY81" fmla="*/ 884011 h 1549740"/>
                  <a:gd name="connsiteX82" fmla="*/ 169686 w 1572528"/>
                  <a:gd name="connsiteY82" fmla="*/ 969610 h 1549740"/>
                  <a:gd name="connsiteX83" fmla="*/ 169686 w 1572528"/>
                  <a:gd name="connsiteY83" fmla="*/ 973890 h 1549740"/>
                  <a:gd name="connsiteX84" fmla="*/ 158996 w 1572528"/>
                  <a:gd name="connsiteY84" fmla="*/ 983163 h 1549740"/>
                  <a:gd name="connsiteX85" fmla="*/ 63501 w 1572528"/>
                  <a:gd name="connsiteY85" fmla="*/ 977457 h 1549740"/>
                  <a:gd name="connsiteX86" fmla="*/ 63501 w 1572528"/>
                  <a:gd name="connsiteY86" fmla="*/ 514508 h 1549740"/>
                  <a:gd name="connsiteX87" fmla="*/ 78467 w 1572528"/>
                  <a:gd name="connsiteY87" fmla="*/ 498815 h 1549740"/>
                  <a:gd name="connsiteX88" fmla="*/ 31750 w 1572528"/>
                  <a:gd name="connsiteY88" fmla="*/ 467065 h 1549740"/>
                  <a:gd name="connsiteX89" fmla="*/ 31750 w 1572528"/>
                  <a:gd name="connsiteY89" fmla="*/ 1517990 h 1549740"/>
                  <a:gd name="connsiteX90" fmla="*/ 1084263 w 1572528"/>
                  <a:gd name="connsiteY90" fmla="*/ 1517990 h 1549740"/>
                  <a:gd name="connsiteX91" fmla="*/ 1084263 w 1572528"/>
                  <a:gd name="connsiteY91" fmla="*/ 958638 h 1549740"/>
                  <a:gd name="connsiteX92" fmla="*/ 949216 w 1572528"/>
                  <a:gd name="connsiteY92" fmla="*/ 950077 h 1549740"/>
                  <a:gd name="connsiteX93" fmla="*/ 905629 w 1572528"/>
                  <a:gd name="connsiteY93" fmla="*/ 986463 h 1549740"/>
                  <a:gd name="connsiteX94" fmla="*/ 907773 w 1572528"/>
                  <a:gd name="connsiteY94" fmla="*/ 1002873 h 1549740"/>
                  <a:gd name="connsiteX95" fmla="*/ 923492 w 1572528"/>
                  <a:gd name="connsiteY95" fmla="*/ 1080640 h 1549740"/>
                  <a:gd name="connsiteX96" fmla="*/ 854182 w 1572528"/>
                  <a:gd name="connsiteY96" fmla="*/ 1149845 h 1549740"/>
                  <a:gd name="connsiteX97" fmla="*/ 784158 w 1572528"/>
                  <a:gd name="connsiteY97" fmla="*/ 1080640 h 1549740"/>
                  <a:gd name="connsiteX98" fmla="*/ 799877 w 1572528"/>
                  <a:gd name="connsiteY98" fmla="*/ 1002873 h 1549740"/>
                  <a:gd name="connsiteX99" fmla="*/ 800592 w 1572528"/>
                  <a:gd name="connsiteY99" fmla="*/ 1001446 h 1549740"/>
                  <a:gd name="connsiteX100" fmla="*/ 802021 w 1572528"/>
                  <a:gd name="connsiteY100" fmla="*/ 986463 h 1549740"/>
                  <a:gd name="connsiteX101" fmla="*/ 789159 w 1572528"/>
                  <a:gd name="connsiteY101" fmla="*/ 960065 h 1549740"/>
                  <a:gd name="connsiteX102" fmla="*/ 759863 w 1572528"/>
                  <a:gd name="connsiteY102" fmla="*/ 949363 h 1549740"/>
                  <a:gd name="connsiteX103" fmla="*/ 564795 w 1572528"/>
                  <a:gd name="connsiteY103" fmla="*/ 965773 h 1549740"/>
                  <a:gd name="connsiteX104" fmla="*/ 549075 w 1572528"/>
                  <a:gd name="connsiteY104" fmla="*/ 773139 h 1549740"/>
                  <a:gd name="connsiteX105" fmla="*/ 548360 w 1572528"/>
                  <a:gd name="connsiteY105" fmla="*/ 773139 h 1549740"/>
                  <a:gd name="connsiteX106" fmla="*/ 551219 w 1572528"/>
                  <a:gd name="connsiteY106" fmla="*/ 766004 h 1549740"/>
                  <a:gd name="connsiteX107" fmla="*/ 557649 w 1572528"/>
                  <a:gd name="connsiteY107" fmla="*/ 762437 h 1549740"/>
                  <a:gd name="connsiteX108" fmla="*/ 559079 w 1572528"/>
                  <a:gd name="connsiteY108" fmla="*/ 762437 h 1549740"/>
                  <a:gd name="connsiteX109" fmla="*/ 560508 w 1572528"/>
                  <a:gd name="connsiteY109" fmla="*/ 762437 h 1549740"/>
                  <a:gd name="connsiteX110" fmla="*/ 563366 w 1572528"/>
                  <a:gd name="connsiteY110" fmla="*/ 763151 h 1549740"/>
                  <a:gd name="connsiteX111" fmla="*/ 649110 w 1572528"/>
                  <a:gd name="connsiteY111" fmla="*/ 780274 h 1549740"/>
                  <a:gd name="connsiteX112" fmla="*/ 749860 w 1572528"/>
                  <a:gd name="connsiteY112" fmla="*/ 680389 h 1549740"/>
                  <a:gd name="connsiteX113" fmla="*/ 649110 w 1572528"/>
                  <a:gd name="connsiteY113" fmla="*/ 579792 h 1549740"/>
                  <a:gd name="connsiteX114" fmla="*/ 563366 w 1572528"/>
                  <a:gd name="connsiteY114" fmla="*/ 598342 h 1549740"/>
                  <a:gd name="connsiteX115" fmla="*/ 561222 w 1572528"/>
                  <a:gd name="connsiteY115" fmla="*/ 598342 h 1549740"/>
                  <a:gd name="connsiteX116" fmla="*/ 559079 w 1572528"/>
                  <a:gd name="connsiteY116" fmla="*/ 598342 h 1549740"/>
                  <a:gd name="connsiteX117" fmla="*/ 549790 w 1572528"/>
                  <a:gd name="connsiteY117" fmla="*/ 587640 h 1549740"/>
                  <a:gd name="connsiteX118" fmla="*/ 549790 w 1572528"/>
                  <a:gd name="connsiteY118" fmla="*/ 586926 h 1549740"/>
                  <a:gd name="connsiteX119" fmla="*/ 556935 w 1572528"/>
                  <a:gd name="connsiteY119" fmla="*/ 467065 h 1549740"/>
                  <a:gd name="connsiteX120" fmla="*/ 31750 w 1572528"/>
                  <a:gd name="connsiteY120" fmla="*/ 467065 h 1549740"/>
                  <a:gd name="connsiteX121" fmla="*/ 20704 w 1572528"/>
                  <a:gd name="connsiteY121" fmla="*/ 435315 h 1549740"/>
                  <a:gd name="connsiteX122" fmla="*/ 558998 w 1572528"/>
                  <a:gd name="connsiteY122" fmla="*/ 435315 h 1549740"/>
                  <a:gd name="connsiteX123" fmla="*/ 591124 w 1572528"/>
                  <a:gd name="connsiteY123" fmla="*/ 435315 h 1549740"/>
                  <a:gd name="connsiteX124" fmla="*/ 588268 w 1572528"/>
                  <a:gd name="connsiteY124" fmla="*/ 466727 h 1549740"/>
                  <a:gd name="connsiteX125" fmla="*/ 583271 w 1572528"/>
                  <a:gd name="connsiteY125" fmla="*/ 529552 h 1549740"/>
                  <a:gd name="connsiteX126" fmla="*/ 582557 w 1572528"/>
                  <a:gd name="connsiteY126" fmla="*/ 529552 h 1549740"/>
                  <a:gd name="connsiteX127" fmla="*/ 581843 w 1572528"/>
                  <a:gd name="connsiteY127" fmla="*/ 546686 h 1549740"/>
                  <a:gd name="connsiteX128" fmla="*/ 581843 w 1572528"/>
                  <a:gd name="connsiteY128" fmla="*/ 547400 h 1549740"/>
                  <a:gd name="connsiteX129" fmla="*/ 581129 w 1572528"/>
                  <a:gd name="connsiteY129" fmla="*/ 558823 h 1549740"/>
                  <a:gd name="connsiteX130" fmla="*/ 648237 w 1572528"/>
                  <a:gd name="connsiteY130" fmla="*/ 548114 h 1549740"/>
                  <a:gd name="connsiteX131" fmla="*/ 780312 w 1572528"/>
                  <a:gd name="connsiteY131" fmla="*/ 680189 h 1549740"/>
                  <a:gd name="connsiteX132" fmla="*/ 648237 w 1572528"/>
                  <a:gd name="connsiteY132" fmla="*/ 811550 h 1549740"/>
                  <a:gd name="connsiteX133" fmla="*/ 580415 w 1572528"/>
                  <a:gd name="connsiteY133" fmla="*/ 801555 h 1549740"/>
                  <a:gd name="connsiteX134" fmla="*/ 591124 w 1572528"/>
                  <a:gd name="connsiteY134" fmla="*/ 930774 h 1549740"/>
                  <a:gd name="connsiteX135" fmla="*/ 757467 w 1572528"/>
                  <a:gd name="connsiteY135" fmla="*/ 917923 h 1549740"/>
                  <a:gd name="connsiteX136" fmla="*/ 761036 w 1572528"/>
                  <a:gd name="connsiteY136" fmla="*/ 917923 h 1549740"/>
                  <a:gd name="connsiteX137" fmla="*/ 809583 w 1572528"/>
                  <a:gd name="connsiteY137" fmla="*/ 937199 h 1549740"/>
                  <a:gd name="connsiteX138" fmla="*/ 832428 w 1572528"/>
                  <a:gd name="connsiteY138" fmla="*/ 983604 h 1549740"/>
                  <a:gd name="connsiteX139" fmla="*/ 830286 w 1572528"/>
                  <a:gd name="connsiteY139" fmla="*/ 1007163 h 1549740"/>
                  <a:gd name="connsiteX140" fmla="*/ 829572 w 1572528"/>
                  <a:gd name="connsiteY140" fmla="*/ 1012160 h 1549740"/>
                  <a:gd name="connsiteX141" fmla="*/ 828144 w 1572528"/>
                  <a:gd name="connsiteY141" fmla="*/ 1015016 h 1549740"/>
                  <a:gd name="connsiteX142" fmla="*/ 814580 w 1572528"/>
                  <a:gd name="connsiteY142" fmla="*/ 1080696 h 1549740"/>
                  <a:gd name="connsiteX143" fmla="*/ 853131 w 1572528"/>
                  <a:gd name="connsiteY143" fmla="*/ 1118534 h 1549740"/>
                  <a:gd name="connsiteX144" fmla="*/ 890969 w 1572528"/>
                  <a:gd name="connsiteY144" fmla="*/ 1080696 h 1549740"/>
                  <a:gd name="connsiteX145" fmla="*/ 877405 w 1572528"/>
                  <a:gd name="connsiteY145" fmla="*/ 1013588 h 1549740"/>
                  <a:gd name="connsiteX146" fmla="*/ 877405 w 1572528"/>
                  <a:gd name="connsiteY146" fmla="*/ 1012874 h 1549740"/>
                  <a:gd name="connsiteX147" fmla="*/ 873835 w 1572528"/>
                  <a:gd name="connsiteY147" fmla="*/ 982176 h 1549740"/>
                  <a:gd name="connsiteX148" fmla="*/ 945227 w 1572528"/>
                  <a:gd name="connsiteY148" fmla="*/ 918637 h 1549740"/>
                  <a:gd name="connsiteX149" fmla="*/ 949510 w 1572528"/>
                  <a:gd name="connsiteY149" fmla="*/ 918637 h 1549740"/>
                  <a:gd name="connsiteX150" fmla="*/ 1020188 w 1572528"/>
                  <a:gd name="connsiteY150" fmla="*/ 922207 h 1549740"/>
                  <a:gd name="connsiteX151" fmla="*/ 1083013 w 1572528"/>
                  <a:gd name="connsiteY151" fmla="*/ 926490 h 1549740"/>
                  <a:gd name="connsiteX152" fmla="*/ 1114425 w 1572528"/>
                  <a:gd name="connsiteY152" fmla="*/ 928632 h 1549740"/>
                  <a:gd name="connsiteX153" fmla="*/ 1114425 w 1572528"/>
                  <a:gd name="connsiteY153" fmla="*/ 960758 h 1549740"/>
                  <a:gd name="connsiteX154" fmla="*/ 1114425 w 1572528"/>
                  <a:gd name="connsiteY154" fmla="*/ 1529037 h 1549740"/>
                  <a:gd name="connsiteX155" fmla="*/ 1093722 w 1572528"/>
                  <a:gd name="connsiteY155" fmla="*/ 1549740 h 1549740"/>
                  <a:gd name="connsiteX156" fmla="*/ 20704 w 1572528"/>
                  <a:gd name="connsiteY156" fmla="*/ 1549740 h 1549740"/>
                  <a:gd name="connsiteX157" fmla="*/ 0 w 1572528"/>
                  <a:gd name="connsiteY157" fmla="*/ 1529037 h 1549740"/>
                  <a:gd name="connsiteX158" fmla="*/ 0 w 1572528"/>
                  <a:gd name="connsiteY158" fmla="*/ 456733 h 1549740"/>
                  <a:gd name="connsiteX159" fmla="*/ 20704 w 1572528"/>
                  <a:gd name="connsiteY159" fmla="*/ 435315 h 1549740"/>
                  <a:gd name="connsiteX160" fmla="*/ 1117210 w 1572528"/>
                  <a:gd name="connsiteY160" fmla="*/ 78127 h 1549740"/>
                  <a:gd name="connsiteX161" fmla="*/ 1481067 w 1572528"/>
                  <a:gd name="connsiteY161" fmla="*/ 394922 h 1549740"/>
                  <a:gd name="connsiteX162" fmla="*/ 1482494 w 1572528"/>
                  <a:gd name="connsiteY162" fmla="*/ 416327 h 1549740"/>
                  <a:gd name="connsiteX163" fmla="*/ 1191408 w 1572528"/>
                  <a:gd name="connsiteY163" fmla="*/ 750246 h 1549740"/>
                  <a:gd name="connsiteX164" fmla="*/ 1117924 w 1572528"/>
                  <a:gd name="connsiteY164" fmla="*/ 677468 h 1549740"/>
                  <a:gd name="connsiteX165" fmla="*/ 1060848 w 1572528"/>
                  <a:gd name="connsiteY165" fmla="*/ 676755 h 1549740"/>
                  <a:gd name="connsiteX166" fmla="*/ 1051573 w 1572528"/>
                  <a:gd name="connsiteY166" fmla="*/ 690311 h 1549740"/>
                  <a:gd name="connsiteX167" fmla="*/ 1012334 w 1572528"/>
                  <a:gd name="connsiteY167" fmla="*/ 759521 h 1549740"/>
                  <a:gd name="connsiteX168" fmla="*/ 914592 w 1572528"/>
                  <a:gd name="connsiteY168" fmla="*/ 765943 h 1549740"/>
                  <a:gd name="connsiteX169" fmla="*/ 907457 w 1572528"/>
                  <a:gd name="connsiteY169" fmla="*/ 668193 h 1549740"/>
                  <a:gd name="connsiteX170" fmla="*/ 970241 w 1572528"/>
                  <a:gd name="connsiteY170" fmla="*/ 619675 h 1549740"/>
                  <a:gd name="connsiteX171" fmla="*/ 971667 w 1572528"/>
                  <a:gd name="connsiteY171" fmla="*/ 618961 h 1549740"/>
                  <a:gd name="connsiteX172" fmla="*/ 983083 w 1572528"/>
                  <a:gd name="connsiteY172" fmla="*/ 608972 h 1549740"/>
                  <a:gd name="connsiteX173" fmla="*/ 990217 w 1572528"/>
                  <a:gd name="connsiteY173" fmla="*/ 580432 h 1549740"/>
                  <a:gd name="connsiteX174" fmla="*/ 975235 w 1572528"/>
                  <a:gd name="connsiteY174" fmla="*/ 553319 h 1549740"/>
                  <a:gd name="connsiteX175" fmla="*/ 817563 w 1572528"/>
                  <a:gd name="connsiteY175" fmla="*/ 437732 h 1549740"/>
                  <a:gd name="connsiteX176" fmla="*/ 932428 w 1572528"/>
                  <a:gd name="connsiteY176" fmla="*/ 281475 h 1549740"/>
                  <a:gd name="connsiteX177" fmla="*/ 938849 w 1572528"/>
                  <a:gd name="connsiteY177" fmla="*/ 277908 h 1549740"/>
                  <a:gd name="connsiteX178" fmla="*/ 945983 w 1572528"/>
                  <a:gd name="connsiteY178" fmla="*/ 279335 h 1549740"/>
                  <a:gd name="connsiteX179" fmla="*/ 946697 w 1572528"/>
                  <a:gd name="connsiteY179" fmla="*/ 280048 h 1549740"/>
                  <a:gd name="connsiteX180" fmla="*/ 948124 w 1572528"/>
                  <a:gd name="connsiteY180" fmla="*/ 280762 h 1549740"/>
                  <a:gd name="connsiteX181" fmla="*/ 949551 w 1572528"/>
                  <a:gd name="connsiteY181" fmla="*/ 283616 h 1549740"/>
                  <a:gd name="connsiteX182" fmla="*/ 1003059 w 1572528"/>
                  <a:gd name="connsiteY182" fmla="*/ 352825 h 1549740"/>
                  <a:gd name="connsiteX183" fmla="*/ 1144321 w 1572528"/>
                  <a:gd name="connsiteY183" fmla="*/ 343550 h 1549740"/>
                  <a:gd name="connsiteX184" fmla="*/ 1135046 w 1572528"/>
                  <a:gd name="connsiteY184" fmla="*/ 201563 h 1549740"/>
                  <a:gd name="connsiteX185" fmla="*/ 1058708 w 1572528"/>
                  <a:gd name="connsiteY185" fmla="*/ 158753 h 1549740"/>
                  <a:gd name="connsiteX186" fmla="*/ 1056567 w 1572528"/>
                  <a:gd name="connsiteY186" fmla="*/ 157326 h 1549740"/>
                  <a:gd name="connsiteX187" fmla="*/ 1055140 w 1572528"/>
                  <a:gd name="connsiteY187" fmla="*/ 155899 h 1549740"/>
                  <a:gd name="connsiteX188" fmla="*/ 1054427 w 1572528"/>
                  <a:gd name="connsiteY188" fmla="*/ 142342 h 1549740"/>
                  <a:gd name="connsiteX189" fmla="*/ 1055140 w 1572528"/>
                  <a:gd name="connsiteY189" fmla="*/ 141629 h 1549740"/>
                  <a:gd name="connsiteX190" fmla="*/ 1117210 w 1572528"/>
                  <a:gd name="connsiteY190" fmla="*/ 78127 h 1549740"/>
                  <a:gd name="connsiteX191" fmla="*/ 1115264 w 1572528"/>
                  <a:gd name="connsiteY191" fmla="*/ 36852 h 1549740"/>
                  <a:gd name="connsiteX192" fmla="*/ 1094549 w 1572528"/>
                  <a:gd name="connsiteY192" fmla="*/ 56808 h 1549740"/>
                  <a:gd name="connsiteX193" fmla="*/ 1030976 w 1572528"/>
                  <a:gd name="connsiteY193" fmla="*/ 121667 h 1549740"/>
                  <a:gd name="connsiteX194" fmla="*/ 1019547 w 1572528"/>
                  <a:gd name="connsiteY194" fmla="*/ 150176 h 1549740"/>
                  <a:gd name="connsiteX195" fmla="*/ 1033833 w 1572528"/>
                  <a:gd name="connsiteY195" fmla="*/ 180823 h 1549740"/>
                  <a:gd name="connsiteX196" fmla="*/ 1040976 w 1572528"/>
                  <a:gd name="connsiteY196" fmla="*/ 186525 h 1549740"/>
                  <a:gd name="connsiteX197" fmla="*/ 1045976 w 1572528"/>
                  <a:gd name="connsiteY197" fmla="*/ 189376 h 1549740"/>
                  <a:gd name="connsiteX198" fmla="*/ 1113835 w 1572528"/>
                  <a:gd name="connsiteY198" fmla="*/ 226437 h 1549740"/>
                  <a:gd name="connsiteX199" fmla="*/ 1120264 w 1572528"/>
                  <a:gd name="connsiteY199" fmla="*/ 323368 h 1549740"/>
                  <a:gd name="connsiteX200" fmla="*/ 1023119 w 1572528"/>
                  <a:gd name="connsiteY200" fmla="*/ 329783 h 1549740"/>
                  <a:gd name="connsiteX201" fmla="*/ 976689 w 1572528"/>
                  <a:gd name="connsiteY201" fmla="*/ 269914 h 1549740"/>
                  <a:gd name="connsiteX202" fmla="*/ 968117 w 1572528"/>
                  <a:gd name="connsiteY202" fmla="*/ 258510 h 1549740"/>
                  <a:gd name="connsiteX203" fmla="*/ 965975 w 1572528"/>
                  <a:gd name="connsiteY203" fmla="*/ 256372 h 1549740"/>
                  <a:gd name="connsiteX204" fmla="*/ 935974 w 1572528"/>
                  <a:gd name="connsiteY204" fmla="*/ 247106 h 1549740"/>
                  <a:gd name="connsiteX205" fmla="*/ 908116 w 1572528"/>
                  <a:gd name="connsiteY205" fmla="*/ 262074 h 1549740"/>
                  <a:gd name="connsiteX206" fmla="*/ 930974 w 1572528"/>
                  <a:gd name="connsiteY206" fmla="*/ 282030 h 1549740"/>
                  <a:gd name="connsiteX207" fmla="*/ 906688 w 1572528"/>
                  <a:gd name="connsiteY207" fmla="*/ 262786 h 1549740"/>
                  <a:gd name="connsiteX208" fmla="*/ 790256 w 1572528"/>
                  <a:gd name="connsiteY208" fmla="*/ 420299 h 1549740"/>
                  <a:gd name="connsiteX209" fmla="*/ 773113 w 1572528"/>
                  <a:gd name="connsiteY209" fmla="*/ 446670 h 1549740"/>
                  <a:gd name="connsiteX210" fmla="*/ 799542 w 1572528"/>
                  <a:gd name="connsiteY210" fmla="*/ 464488 h 1549740"/>
                  <a:gd name="connsiteX211" fmla="*/ 955260 w 1572528"/>
                  <a:gd name="connsiteY211" fmla="*/ 577099 h 1549740"/>
                  <a:gd name="connsiteX212" fmla="*/ 955974 w 1572528"/>
                  <a:gd name="connsiteY212" fmla="*/ 577811 h 1549740"/>
                  <a:gd name="connsiteX213" fmla="*/ 955974 w 1572528"/>
                  <a:gd name="connsiteY213" fmla="*/ 578524 h 1549740"/>
                  <a:gd name="connsiteX214" fmla="*/ 956689 w 1572528"/>
                  <a:gd name="connsiteY214" fmla="*/ 578524 h 1549740"/>
                  <a:gd name="connsiteX215" fmla="*/ 958832 w 1572528"/>
                  <a:gd name="connsiteY215" fmla="*/ 582800 h 1549740"/>
                  <a:gd name="connsiteX216" fmla="*/ 958832 w 1572528"/>
                  <a:gd name="connsiteY216" fmla="*/ 583513 h 1549740"/>
                  <a:gd name="connsiteX217" fmla="*/ 958832 w 1572528"/>
                  <a:gd name="connsiteY217" fmla="*/ 584226 h 1549740"/>
                  <a:gd name="connsiteX218" fmla="*/ 957403 w 1572528"/>
                  <a:gd name="connsiteY218" fmla="*/ 589928 h 1549740"/>
                  <a:gd name="connsiteX219" fmla="*/ 956689 w 1572528"/>
                  <a:gd name="connsiteY219" fmla="*/ 590640 h 1549740"/>
                  <a:gd name="connsiteX220" fmla="*/ 955974 w 1572528"/>
                  <a:gd name="connsiteY220" fmla="*/ 592066 h 1549740"/>
                  <a:gd name="connsiteX221" fmla="*/ 953831 w 1572528"/>
                  <a:gd name="connsiteY221" fmla="*/ 592779 h 1549740"/>
                  <a:gd name="connsiteX222" fmla="*/ 883830 w 1572528"/>
                  <a:gd name="connsiteY222" fmla="*/ 647659 h 1549740"/>
                  <a:gd name="connsiteX223" fmla="*/ 894544 w 1572528"/>
                  <a:gd name="connsiteY223" fmla="*/ 789491 h 1549740"/>
                  <a:gd name="connsiteX224" fmla="*/ 1035976 w 1572528"/>
                  <a:gd name="connsiteY224" fmla="*/ 780226 h 1549740"/>
                  <a:gd name="connsiteX225" fmla="*/ 1080977 w 1572528"/>
                  <a:gd name="connsiteY225" fmla="*/ 702539 h 1549740"/>
                  <a:gd name="connsiteX226" fmla="*/ 1081691 w 1572528"/>
                  <a:gd name="connsiteY226" fmla="*/ 700400 h 1549740"/>
                  <a:gd name="connsiteX227" fmla="*/ 1082406 w 1572528"/>
                  <a:gd name="connsiteY227" fmla="*/ 699688 h 1549740"/>
                  <a:gd name="connsiteX228" fmla="*/ 1094549 w 1572528"/>
                  <a:gd name="connsiteY228" fmla="*/ 699688 h 1549740"/>
                  <a:gd name="connsiteX229" fmla="*/ 1095977 w 1572528"/>
                  <a:gd name="connsiteY229" fmla="*/ 700400 h 1549740"/>
                  <a:gd name="connsiteX230" fmla="*/ 1168836 w 1572528"/>
                  <a:gd name="connsiteY230" fmla="*/ 772386 h 1549740"/>
                  <a:gd name="connsiteX231" fmla="*/ 1193122 w 1572528"/>
                  <a:gd name="connsiteY231" fmla="*/ 797331 h 1549740"/>
                  <a:gd name="connsiteX232" fmla="*/ 1505986 w 1572528"/>
                  <a:gd name="connsiteY232" fmla="*/ 438117 h 1549740"/>
                  <a:gd name="connsiteX233" fmla="*/ 1536701 w 1572528"/>
                  <a:gd name="connsiteY233" fmla="*/ 403193 h 1549740"/>
                  <a:gd name="connsiteX234" fmla="*/ 1501700 w 1572528"/>
                  <a:gd name="connsiteY234" fmla="*/ 372546 h 1549740"/>
                  <a:gd name="connsiteX235" fmla="*/ 1115264 w 1572528"/>
                  <a:gd name="connsiteY235" fmla="*/ 36852 h 1549740"/>
                  <a:gd name="connsiteX236" fmla="*/ 1104337 w 1572528"/>
                  <a:gd name="connsiteY236" fmla="*/ 3743 h 1549740"/>
                  <a:gd name="connsiteX237" fmla="*/ 1125754 w 1572528"/>
                  <a:gd name="connsiteY237" fmla="*/ 3743 h 1549740"/>
                  <a:gd name="connsiteX238" fmla="*/ 1522685 w 1572528"/>
                  <a:gd name="connsiteY238" fmla="*/ 348834 h 1549740"/>
                  <a:gd name="connsiteX239" fmla="*/ 1565519 w 1572528"/>
                  <a:gd name="connsiteY239" fmla="*/ 385909 h 1549740"/>
                  <a:gd name="connsiteX240" fmla="*/ 1567661 w 1572528"/>
                  <a:gd name="connsiteY240" fmla="*/ 415142 h 1549740"/>
                  <a:gd name="connsiteX241" fmla="*/ 1529824 w 1572528"/>
                  <a:gd name="connsiteY241" fmla="*/ 458635 h 1549740"/>
                  <a:gd name="connsiteX242" fmla="*/ 1194289 w 1572528"/>
                  <a:gd name="connsiteY242" fmla="*/ 844366 h 1549740"/>
                  <a:gd name="connsiteX243" fmla="*/ 1172872 w 1572528"/>
                  <a:gd name="connsiteY243" fmla="*/ 820837 h 1549740"/>
                  <a:gd name="connsiteX244" fmla="*/ 1146457 w 1572528"/>
                  <a:gd name="connsiteY244" fmla="*/ 794456 h 1549740"/>
                  <a:gd name="connsiteX245" fmla="*/ 1097198 w 1572528"/>
                  <a:gd name="connsiteY245" fmla="*/ 744547 h 1549740"/>
                  <a:gd name="connsiteX246" fmla="*/ 1060788 w 1572528"/>
                  <a:gd name="connsiteY246" fmla="*/ 800873 h 1549740"/>
                  <a:gd name="connsiteX247" fmla="*/ 874459 w 1572528"/>
                  <a:gd name="connsiteY247" fmla="*/ 812994 h 1549740"/>
                  <a:gd name="connsiteX248" fmla="*/ 860181 w 1572528"/>
                  <a:gd name="connsiteY248" fmla="*/ 626902 h 1549740"/>
                  <a:gd name="connsiteX249" fmla="*/ 912296 w 1572528"/>
                  <a:gd name="connsiteY249" fmla="*/ 582696 h 1549740"/>
                  <a:gd name="connsiteX250" fmla="*/ 783793 w 1572528"/>
                  <a:gd name="connsiteY250" fmla="*/ 490007 h 1549740"/>
                  <a:gd name="connsiteX251" fmla="*/ 778082 w 1572528"/>
                  <a:gd name="connsiteY251" fmla="*/ 486442 h 1549740"/>
                  <a:gd name="connsiteX252" fmla="*/ 730250 w 1572528"/>
                  <a:gd name="connsiteY252" fmla="*/ 455070 h 1549740"/>
                  <a:gd name="connsiteX253" fmla="*/ 736675 w 1572528"/>
                  <a:gd name="connsiteY253" fmla="*/ 445801 h 1549740"/>
                  <a:gd name="connsiteX254" fmla="*/ 765946 w 1572528"/>
                  <a:gd name="connsiteY254" fmla="*/ 403021 h 1549740"/>
                  <a:gd name="connsiteX255" fmla="*/ 864464 w 1572528"/>
                  <a:gd name="connsiteY255" fmla="*/ 265413 h 1549740"/>
                  <a:gd name="connsiteX256" fmla="*/ 908013 w 1572528"/>
                  <a:gd name="connsiteY256" fmla="*/ 222633 h 1549740"/>
                  <a:gd name="connsiteX257" fmla="*/ 934427 w 1572528"/>
                  <a:gd name="connsiteY257" fmla="*/ 216216 h 1549740"/>
                  <a:gd name="connsiteX258" fmla="*/ 987256 w 1572528"/>
                  <a:gd name="connsiteY258" fmla="*/ 232615 h 1549740"/>
                  <a:gd name="connsiteX259" fmla="*/ 989398 w 1572528"/>
                  <a:gd name="connsiteY259" fmla="*/ 234754 h 1549740"/>
                  <a:gd name="connsiteX260" fmla="*/ 1005104 w 1572528"/>
                  <a:gd name="connsiteY260" fmla="*/ 254718 h 1549740"/>
                  <a:gd name="connsiteX261" fmla="*/ 1044369 w 1572528"/>
                  <a:gd name="connsiteY261" fmla="*/ 306054 h 1549740"/>
                  <a:gd name="connsiteX262" fmla="*/ 1097198 w 1572528"/>
                  <a:gd name="connsiteY262" fmla="*/ 303202 h 1549740"/>
                  <a:gd name="connsiteX263" fmla="*/ 1093628 w 1572528"/>
                  <a:gd name="connsiteY263" fmla="*/ 249727 h 1549740"/>
                  <a:gd name="connsiteX264" fmla="*/ 1035088 w 1572528"/>
                  <a:gd name="connsiteY264" fmla="*/ 217642 h 1549740"/>
                  <a:gd name="connsiteX265" fmla="*/ 1025093 w 1572528"/>
                  <a:gd name="connsiteY265" fmla="*/ 214077 h 1549740"/>
                  <a:gd name="connsiteX266" fmla="*/ 1013671 w 1572528"/>
                  <a:gd name="connsiteY266" fmla="*/ 204095 h 1549740"/>
                  <a:gd name="connsiteX267" fmla="*/ 988684 w 1572528"/>
                  <a:gd name="connsiteY267" fmla="*/ 149907 h 1549740"/>
                  <a:gd name="connsiteX268" fmla="*/ 1008673 w 1572528"/>
                  <a:gd name="connsiteY268" fmla="*/ 99998 h 1549740"/>
                  <a:gd name="connsiteX269" fmla="*/ 1072925 w 1572528"/>
                  <a:gd name="connsiteY269" fmla="*/ 33689 h 1549740"/>
                  <a:gd name="connsiteX270" fmla="*/ 1091486 w 1572528"/>
                  <a:gd name="connsiteY270" fmla="*/ 15864 h 1549740"/>
                  <a:gd name="connsiteX271" fmla="*/ 1104337 w 1572528"/>
                  <a:gd name="connsiteY271" fmla="*/ 3743 h 1549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  <a:cxn ang="0">
                    <a:pos x="connsiteX176" y="connsiteY176"/>
                  </a:cxn>
                  <a:cxn ang="0">
                    <a:pos x="connsiteX177" y="connsiteY177"/>
                  </a:cxn>
                  <a:cxn ang="0">
                    <a:pos x="connsiteX178" y="connsiteY178"/>
                  </a:cxn>
                  <a:cxn ang="0">
                    <a:pos x="connsiteX179" y="connsiteY179"/>
                  </a:cxn>
                  <a:cxn ang="0">
                    <a:pos x="connsiteX180" y="connsiteY180"/>
                  </a:cxn>
                  <a:cxn ang="0">
                    <a:pos x="connsiteX181" y="connsiteY181"/>
                  </a:cxn>
                  <a:cxn ang="0">
                    <a:pos x="connsiteX182" y="connsiteY182"/>
                  </a:cxn>
                  <a:cxn ang="0">
                    <a:pos x="connsiteX183" y="connsiteY183"/>
                  </a:cxn>
                  <a:cxn ang="0">
                    <a:pos x="connsiteX184" y="connsiteY184"/>
                  </a:cxn>
                  <a:cxn ang="0">
                    <a:pos x="connsiteX185" y="connsiteY185"/>
                  </a:cxn>
                  <a:cxn ang="0">
                    <a:pos x="connsiteX186" y="connsiteY186"/>
                  </a:cxn>
                  <a:cxn ang="0">
                    <a:pos x="connsiteX187" y="connsiteY187"/>
                  </a:cxn>
                  <a:cxn ang="0">
                    <a:pos x="connsiteX188" y="connsiteY188"/>
                  </a:cxn>
                  <a:cxn ang="0">
                    <a:pos x="connsiteX189" y="connsiteY189"/>
                  </a:cxn>
                  <a:cxn ang="0">
                    <a:pos x="connsiteX190" y="connsiteY190"/>
                  </a:cxn>
                  <a:cxn ang="0">
                    <a:pos x="connsiteX191" y="connsiteY191"/>
                  </a:cxn>
                  <a:cxn ang="0">
                    <a:pos x="connsiteX192" y="connsiteY192"/>
                  </a:cxn>
                  <a:cxn ang="0">
                    <a:pos x="connsiteX193" y="connsiteY193"/>
                  </a:cxn>
                  <a:cxn ang="0">
                    <a:pos x="connsiteX194" y="connsiteY194"/>
                  </a:cxn>
                  <a:cxn ang="0">
                    <a:pos x="connsiteX195" y="connsiteY195"/>
                  </a:cxn>
                  <a:cxn ang="0">
                    <a:pos x="connsiteX196" y="connsiteY196"/>
                  </a:cxn>
                  <a:cxn ang="0">
                    <a:pos x="connsiteX197" y="connsiteY197"/>
                  </a:cxn>
                  <a:cxn ang="0">
                    <a:pos x="connsiteX198" y="connsiteY198"/>
                  </a:cxn>
                  <a:cxn ang="0">
                    <a:pos x="connsiteX199" y="connsiteY199"/>
                  </a:cxn>
                  <a:cxn ang="0">
                    <a:pos x="connsiteX200" y="connsiteY200"/>
                  </a:cxn>
                  <a:cxn ang="0">
                    <a:pos x="connsiteX201" y="connsiteY201"/>
                  </a:cxn>
                  <a:cxn ang="0">
                    <a:pos x="connsiteX202" y="connsiteY202"/>
                  </a:cxn>
                  <a:cxn ang="0">
                    <a:pos x="connsiteX203" y="connsiteY203"/>
                  </a:cxn>
                  <a:cxn ang="0">
                    <a:pos x="connsiteX204" y="connsiteY204"/>
                  </a:cxn>
                  <a:cxn ang="0">
                    <a:pos x="connsiteX205" y="connsiteY205"/>
                  </a:cxn>
                  <a:cxn ang="0">
                    <a:pos x="connsiteX206" y="connsiteY206"/>
                  </a:cxn>
                  <a:cxn ang="0">
                    <a:pos x="connsiteX207" y="connsiteY207"/>
                  </a:cxn>
                  <a:cxn ang="0">
                    <a:pos x="connsiteX208" y="connsiteY208"/>
                  </a:cxn>
                  <a:cxn ang="0">
                    <a:pos x="connsiteX209" y="connsiteY209"/>
                  </a:cxn>
                  <a:cxn ang="0">
                    <a:pos x="connsiteX210" y="connsiteY210"/>
                  </a:cxn>
                  <a:cxn ang="0">
                    <a:pos x="connsiteX211" y="connsiteY211"/>
                  </a:cxn>
                  <a:cxn ang="0">
                    <a:pos x="connsiteX212" y="connsiteY212"/>
                  </a:cxn>
                  <a:cxn ang="0">
                    <a:pos x="connsiteX213" y="connsiteY213"/>
                  </a:cxn>
                  <a:cxn ang="0">
                    <a:pos x="connsiteX214" y="connsiteY214"/>
                  </a:cxn>
                  <a:cxn ang="0">
                    <a:pos x="connsiteX215" y="connsiteY215"/>
                  </a:cxn>
                  <a:cxn ang="0">
                    <a:pos x="connsiteX216" y="connsiteY216"/>
                  </a:cxn>
                  <a:cxn ang="0">
                    <a:pos x="connsiteX217" y="connsiteY217"/>
                  </a:cxn>
                  <a:cxn ang="0">
                    <a:pos x="connsiteX218" y="connsiteY218"/>
                  </a:cxn>
                  <a:cxn ang="0">
                    <a:pos x="connsiteX219" y="connsiteY219"/>
                  </a:cxn>
                  <a:cxn ang="0">
                    <a:pos x="connsiteX220" y="connsiteY220"/>
                  </a:cxn>
                  <a:cxn ang="0">
                    <a:pos x="connsiteX221" y="connsiteY221"/>
                  </a:cxn>
                  <a:cxn ang="0">
                    <a:pos x="connsiteX222" y="connsiteY222"/>
                  </a:cxn>
                  <a:cxn ang="0">
                    <a:pos x="connsiteX223" y="connsiteY223"/>
                  </a:cxn>
                  <a:cxn ang="0">
                    <a:pos x="connsiteX224" y="connsiteY224"/>
                  </a:cxn>
                  <a:cxn ang="0">
                    <a:pos x="connsiteX225" y="connsiteY225"/>
                  </a:cxn>
                  <a:cxn ang="0">
                    <a:pos x="connsiteX226" y="connsiteY226"/>
                  </a:cxn>
                  <a:cxn ang="0">
                    <a:pos x="connsiteX227" y="connsiteY227"/>
                  </a:cxn>
                  <a:cxn ang="0">
                    <a:pos x="connsiteX228" y="connsiteY228"/>
                  </a:cxn>
                  <a:cxn ang="0">
                    <a:pos x="connsiteX229" y="connsiteY229"/>
                  </a:cxn>
                  <a:cxn ang="0">
                    <a:pos x="connsiteX230" y="connsiteY230"/>
                  </a:cxn>
                  <a:cxn ang="0">
                    <a:pos x="connsiteX231" y="connsiteY231"/>
                  </a:cxn>
                  <a:cxn ang="0">
                    <a:pos x="connsiteX232" y="connsiteY232"/>
                  </a:cxn>
                  <a:cxn ang="0">
                    <a:pos x="connsiteX233" y="connsiteY233"/>
                  </a:cxn>
                  <a:cxn ang="0">
                    <a:pos x="connsiteX234" y="connsiteY234"/>
                  </a:cxn>
                  <a:cxn ang="0">
                    <a:pos x="connsiteX235" y="connsiteY235"/>
                  </a:cxn>
                  <a:cxn ang="0">
                    <a:pos x="connsiteX236" y="connsiteY236"/>
                  </a:cxn>
                  <a:cxn ang="0">
                    <a:pos x="connsiteX237" y="connsiteY237"/>
                  </a:cxn>
                  <a:cxn ang="0">
                    <a:pos x="connsiteX238" y="connsiteY238"/>
                  </a:cxn>
                  <a:cxn ang="0">
                    <a:pos x="connsiteX239" y="connsiteY239"/>
                  </a:cxn>
                  <a:cxn ang="0">
                    <a:pos x="connsiteX240" y="connsiteY240"/>
                  </a:cxn>
                  <a:cxn ang="0">
                    <a:pos x="connsiteX241" y="connsiteY241"/>
                  </a:cxn>
                  <a:cxn ang="0">
                    <a:pos x="connsiteX242" y="connsiteY242"/>
                  </a:cxn>
                  <a:cxn ang="0">
                    <a:pos x="connsiteX243" y="connsiteY243"/>
                  </a:cxn>
                  <a:cxn ang="0">
                    <a:pos x="connsiteX244" y="connsiteY244"/>
                  </a:cxn>
                  <a:cxn ang="0">
                    <a:pos x="connsiteX245" y="connsiteY245"/>
                  </a:cxn>
                  <a:cxn ang="0">
                    <a:pos x="connsiteX246" y="connsiteY246"/>
                  </a:cxn>
                  <a:cxn ang="0">
                    <a:pos x="connsiteX247" y="connsiteY247"/>
                  </a:cxn>
                  <a:cxn ang="0">
                    <a:pos x="connsiteX248" y="connsiteY248"/>
                  </a:cxn>
                  <a:cxn ang="0">
                    <a:pos x="connsiteX249" y="connsiteY249"/>
                  </a:cxn>
                  <a:cxn ang="0">
                    <a:pos x="connsiteX250" y="connsiteY250"/>
                  </a:cxn>
                  <a:cxn ang="0">
                    <a:pos x="connsiteX251" y="connsiteY251"/>
                  </a:cxn>
                  <a:cxn ang="0">
                    <a:pos x="connsiteX252" y="connsiteY252"/>
                  </a:cxn>
                  <a:cxn ang="0">
                    <a:pos x="connsiteX253" y="connsiteY253"/>
                  </a:cxn>
                  <a:cxn ang="0">
                    <a:pos x="connsiteX254" y="connsiteY254"/>
                  </a:cxn>
                  <a:cxn ang="0">
                    <a:pos x="connsiteX255" y="connsiteY255"/>
                  </a:cxn>
                  <a:cxn ang="0">
                    <a:pos x="connsiteX256" y="connsiteY256"/>
                  </a:cxn>
                  <a:cxn ang="0">
                    <a:pos x="connsiteX257" y="connsiteY257"/>
                  </a:cxn>
                  <a:cxn ang="0">
                    <a:pos x="connsiteX258" y="connsiteY258"/>
                  </a:cxn>
                  <a:cxn ang="0">
                    <a:pos x="connsiteX259" y="connsiteY259"/>
                  </a:cxn>
                  <a:cxn ang="0">
                    <a:pos x="connsiteX260" y="connsiteY260"/>
                  </a:cxn>
                  <a:cxn ang="0">
                    <a:pos x="connsiteX261" y="connsiteY261"/>
                  </a:cxn>
                  <a:cxn ang="0">
                    <a:pos x="connsiteX262" y="connsiteY262"/>
                  </a:cxn>
                  <a:cxn ang="0">
                    <a:pos x="connsiteX263" y="connsiteY263"/>
                  </a:cxn>
                  <a:cxn ang="0">
                    <a:pos x="connsiteX264" y="connsiteY264"/>
                  </a:cxn>
                  <a:cxn ang="0">
                    <a:pos x="connsiteX265" y="connsiteY265"/>
                  </a:cxn>
                  <a:cxn ang="0">
                    <a:pos x="connsiteX266" y="connsiteY266"/>
                  </a:cxn>
                  <a:cxn ang="0">
                    <a:pos x="connsiteX267" y="connsiteY267"/>
                  </a:cxn>
                  <a:cxn ang="0">
                    <a:pos x="connsiteX268" y="connsiteY268"/>
                  </a:cxn>
                  <a:cxn ang="0">
                    <a:pos x="connsiteX269" y="connsiteY269"/>
                  </a:cxn>
                  <a:cxn ang="0">
                    <a:pos x="connsiteX270" y="connsiteY270"/>
                  </a:cxn>
                  <a:cxn ang="0">
                    <a:pos x="connsiteX271" y="connsiteY271"/>
                  </a:cxn>
                </a:cxnLst>
                <a:rect l="l" t="t" r="r" b="b"/>
                <a:pathLst>
                  <a:path w="1572528" h="1549740">
                    <a:moveTo>
                      <a:pt x="761639" y="978240"/>
                    </a:moveTo>
                    <a:cubicBezTo>
                      <a:pt x="762352" y="978240"/>
                      <a:pt x="762352" y="978240"/>
                      <a:pt x="762352" y="978240"/>
                    </a:cubicBezTo>
                    <a:cubicBezTo>
                      <a:pt x="765917" y="978240"/>
                      <a:pt x="768055" y="979670"/>
                      <a:pt x="769481" y="981099"/>
                    </a:cubicBezTo>
                    <a:cubicBezTo>
                      <a:pt x="771620" y="982528"/>
                      <a:pt x="772333" y="985387"/>
                      <a:pt x="772333" y="987531"/>
                    </a:cubicBezTo>
                    <a:cubicBezTo>
                      <a:pt x="772333" y="990390"/>
                      <a:pt x="772333" y="990390"/>
                      <a:pt x="772333" y="990390"/>
                    </a:cubicBezTo>
                    <a:cubicBezTo>
                      <a:pt x="773046" y="991105"/>
                      <a:pt x="773046" y="991105"/>
                      <a:pt x="773046" y="991105"/>
                    </a:cubicBezTo>
                    <a:cubicBezTo>
                      <a:pt x="772333" y="991820"/>
                      <a:pt x="772333" y="992534"/>
                      <a:pt x="772333" y="992534"/>
                    </a:cubicBezTo>
                    <a:cubicBezTo>
                      <a:pt x="761639" y="1023267"/>
                      <a:pt x="754510" y="1056143"/>
                      <a:pt x="754510" y="1079014"/>
                    </a:cubicBezTo>
                    <a:cubicBezTo>
                      <a:pt x="754510" y="1133332"/>
                      <a:pt x="799424" y="1178359"/>
                      <a:pt x="854320" y="1178359"/>
                    </a:cubicBezTo>
                    <a:cubicBezTo>
                      <a:pt x="909928" y="1178359"/>
                      <a:pt x="954843" y="1133332"/>
                      <a:pt x="954843" y="1079014"/>
                    </a:cubicBezTo>
                    <a:cubicBezTo>
                      <a:pt x="954843" y="1056143"/>
                      <a:pt x="947714" y="1023982"/>
                      <a:pt x="937020" y="992534"/>
                    </a:cubicBezTo>
                    <a:cubicBezTo>
                      <a:pt x="936307" y="991820"/>
                      <a:pt x="936307" y="991105"/>
                      <a:pt x="936307" y="991105"/>
                    </a:cubicBezTo>
                    <a:cubicBezTo>
                      <a:pt x="936307" y="990390"/>
                      <a:pt x="936307" y="990390"/>
                      <a:pt x="936307" y="990390"/>
                    </a:cubicBezTo>
                    <a:cubicBezTo>
                      <a:pt x="936307" y="988961"/>
                      <a:pt x="936307" y="988961"/>
                      <a:pt x="936307" y="988961"/>
                    </a:cubicBezTo>
                    <a:cubicBezTo>
                      <a:pt x="937020" y="983958"/>
                      <a:pt x="940584" y="978955"/>
                      <a:pt x="947001" y="978955"/>
                    </a:cubicBezTo>
                    <a:cubicBezTo>
                      <a:pt x="987638" y="981099"/>
                      <a:pt x="1021145" y="983243"/>
                      <a:pt x="1052514" y="986102"/>
                    </a:cubicBezTo>
                    <a:cubicBezTo>
                      <a:pt x="1052514" y="1472105"/>
                      <a:pt x="1052514" y="1472105"/>
                      <a:pt x="1052514" y="1472105"/>
                    </a:cubicBezTo>
                    <a:cubicBezTo>
                      <a:pt x="1052514" y="1480681"/>
                      <a:pt x="1045385" y="1487828"/>
                      <a:pt x="1037543" y="1487828"/>
                    </a:cubicBezTo>
                    <a:cubicBezTo>
                      <a:pt x="578416" y="1487828"/>
                      <a:pt x="578416" y="1487828"/>
                      <a:pt x="578416" y="1487828"/>
                    </a:cubicBezTo>
                    <a:cubicBezTo>
                      <a:pt x="582694" y="1449234"/>
                      <a:pt x="584833" y="1412069"/>
                      <a:pt x="586259" y="1375619"/>
                    </a:cubicBezTo>
                    <a:cubicBezTo>
                      <a:pt x="587684" y="1353463"/>
                      <a:pt x="571287" y="1334880"/>
                      <a:pt x="548473" y="1333451"/>
                    </a:cubicBezTo>
                    <a:cubicBezTo>
                      <a:pt x="547760" y="1333451"/>
                      <a:pt x="547760" y="1333451"/>
                      <a:pt x="547760" y="1333451"/>
                    </a:cubicBezTo>
                    <a:cubicBezTo>
                      <a:pt x="543483" y="1333451"/>
                      <a:pt x="538492" y="1333451"/>
                      <a:pt x="533502" y="1335595"/>
                    </a:cubicBezTo>
                    <a:cubicBezTo>
                      <a:pt x="504985" y="1345601"/>
                      <a:pt x="475754" y="1351319"/>
                      <a:pt x="455792" y="1351319"/>
                    </a:cubicBezTo>
                    <a:cubicBezTo>
                      <a:pt x="417294" y="1351319"/>
                      <a:pt x="387351" y="1319871"/>
                      <a:pt x="387351" y="1281992"/>
                    </a:cubicBezTo>
                    <a:cubicBezTo>
                      <a:pt x="387351" y="1243397"/>
                      <a:pt x="417294" y="1212665"/>
                      <a:pt x="455792" y="1212665"/>
                    </a:cubicBezTo>
                    <a:cubicBezTo>
                      <a:pt x="476467" y="1212665"/>
                      <a:pt x="506410" y="1218383"/>
                      <a:pt x="532789" y="1228389"/>
                    </a:cubicBezTo>
                    <a:cubicBezTo>
                      <a:pt x="534928" y="1229103"/>
                      <a:pt x="534928" y="1229103"/>
                      <a:pt x="534928" y="1229103"/>
                    </a:cubicBezTo>
                    <a:cubicBezTo>
                      <a:pt x="538492" y="1229818"/>
                      <a:pt x="543483" y="1231247"/>
                      <a:pt x="547760" y="1231247"/>
                    </a:cubicBezTo>
                    <a:cubicBezTo>
                      <a:pt x="548473" y="1231247"/>
                      <a:pt x="548473" y="1231247"/>
                      <a:pt x="548473" y="1231247"/>
                    </a:cubicBezTo>
                    <a:cubicBezTo>
                      <a:pt x="571287" y="1229818"/>
                      <a:pt x="588397" y="1210521"/>
                      <a:pt x="586971" y="1188365"/>
                    </a:cubicBezTo>
                    <a:cubicBezTo>
                      <a:pt x="584120" y="1119753"/>
                      <a:pt x="579129" y="1056858"/>
                      <a:pt x="570574" y="994678"/>
                    </a:cubicBezTo>
                    <a:cubicBezTo>
                      <a:pt x="631886" y="986102"/>
                      <a:pt x="694624" y="981099"/>
                      <a:pt x="761639" y="978240"/>
                    </a:cubicBezTo>
                    <a:close/>
                    <a:moveTo>
                      <a:pt x="251519" y="813140"/>
                    </a:moveTo>
                    <a:cubicBezTo>
                      <a:pt x="289977" y="813140"/>
                      <a:pt x="321313" y="845268"/>
                      <a:pt x="321313" y="883822"/>
                    </a:cubicBezTo>
                    <a:cubicBezTo>
                      <a:pt x="321313" y="903099"/>
                      <a:pt x="314904" y="933085"/>
                      <a:pt x="305645" y="960215"/>
                    </a:cubicBezTo>
                    <a:cubicBezTo>
                      <a:pt x="305645" y="960215"/>
                      <a:pt x="305645" y="960215"/>
                      <a:pt x="304933" y="961643"/>
                    </a:cubicBezTo>
                    <a:cubicBezTo>
                      <a:pt x="304221" y="965927"/>
                      <a:pt x="302796" y="970210"/>
                      <a:pt x="302796" y="975922"/>
                    </a:cubicBezTo>
                    <a:cubicBezTo>
                      <a:pt x="302796" y="975922"/>
                      <a:pt x="302796" y="975922"/>
                      <a:pt x="302796" y="976636"/>
                    </a:cubicBezTo>
                    <a:cubicBezTo>
                      <a:pt x="304221" y="998769"/>
                      <a:pt x="323450" y="1015904"/>
                      <a:pt x="345528" y="1014476"/>
                    </a:cubicBezTo>
                    <a:cubicBezTo>
                      <a:pt x="413898" y="1011620"/>
                      <a:pt x="477284" y="1006622"/>
                      <a:pt x="539244" y="998055"/>
                    </a:cubicBezTo>
                    <a:cubicBezTo>
                      <a:pt x="547791" y="1059455"/>
                      <a:pt x="552776" y="1121569"/>
                      <a:pt x="555625" y="1189395"/>
                    </a:cubicBezTo>
                    <a:cubicBezTo>
                      <a:pt x="555625" y="1195820"/>
                      <a:pt x="550639" y="1199390"/>
                      <a:pt x="545654" y="1200104"/>
                    </a:cubicBezTo>
                    <a:cubicBezTo>
                      <a:pt x="544942" y="1200104"/>
                      <a:pt x="542805" y="1199390"/>
                      <a:pt x="541381" y="1199390"/>
                    </a:cubicBezTo>
                    <a:cubicBezTo>
                      <a:pt x="510757" y="1188681"/>
                      <a:pt x="477996" y="1181541"/>
                      <a:pt x="455206" y="1181541"/>
                    </a:cubicBezTo>
                    <a:cubicBezTo>
                      <a:pt x="400367" y="1181541"/>
                      <a:pt x="355499" y="1226520"/>
                      <a:pt x="355499" y="1281495"/>
                    </a:cubicBezTo>
                    <a:cubicBezTo>
                      <a:pt x="355499" y="1337184"/>
                      <a:pt x="400367" y="1381449"/>
                      <a:pt x="455206" y="1381449"/>
                    </a:cubicBezTo>
                    <a:cubicBezTo>
                      <a:pt x="477284" y="1381449"/>
                      <a:pt x="510044" y="1375023"/>
                      <a:pt x="541381" y="1364314"/>
                    </a:cubicBezTo>
                    <a:cubicBezTo>
                      <a:pt x="542093" y="1363600"/>
                      <a:pt x="544230" y="1363600"/>
                      <a:pt x="545654" y="1363600"/>
                    </a:cubicBezTo>
                    <a:cubicBezTo>
                      <a:pt x="550639" y="1364314"/>
                      <a:pt x="554913" y="1367884"/>
                      <a:pt x="554913" y="1374309"/>
                    </a:cubicBezTo>
                    <a:cubicBezTo>
                      <a:pt x="553488" y="1411435"/>
                      <a:pt x="550639" y="1448561"/>
                      <a:pt x="547078" y="1487828"/>
                    </a:cubicBezTo>
                    <a:cubicBezTo>
                      <a:pt x="547078" y="1487828"/>
                      <a:pt x="547078" y="1487828"/>
                      <a:pt x="78456" y="1487828"/>
                    </a:cubicBezTo>
                    <a:cubicBezTo>
                      <a:pt x="69909" y="1487828"/>
                      <a:pt x="63500" y="1480689"/>
                      <a:pt x="63500" y="1472121"/>
                    </a:cubicBezTo>
                    <a:cubicBezTo>
                      <a:pt x="63500" y="1472121"/>
                      <a:pt x="63500" y="1472121"/>
                      <a:pt x="63500" y="1008050"/>
                    </a:cubicBezTo>
                    <a:cubicBezTo>
                      <a:pt x="91987" y="1010192"/>
                      <a:pt x="124748" y="1012334"/>
                      <a:pt x="157509" y="1013762"/>
                    </a:cubicBezTo>
                    <a:cubicBezTo>
                      <a:pt x="179587" y="1015190"/>
                      <a:pt x="198816" y="998055"/>
                      <a:pt x="199529" y="975922"/>
                    </a:cubicBezTo>
                    <a:cubicBezTo>
                      <a:pt x="199529" y="975922"/>
                      <a:pt x="199529" y="975922"/>
                      <a:pt x="200241" y="974494"/>
                    </a:cubicBezTo>
                    <a:cubicBezTo>
                      <a:pt x="200241" y="971638"/>
                      <a:pt x="200241" y="966641"/>
                      <a:pt x="198816" y="961643"/>
                    </a:cubicBezTo>
                    <a:cubicBezTo>
                      <a:pt x="198816" y="961643"/>
                      <a:pt x="198816" y="961643"/>
                      <a:pt x="198104" y="960215"/>
                    </a:cubicBezTo>
                    <a:cubicBezTo>
                      <a:pt x="188133" y="933085"/>
                      <a:pt x="182436" y="903099"/>
                      <a:pt x="182436" y="883822"/>
                    </a:cubicBezTo>
                    <a:cubicBezTo>
                      <a:pt x="182436" y="845268"/>
                      <a:pt x="213060" y="813140"/>
                      <a:pt x="251519" y="813140"/>
                    </a:cubicBezTo>
                    <a:close/>
                    <a:moveTo>
                      <a:pt x="78467" y="498815"/>
                    </a:moveTo>
                    <a:cubicBezTo>
                      <a:pt x="78467" y="498815"/>
                      <a:pt x="78467" y="498815"/>
                      <a:pt x="524586" y="498815"/>
                    </a:cubicBezTo>
                    <a:cubicBezTo>
                      <a:pt x="521735" y="530201"/>
                      <a:pt x="520310" y="558735"/>
                      <a:pt x="519597" y="585841"/>
                    </a:cubicBezTo>
                    <a:cubicBezTo>
                      <a:pt x="518172" y="607954"/>
                      <a:pt x="534563" y="625787"/>
                      <a:pt x="555942" y="627927"/>
                    </a:cubicBezTo>
                    <a:cubicBezTo>
                      <a:pt x="561644" y="629354"/>
                      <a:pt x="567345" y="627927"/>
                      <a:pt x="571621" y="627214"/>
                    </a:cubicBezTo>
                    <a:cubicBezTo>
                      <a:pt x="571621" y="627214"/>
                      <a:pt x="571621" y="627214"/>
                      <a:pt x="573046" y="626500"/>
                    </a:cubicBezTo>
                    <a:cubicBezTo>
                      <a:pt x="600127" y="616514"/>
                      <a:pt x="630058" y="610094"/>
                      <a:pt x="649300" y="610094"/>
                    </a:cubicBezTo>
                    <a:cubicBezTo>
                      <a:pt x="687783" y="610094"/>
                      <a:pt x="719139" y="641480"/>
                      <a:pt x="719139" y="680000"/>
                    </a:cubicBezTo>
                    <a:cubicBezTo>
                      <a:pt x="719139" y="718520"/>
                      <a:pt x="687783" y="749906"/>
                      <a:pt x="649300" y="749906"/>
                    </a:cubicBezTo>
                    <a:cubicBezTo>
                      <a:pt x="630058" y="749906"/>
                      <a:pt x="600127" y="743486"/>
                      <a:pt x="573046" y="734213"/>
                    </a:cubicBezTo>
                    <a:cubicBezTo>
                      <a:pt x="573046" y="734213"/>
                      <a:pt x="573046" y="734213"/>
                      <a:pt x="571621" y="733499"/>
                    </a:cubicBezTo>
                    <a:cubicBezTo>
                      <a:pt x="567345" y="732073"/>
                      <a:pt x="562356" y="731359"/>
                      <a:pt x="555942" y="732073"/>
                    </a:cubicBezTo>
                    <a:cubicBezTo>
                      <a:pt x="545965" y="732786"/>
                      <a:pt x="536701" y="737066"/>
                      <a:pt x="529574" y="744199"/>
                    </a:cubicBezTo>
                    <a:cubicBezTo>
                      <a:pt x="522448" y="752759"/>
                      <a:pt x="518172" y="763459"/>
                      <a:pt x="518885" y="774159"/>
                    </a:cubicBezTo>
                    <a:cubicBezTo>
                      <a:pt x="521735" y="842638"/>
                      <a:pt x="526724" y="906124"/>
                      <a:pt x="535276" y="968184"/>
                    </a:cubicBezTo>
                    <a:cubicBezTo>
                      <a:pt x="473988" y="976030"/>
                      <a:pt x="411274" y="981737"/>
                      <a:pt x="344285" y="984590"/>
                    </a:cubicBezTo>
                    <a:cubicBezTo>
                      <a:pt x="337871" y="984590"/>
                      <a:pt x="333596" y="978884"/>
                      <a:pt x="333596" y="975317"/>
                    </a:cubicBezTo>
                    <a:cubicBezTo>
                      <a:pt x="333596" y="973890"/>
                      <a:pt x="333596" y="971750"/>
                      <a:pt x="334308" y="969610"/>
                    </a:cubicBezTo>
                    <a:cubicBezTo>
                      <a:pt x="344998" y="939651"/>
                      <a:pt x="352124" y="906838"/>
                      <a:pt x="352124" y="884011"/>
                    </a:cubicBezTo>
                    <a:cubicBezTo>
                      <a:pt x="352124" y="829085"/>
                      <a:pt x="307228" y="784146"/>
                      <a:pt x="251641" y="784146"/>
                    </a:cubicBezTo>
                    <a:cubicBezTo>
                      <a:pt x="196767" y="784146"/>
                      <a:pt x="151870" y="829085"/>
                      <a:pt x="151870" y="884011"/>
                    </a:cubicBezTo>
                    <a:cubicBezTo>
                      <a:pt x="151870" y="906838"/>
                      <a:pt x="158996" y="939651"/>
                      <a:pt x="169686" y="969610"/>
                    </a:cubicBezTo>
                    <a:cubicBezTo>
                      <a:pt x="169686" y="971037"/>
                      <a:pt x="169686" y="972464"/>
                      <a:pt x="169686" y="973890"/>
                    </a:cubicBezTo>
                    <a:cubicBezTo>
                      <a:pt x="169686" y="978884"/>
                      <a:pt x="165410" y="983877"/>
                      <a:pt x="158996" y="983163"/>
                    </a:cubicBezTo>
                    <a:cubicBezTo>
                      <a:pt x="125502" y="981737"/>
                      <a:pt x="92720" y="979597"/>
                      <a:pt x="63501" y="977457"/>
                    </a:cubicBezTo>
                    <a:cubicBezTo>
                      <a:pt x="63501" y="977457"/>
                      <a:pt x="63501" y="977457"/>
                      <a:pt x="63501" y="514508"/>
                    </a:cubicBezTo>
                    <a:cubicBezTo>
                      <a:pt x="63501" y="505948"/>
                      <a:pt x="69915" y="498815"/>
                      <a:pt x="78467" y="498815"/>
                    </a:cubicBezTo>
                    <a:close/>
                    <a:moveTo>
                      <a:pt x="31750" y="467065"/>
                    </a:moveTo>
                    <a:cubicBezTo>
                      <a:pt x="31750" y="467065"/>
                      <a:pt x="31750" y="467065"/>
                      <a:pt x="31750" y="1517990"/>
                    </a:cubicBezTo>
                    <a:cubicBezTo>
                      <a:pt x="31750" y="1517990"/>
                      <a:pt x="31750" y="1517990"/>
                      <a:pt x="1084263" y="1517990"/>
                    </a:cubicBezTo>
                    <a:cubicBezTo>
                      <a:pt x="1084263" y="1517990"/>
                      <a:pt x="1084263" y="1517990"/>
                      <a:pt x="1084263" y="958638"/>
                    </a:cubicBezTo>
                    <a:cubicBezTo>
                      <a:pt x="1042106" y="955071"/>
                      <a:pt x="979226" y="951504"/>
                      <a:pt x="949216" y="950077"/>
                    </a:cubicBezTo>
                    <a:cubicBezTo>
                      <a:pt x="926351" y="948650"/>
                      <a:pt x="907773" y="964346"/>
                      <a:pt x="905629" y="986463"/>
                    </a:cubicBezTo>
                    <a:cubicBezTo>
                      <a:pt x="904200" y="994311"/>
                      <a:pt x="907058" y="1000732"/>
                      <a:pt x="907773" y="1002873"/>
                    </a:cubicBezTo>
                    <a:cubicBezTo>
                      <a:pt x="917776" y="1031411"/>
                      <a:pt x="923492" y="1061376"/>
                      <a:pt x="923492" y="1080640"/>
                    </a:cubicBezTo>
                    <a:cubicBezTo>
                      <a:pt x="923492" y="1119167"/>
                      <a:pt x="892053" y="1149845"/>
                      <a:pt x="854182" y="1149845"/>
                    </a:cubicBezTo>
                    <a:cubicBezTo>
                      <a:pt x="815597" y="1149845"/>
                      <a:pt x="784158" y="1119167"/>
                      <a:pt x="784158" y="1080640"/>
                    </a:cubicBezTo>
                    <a:cubicBezTo>
                      <a:pt x="784158" y="1060663"/>
                      <a:pt x="790589" y="1029984"/>
                      <a:pt x="799877" y="1002873"/>
                    </a:cubicBezTo>
                    <a:cubicBezTo>
                      <a:pt x="800592" y="1001446"/>
                      <a:pt x="800592" y="1001446"/>
                      <a:pt x="800592" y="1001446"/>
                    </a:cubicBezTo>
                    <a:cubicBezTo>
                      <a:pt x="801307" y="997879"/>
                      <a:pt x="802736" y="992171"/>
                      <a:pt x="802021" y="986463"/>
                    </a:cubicBezTo>
                    <a:cubicBezTo>
                      <a:pt x="801307" y="976475"/>
                      <a:pt x="797019" y="967200"/>
                      <a:pt x="789159" y="960065"/>
                    </a:cubicBezTo>
                    <a:cubicBezTo>
                      <a:pt x="781300" y="952217"/>
                      <a:pt x="770581" y="948650"/>
                      <a:pt x="759863" y="949363"/>
                    </a:cubicBezTo>
                    <a:cubicBezTo>
                      <a:pt x="690553" y="951504"/>
                      <a:pt x="626960" y="957211"/>
                      <a:pt x="564795" y="965773"/>
                    </a:cubicBezTo>
                    <a:cubicBezTo>
                      <a:pt x="556935" y="904415"/>
                      <a:pt x="551219" y="841631"/>
                      <a:pt x="549075" y="773139"/>
                    </a:cubicBezTo>
                    <a:cubicBezTo>
                      <a:pt x="548360" y="773139"/>
                      <a:pt x="548360" y="773139"/>
                      <a:pt x="548360" y="773139"/>
                    </a:cubicBezTo>
                    <a:cubicBezTo>
                      <a:pt x="548360" y="769572"/>
                      <a:pt x="550504" y="766718"/>
                      <a:pt x="551219" y="766004"/>
                    </a:cubicBezTo>
                    <a:cubicBezTo>
                      <a:pt x="553362" y="763864"/>
                      <a:pt x="555506" y="762437"/>
                      <a:pt x="557649" y="762437"/>
                    </a:cubicBezTo>
                    <a:cubicBezTo>
                      <a:pt x="559079" y="762437"/>
                      <a:pt x="559079" y="762437"/>
                      <a:pt x="559079" y="762437"/>
                    </a:cubicBezTo>
                    <a:cubicBezTo>
                      <a:pt x="560508" y="762437"/>
                      <a:pt x="560508" y="762437"/>
                      <a:pt x="560508" y="762437"/>
                    </a:cubicBezTo>
                    <a:cubicBezTo>
                      <a:pt x="561222" y="762437"/>
                      <a:pt x="561937" y="762437"/>
                      <a:pt x="563366" y="763151"/>
                    </a:cubicBezTo>
                    <a:cubicBezTo>
                      <a:pt x="593376" y="773852"/>
                      <a:pt x="626245" y="780274"/>
                      <a:pt x="649110" y="780274"/>
                    </a:cubicBezTo>
                    <a:cubicBezTo>
                      <a:pt x="704130" y="780274"/>
                      <a:pt x="749860" y="736039"/>
                      <a:pt x="749860" y="680389"/>
                    </a:cubicBezTo>
                    <a:cubicBezTo>
                      <a:pt x="749860" y="625453"/>
                      <a:pt x="704130" y="579792"/>
                      <a:pt x="649110" y="579792"/>
                    </a:cubicBezTo>
                    <a:cubicBezTo>
                      <a:pt x="626245" y="579792"/>
                      <a:pt x="593376" y="586926"/>
                      <a:pt x="563366" y="598342"/>
                    </a:cubicBezTo>
                    <a:cubicBezTo>
                      <a:pt x="562651" y="598342"/>
                      <a:pt x="561937" y="598342"/>
                      <a:pt x="561222" y="598342"/>
                    </a:cubicBezTo>
                    <a:cubicBezTo>
                      <a:pt x="559079" y="598342"/>
                      <a:pt x="559079" y="598342"/>
                      <a:pt x="559079" y="598342"/>
                    </a:cubicBezTo>
                    <a:cubicBezTo>
                      <a:pt x="554077" y="598342"/>
                      <a:pt x="549075" y="593347"/>
                      <a:pt x="549790" y="587640"/>
                    </a:cubicBezTo>
                    <a:cubicBezTo>
                      <a:pt x="549790" y="586926"/>
                      <a:pt x="549790" y="586926"/>
                      <a:pt x="549790" y="586926"/>
                    </a:cubicBezTo>
                    <a:cubicBezTo>
                      <a:pt x="549790" y="566236"/>
                      <a:pt x="554077" y="507732"/>
                      <a:pt x="556935" y="467065"/>
                    </a:cubicBezTo>
                    <a:cubicBezTo>
                      <a:pt x="556935" y="467065"/>
                      <a:pt x="556935" y="467065"/>
                      <a:pt x="31750" y="467065"/>
                    </a:cubicBezTo>
                    <a:close/>
                    <a:moveTo>
                      <a:pt x="20704" y="435315"/>
                    </a:moveTo>
                    <a:cubicBezTo>
                      <a:pt x="20704" y="435315"/>
                      <a:pt x="20704" y="435315"/>
                      <a:pt x="558998" y="435315"/>
                    </a:cubicBezTo>
                    <a:cubicBezTo>
                      <a:pt x="558998" y="435315"/>
                      <a:pt x="558998" y="435315"/>
                      <a:pt x="591124" y="435315"/>
                    </a:cubicBezTo>
                    <a:cubicBezTo>
                      <a:pt x="591124" y="435315"/>
                      <a:pt x="591124" y="435315"/>
                      <a:pt x="588268" y="466727"/>
                    </a:cubicBezTo>
                    <a:cubicBezTo>
                      <a:pt x="588268" y="466727"/>
                      <a:pt x="588268" y="466727"/>
                      <a:pt x="583271" y="529552"/>
                    </a:cubicBezTo>
                    <a:cubicBezTo>
                      <a:pt x="583271" y="529552"/>
                      <a:pt x="583271" y="529552"/>
                      <a:pt x="582557" y="529552"/>
                    </a:cubicBezTo>
                    <a:cubicBezTo>
                      <a:pt x="582557" y="535264"/>
                      <a:pt x="581843" y="540975"/>
                      <a:pt x="581843" y="546686"/>
                    </a:cubicBezTo>
                    <a:cubicBezTo>
                      <a:pt x="581843" y="546686"/>
                      <a:pt x="581843" y="546686"/>
                      <a:pt x="581843" y="547400"/>
                    </a:cubicBezTo>
                    <a:cubicBezTo>
                      <a:pt x="581843" y="550970"/>
                      <a:pt x="581129" y="555253"/>
                      <a:pt x="581129" y="558823"/>
                    </a:cubicBezTo>
                    <a:cubicBezTo>
                      <a:pt x="606116" y="552398"/>
                      <a:pt x="629675" y="548114"/>
                      <a:pt x="648237" y="548114"/>
                    </a:cubicBezTo>
                    <a:cubicBezTo>
                      <a:pt x="721057" y="548114"/>
                      <a:pt x="780312" y="607369"/>
                      <a:pt x="780312" y="680189"/>
                    </a:cubicBezTo>
                    <a:cubicBezTo>
                      <a:pt x="780312" y="753008"/>
                      <a:pt x="721057" y="811550"/>
                      <a:pt x="648237" y="811550"/>
                    </a:cubicBezTo>
                    <a:cubicBezTo>
                      <a:pt x="628961" y="811550"/>
                      <a:pt x="604688" y="807980"/>
                      <a:pt x="580415" y="801555"/>
                    </a:cubicBezTo>
                    <a:cubicBezTo>
                      <a:pt x="582557" y="843676"/>
                      <a:pt x="586126" y="886511"/>
                      <a:pt x="591124" y="930774"/>
                    </a:cubicBezTo>
                    <a:cubicBezTo>
                      <a:pt x="646809" y="923635"/>
                      <a:pt x="701067" y="920065"/>
                      <a:pt x="757467" y="917923"/>
                    </a:cubicBezTo>
                    <a:cubicBezTo>
                      <a:pt x="758894" y="917923"/>
                      <a:pt x="759608" y="917923"/>
                      <a:pt x="761036" y="917923"/>
                    </a:cubicBezTo>
                    <a:cubicBezTo>
                      <a:pt x="779598" y="917923"/>
                      <a:pt x="796732" y="925062"/>
                      <a:pt x="809583" y="937199"/>
                    </a:cubicBezTo>
                    <a:cubicBezTo>
                      <a:pt x="822433" y="949336"/>
                      <a:pt x="831000" y="965756"/>
                      <a:pt x="832428" y="983604"/>
                    </a:cubicBezTo>
                    <a:cubicBezTo>
                      <a:pt x="833142" y="993599"/>
                      <a:pt x="831714" y="1002166"/>
                      <a:pt x="830286" y="1007163"/>
                    </a:cubicBezTo>
                    <a:cubicBezTo>
                      <a:pt x="830286" y="1007163"/>
                      <a:pt x="830286" y="1007163"/>
                      <a:pt x="829572" y="1012160"/>
                    </a:cubicBezTo>
                    <a:cubicBezTo>
                      <a:pt x="829572" y="1012160"/>
                      <a:pt x="829572" y="1012160"/>
                      <a:pt x="828144" y="1015016"/>
                    </a:cubicBezTo>
                    <a:cubicBezTo>
                      <a:pt x="819577" y="1040003"/>
                      <a:pt x="814580" y="1064990"/>
                      <a:pt x="814580" y="1080696"/>
                    </a:cubicBezTo>
                    <a:cubicBezTo>
                      <a:pt x="814580" y="1101400"/>
                      <a:pt x="831714" y="1118534"/>
                      <a:pt x="853131" y="1118534"/>
                    </a:cubicBezTo>
                    <a:cubicBezTo>
                      <a:pt x="873835" y="1118534"/>
                      <a:pt x="890969" y="1101400"/>
                      <a:pt x="890969" y="1080696"/>
                    </a:cubicBezTo>
                    <a:cubicBezTo>
                      <a:pt x="890969" y="1064276"/>
                      <a:pt x="885972" y="1037861"/>
                      <a:pt x="877405" y="1013588"/>
                    </a:cubicBezTo>
                    <a:cubicBezTo>
                      <a:pt x="877405" y="1013588"/>
                      <a:pt x="877405" y="1013588"/>
                      <a:pt x="877405" y="1012874"/>
                    </a:cubicBezTo>
                    <a:cubicBezTo>
                      <a:pt x="875977" y="1009305"/>
                      <a:pt x="870979" y="997168"/>
                      <a:pt x="873835" y="982176"/>
                    </a:cubicBezTo>
                    <a:cubicBezTo>
                      <a:pt x="877405" y="945766"/>
                      <a:pt x="908103" y="918637"/>
                      <a:pt x="945227" y="918637"/>
                    </a:cubicBezTo>
                    <a:cubicBezTo>
                      <a:pt x="946655" y="918637"/>
                      <a:pt x="948082" y="918637"/>
                      <a:pt x="949510" y="918637"/>
                    </a:cubicBezTo>
                    <a:cubicBezTo>
                      <a:pt x="974497" y="919351"/>
                      <a:pt x="998057" y="920779"/>
                      <a:pt x="1020188" y="922207"/>
                    </a:cubicBezTo>
                    <a:cubicBezTo>
                      <a:pt x="1020188" y="922207"/>
                      <a:pt x="1020188" y="922207"/>
                      <a:pt x="1083013" y="926490"/>
                    </a:cubicBezTo>
                    <a:cubicBezTo>
                      <a:pt x="1083013" y="926490"/>
                      <a:pt x="1083013" y="926490"/>
                      <a:pt x="1114425" y="928632"/>
                    </a:cubicBezTo>
                    <a:cubicBezTo>
                      <a:pt x="1114425" y="928632"/>
                      <a:pt x="1114425" y="928632"/>
                      <a:pt x="1114425" y="960758"/>
                    </a:cubicBezTo>
                    <a:cubicBezTo>
                      <a:pt x="1114425" y="960758"/>
                      <a:pt x="1114425" y="960758"/>
                      <a:pt x="1114425" y="1529037"/>
                    </a:cubicBezTo>
                    <a:cubicBezTo>
                      <a:pt x="1114425" y="1540459"/>
                      <a:pt x="1105144" y="1549740"/>
                      <a:pt x="1093722" y="1549740"/>
                    </a:cubicBezTo>
                    <a:cubicBezTo>
                      <a:pt x="1093722" y="1549740"/>
                      <a:pt x="1093722" y="1549740"/>
                      <a:pt x="20704" y="1549740"/>
                    </a:cubicBezTo>
                    <a:cubicBezTo>
                      <a:pt x="9281" y="1549740"/>
                      <a:pt x="0" y="1540459"/>
                      <a:pt x="0" y="1529037"/>
                    </a:cubicBezTo>
                    <a:cubicBezTo>
                      <a:pt x="0" y="1529037"/>
                      <a:pt x="0" y="1529037"/>
                      <a:pt x="0" y="456733"/>
                    </a:cubicBezTo>
                    <a:cubicBezTo>
                      <a:pt x="0" y="444596"/>
                      <a:pt x="9281" y="435315"/>
                      <a:pt x="20704" y="435315"/>
                    </a:cubicBezTo>
                    <a:close/>
                    <a:moveTo>
                      <a:pt x="1117210" y="78127"/>
                    </a:moveTo>
                    <a:cubicBezTo>
                      <a:pt x="1481067" y="394922"/>
                      <a:pt x="1481067" y="394922"/>
                      <a:pt x="1481067" y="394922"/>
                    </a:cubicBezTo>
                    <a:cubicBezTo>
                      <a:pt x="1486775" y="399916"/>
                      <a:pt x="1487488" y="409905"/>
                      <a:pt x="1482494" y="416327"/>
                    </a:cubicBezTo>
                    <a:cubicBezTo>
                      <a:pt x="1191408" y="750246"/>
                      <a:pt x="1191408" y="750246"/>
                      <a:pt x="1191408" y="750246"/>
                    </a:cubicBezTo>
                    <a:cubicBezTo>
                      <a:pt x="1170005" y="728127"/>
                      <a:pt x="1146461" y="704581"/>
                      <a:pt x="1117924" y="677468"/>
                    </a:cubicBezTo>
                    <a:cubicBezTo>
                      <a:pt x="1101514" y="662485"/>
                      <a:pt x="1077257" y="661058"/>
                      <a:pt x="1060848" y="676755"/>
                    </a:cubicBezTo>
                    <a:cubicBezTo>
                      <a:pt x="1054427" y="681749"/>
                      <a:pt x="1052287" y="688171"/>
                      <a:pt x="1051573" y="690311"/>
                    </a:cubicBezTo>
                    <a:cubicBezTo>
                      <a:pt x="1040158" y="718852"/>
                      <a:pt x="1025176" y="744538"/>
                      <a:pt x="1012334" y="759521"/>
                    </a:cubicBezTo>
                    <a:cubicBezTo>
                      <a:pt x="987363" y="788775"/>
                      <a:pt x="943130" y="790915"/>
                      <a:pt x="914592" y="765943"/>
                    </a:cubicBezTo>
                    <a:cubicBezTo>
                      <a:pt x="885341" y="740970"/>
                      <a:pt x="881773" y="697446"/>
                      <a:pt x="907457" y="668193"/>
                    </a:cubicBezTo>
                    <a:cubicBezTo>
                      <a:pt x="921013" y="652496"/>
                      <a:pt x="945270" y="633945"/>
                      <a:pt x="970241" y="619675"/>
                    </a:cubicBezTo>
                    <a:cubicBezTo>
                      <a:pt x="971667" y="618961"/>
                      <a:pt x="971667" y="618961"/>
                      <a:pt x="971667" y="618961"/>
                    </a:cubicBezTo>
                    <a:cubicBezTo>
                      <a:pt x="974521" y="616821"/>
                      <a:pt x="979515" y="613253"/>
                      <a:pt x="983083" y="608972"/>
                    </a:cubicBezTo>
                    <a:cubicBezTo>
                      <a:pt x="988790" y="600410"/>
                      <a:pt x="991644" y="591135"/>
                      <a:pt x="990217" y="580432"/>
                    </a:cubicBezTo>
                    <a:cubicBezTo>
                      <a:pt x="989504" y="569016"/>
                      <a:pt x="983796" y="559741"/>
                      <a:pt x="975235" y="553319"/>
                    </a:cubicBezTo>
                    <a:cubicBezTo>
                      <a:pt x="921726" y="509082"/>
                      <a:pt x="869645" y="471980"/>
                      <a:pt x="817563" y="437732"/>
                    </a:cubicBezTo>
                    <a:cubicBezTo>
                      <a:pt x="851809" y="385646"/>
                      <a:pt x="889621" y="334274"/>
                      <a:pt x="932428" y="281475"/>
                    </a:cubicBezTo>
                    <a:cubicBezTo>
                      <a:pt x="934568" y="278621"/>
                      <a:pt x="937422" y="277908"/>
                      <a:pt x="938849" y="277908"/>
                    </a:cubicBezTo>
                    <a:cubicBezTo>
                      <a:pt x="941703" y="277194"/>
                      <a:pt x="943843" y="277908"/>
                      <a:pt x="945983" y="279335"/>
                    </a:cubicBezTo>
                    <a:cubicBezTo>
                      <a:pt x="946697" y="280048"/>
                      <a:pt x="946697" y="280048"/>
                      <a:pt x="946697" y="280048"/>
                    </a:cubicBezTo>
                    <a:cubicBezTo>
                      <a:pt x="948124" y="280762"/>
                      <a:pt x="948124" y="280762"/>
                      <a:pt x="948124" y="280762"/>
                    </a:cubicBezTo>
                    <a:cubicBezTo>
                      <a:pt x="948124" y="281475"/>
                      <a:pt x="948837" y="282189"/>
                      <a:pt x="949551" y="283616"/>
                    </a:cubicBezTo>
                    <a:cubicBezTo>
                      <a:pt x="965246" y="311442"/>
                      <a:pt x="985936" y="337842"/>
                      <a:pt x="1003059" y="352825"/>
                    </a:cubicBezTo>
                    <a:cubicBezTo>
                      <a:pt x="1044439" y="388500"/>
                      <a:pt x="1107935" y="385646"/>
                      <a:pt x="1144321" y="343550"/>
                    </a:cubicBezTo>
                    <a:cubicBezTo>
                      <a:pt x="1181420" y="301453"/>
                      <a:pt x="1176426" y="237238"/>
                      <a:pt x="1135046" y="201563"/>
                    </a:cubicBezTo>
                    <a:cubicBezTo>
                      <a:pt x="1117210" y="185866"/>
                      <a:pt x="1087959" y="170169"/>
                      <a:pt x="1058708" y="158753"/>
                    </a:cubicBezTo>
                    <a:cubicBezTo>
                      <a:pt x="1057994" y="158039"/>
                      <a:pt x="1057281" y="157326"/>
                      <a:pt x="1056567" y="157326"/>
                    </a:cubicBezTo>
                    <a:cubicBezTo>
                      <a:pt x="1055140" y="155899"/>
                      <a:pt x="1055140" y="155899"/>
                      <a:pt x="1055140" y="155899"/>
                    </a:cubicBezTo>
                    <a:cubicBezTo>
                      <a:pt x="1051573" y="152331"/>
                      <a:pt x="1050146" y="145910"/>
                      <a:pt x="1054427" y="142342"/>
                    </a:cubicBezTo>
                    <a:cubicBezTo>
                      <a:pt x="1055140" y="141629"/>
                      <a:pt x="1055140" y="141629"/>
                      <a:pt x="1055140" y="141629"/>
                    </a:cubicBezTo>
                    <a:cubicBezTo>
                      <a:pt x="1073690" y="120937"/>
                      <a:pt x="1093667" y="100246"/>
                      <a:pt x="1117210" y="78127"/>
                    </a:cubicBezTo>
                    <a:close/>
                    <a:moveTo>
                      <a:pt x="1115264" y="36852"/>
                    </a:moveTo>
                    <a:cubicBezTo>
                      <a:pt x="1115264" y="36852"/>
                      <a:pt x="1115264" y="36852"/>
                      <a:pt x="1094549" y="56808"/>
                    </a:cubicBezTo>
                    <a:cubicBezTo>
                      <a:pt x="1072405" y="77478"/>
                      <a:pt x="1052405" y="98859"/>
                      <a:pt x="1030976" y="121667"/>
                    </a:cubicBezTo>
                    <a:cubicBezTo>
                      <a:pt x="1023833" y="129507"/>
                      <a:pt x="1019547" y="139485"/>
                      <a:pt x="1019547" y="150176"/>
                    </a:cubicBezTo>
                    <a:cubicBezTo>
                      <a:pt x="1019547" y="161579"/>
                      <a:pt x="1024547" y="172270"/>
                      <a:pt x="1033833" y="180823"/>
                    </a:cubicBezTo>
                    <a:cubicBezTo>
                      <a:pt x="1033833" y="180823"/>
                      <a:pt x="1033833" y="180823"/>
                      <a:pt x="1040976" y="186525"/>
                    </a:cubicBezTo>
                    <a:cubicBezTo>
                      <a:pt x="1040976" y="186525"/>
                      <a:pt x="1040976" y="186525"/>
                      <a:pt x="1045976" y="189376"/>
                    </a:cubicBezTo>
                    <a:cubicBezTo>
                      <a:pt x="1073120" y="199354"/>
                      <a:pt x="1099549" y="214321"/>
                      <a:pt x="1113835" y="226437"/>
                    </a:cubicBezTo>
                    <a:cubicBezTo>
                      <a:pt x="1142407" y="250670"/>
                      <a:pt x="1145264" y="295572"/>
                      <a:pt x="1120264" y="323368"/>
                    </a:cubicBezTo>
                    <a:cubicBezTo>
                      <a:pt x="1095263" y="351877"/>
                      <a:pt x="1051691" y="354728"/>
                      <a:pt x="1023119" y="329783"/>
                    </a:cubicBezTo>
                    <a:cubicBezTo>
                      <a:pt x="1008833" y="316954"/>
                      <a:pt x="990261" y="293434"/>
                      <a:pt x="976689" y="269914"/>
                    </a:cubicBezTo>
                    <a:cubicBezTo>
                      <a:pt x="975260" y="265637"/>
                      <a:pt x="971689" y="261361"/>
                      <a:pt x="968117" y="258510"/>
                    </a:cubicBezTo>
                    <a:cubicBezTo>
                      <a:pt x="968117" y="258510"/>
                      <a:pt x="968117" y="258510"/>
                      <a:pt x="965975" y="256372"/>
                    </a:cubicBezTo>
                    <a:cubicBezTo>
                      <a:pt x="960260" y="252095"/>
                      <a:pt x="950260" y="245681"/>
                      <a:pt x="935974" y="247106"/>
                    </a:cubicBezTo>
                    <a:cubicBezTo>
                      <a:pt x="925974" y="247819"/>
                      <a:pt x="915259" y="253521"/>
                      <a:pt x="908116" y="262074"/>
                    </a:cubicBezTo>
                    <a:cubicBezTo>
                      <a:pt x="908116" y="262074"/>
                      <a:pt x="908116" y="262074"/>
                      <a:pt x="930974" y="282030"/>
                    </a:cubicBezTo>
                    <a:cubicBezTo>
                      <a:pt x="930974" y="282030"/>
                      <a:pt x="930974" y="282030"/>
                      <a:pt x="906688" y="262786"/>
                    </a:cubicBezTo>
                    <a:cubicBezTo>
                      <a:pt x="867401" y="311252"/>
                      <a:pt x="828829" y="363281"/>
                      <a:pt x="790256" y="420299"/>
                    </a:cubicBezTo>
                    <a:cubicBezTo>
                      <a:pt x="790256" y="420299"/>
                      <a:pt x="790256" y="420299"/>
                      <a:pt x="773113" y="446670"/>
                    </a:cubicBezTo>
                    <a:cubicBezTo>
                      <a:pt x="773113" y="446670"/>
                      <a:pt x="773113" y="446670"/>
                      <a:pt x="799542" y="464488"/>
                    </a:cubicBezTo>
                    <a:cubicBezTo>
                      <a:pt x="854544" y="499412"/>
                      <a:pt x="905259" y="537186"/>
                      <a:pt x="955260" y="577099"/>
                    </a:cubicBezTo>
                    <a:cubicBezTo>
                      <a:pt x="955260" y="577099"/>
                      <a:pt x="955260" y="577099"/>
                      <a:pt x="955974" y="577811"/>
                    </a:cubicBezTo>
                    <a:cubicBezTo>
                      <a:pt x="955974" y="577811"/>
                      <a:pt x="955974" y="577811"/>
                      <a:pt x="955974" y="578524"/>
                    </a:cubicBezTo>
                    <a:cubicBezTo>
                      <a:pt x="955974" y="578524"/>
                      <a:pt x="955974" y="578524"/>
                      <a:pt x="956689" y="578524"/>
                    </a:cubicBezTo>
                    <a:cubicBezTo>
                      <a:pt x="957403" y="579237"/>
                      <a:pt x="958832" y="580662"/>
                      <a:pt x="958832" y="582800"/>
                    </a:cubicBezTo>
                    <a:cubicBezTo>
                      <a:pt x="958832" y="582800"/>
                      <a:pt x="958832" y="582800"/>
                      <a:pt x="958832" y="583513"/>
                    </a:cubicBezTo>
                    <a:cubicBezTo>
                      <a:pt x="958832" y="583513"/>
                      <a:pt x="958832" y="583513"/>
                      <a:pt x="958832" y="584226"/>
                    </a:cubicBezTo>
                    <a:cubicBezTo>
                      <a:pt x="959546" y="586364"/>
                      <a:pt x="958832" y="588502"/>
                      <a:pt x="957403" y="589928"/>
                    </a:cubicBezTo>
                    <a:cubicBezTo>
                      <a:pt x="957403" y="589928"/>
                      <a:pt x="957403" y="589928"/>
                      <a:pt x="956689" y="590640"/>
                    </a:cubicBezTo>
                    <a:cubicBezTo>
                      <a:pt x="955974" y="591353"/>
                      <a:pt x="955974" y="591353"/>
                      <a:pt x="955974" y="592066"/>
                    </a:cubicBezTo>
                    <a:cubicBezTo>
                      <a:pt x="955974" y="592066"/>
                      <a:pt x="955974" y="592066"/>
                      <a:pt x="953831" y="592779"/>
                    </a:cubicBezTo>
                    <a:cubicBezTo>
                      <a:pt x="925259" y="609884"/>
                      <a:pt x="898830" y="629840"/>
                      <a:pt x="883830" y="647659"/>
                    </a:cubicBezTo>
                    <a:cubicBezTo>
                      <a:pt x="847401" y="688997"/>
                      <a:pt x="852401" y="753142"/>
                      <a:pt x="894544" y="789491"/>
                    </a:cubicBezTo>
                    <a:cubicBezTo>
                      <a:pt x="935974" y="825840"/>
                      <a:pt x="1000261" y="821564"/>
                      <a:pt x="1035976" y="780226"/>
                    </a:cubicBezTo>
                    <a:cubicBezTo>
                      <a:pt x="1051691" y="762408"/>
                      <a:pt x="1068120" y="733186"/>
                      <a:pt x="1080977" y="702539"/>
                    </a:cubicBezTo>
                    <a:cubicBezTo>
                      <a:pt x="1081691" y="701826"/>
                      <a:pt x="1081691" y="700400"/>
                      <a:pt x="1081691" y="700400"/>
                    </a:cubicBezTo>
                    <a:cubicBezTo>
                      <a:pt x="1081691" y="700400"/>
                      <a:pt x="1081691" y="700400"/>
                      <a:pt x="1082406" y="699688"/>
                    </a:cubicBezTo>
                    <a:cubicBezTo>
                      <a:pt x="1086691" y="696124"/>
                      <a:pt x="1090977" y="696124"/>
                      <a:pt x="1094549" y="699688"/>
                    </a:cubicBezTo>
                    <a:cubicBezTo>
                      <a:pt x="1094549" y="699688"/>
                      <a:pt x="1094549" y="699688"/>
                      <a:pt x="1095977" y="700400"/>
                    </a:cubicBezTo>
                    <a:cubicBezTo>
                      <a:pt x="1123835" y="726771"/>
                      <a:pt x="1147407" y="749578"/>
                      <a:pt x="1168836" y="772386"/>
                    </a:cubicBezTo>
                    <a:cubicBezTo>
                      <a:pt x="1168836" y="772386"/>
                      <a:pt x="1168836" y="772386"/>
                      <a:pt x="1193122" y="797331"/>
                    </a:cubicBezTo>
                    <a:cubicBezTo>
                      <a:pt x="1193122" y="797331"/>
                      <a:pt x="1193122" y="797331"/>
                      <a:pt x="1505986" y="438117"/>
                    </a:cubicBezTo>
                    <a:cubicBezTo>
                      <a:pt x="1505986" y="438117"/>
                      <a:pt x="1505986" y="438117"/>
                      <a:pt x="1536701" y="403193"/>
                    </a:cubicBezTo>
                    <a:cubicBezTo>
                      <a:pt x="1536701" y="403193"/>
                      <a:pt x="1536701" y="403193"/>
                      <a:pt x="1501700" y="372546"/>
                    </a:cubicBezTo>
                    <a:cubicBezTo>
                      <a:pt x="1501700" y="372546"/>
                      <a:pt x="1501700" y="372546"/>
                      <a:pt x="1115264" y="36852"/>
                    </a:cubicBezTo>
                    <a:close/>
                    <a:moveTo>
                      <a:pt x="1104337" y="3743"/>
                    </a:moveTo>
                    <a:cubicBezTo>
                      <a:pt x="1110048" y="-1248"/>
                      <a:pt x="1119329" y="-1248"/>
                      <a:pt x="1125754" y="3743"/>
                    </a:cubicBezTo>
                    <a:cubicBezTo>
                      <a:pt x="1125754" y="3743"/>
                      <a:pt x="1125754" y="3743"/>
                      <a:pt x="1522685" y="348834"/>
                    </a:cubicBezTo>
                    <a:cubicBezTo>
                      <a:pt x="1522685" y="348834"/>
                      <a:pt x="1522685" y="348834"/>
                      <a:pt x="1565519" y="385909"/>
                    </a:cubicBezTo>
                    <a:cubicBezTo>
                      <a:pt x="1574086" y="393752"/>
                      <a:pt x="1574800" y="406586"/>
                      <a:pt x="1567661" y="415142"/>
                    </a:cubicBezTo>
                    <a:cubicBezTo>
                      <a:pt x="1567661" y="415142"/>
                      <a:pt x="1567661" y="415142"/>
                      <a:pt x="1529824" y="458635"/>
                    </a:cubicBezTo>
                    <a:cubicBezTo>
                      <a:pt x="1529824" y="458635"/>
                      <a:pt x="1529824" y="458635"/>
                      <a:pt x="1194289" y="844366"/>
                    </a:cubicBezTo>
                    <a:cubicBezTo>
                      <a:pt x="1194289" y="844366"/>
                      <a:pt x="1194289" y="844366"/>
                      <a:pt x="1172872" y="820837"/>
                    </a:cubicBezTo>
                    <a:cubicBezTo>
                      <a:pt x="1172872" y="820837"/>
                      <a:pt x="1172872" y="820837"/>
                      <a:pt x="1146457" y="794456"/>
                    </a:cubicBezTo>
                    <a:cubicBezTo>
                      <a:pt x="1131465" y="778058"/>
                      <a:pt x="1115759" y="761659"/>
                      <a:pt x="1097198" y="744547"/>
                    </a:cubicBezTo>
                    <a:cubicBezTo>
                      <a:pt x="1086489" y="766650"/>
                      <a:pt x="1072925" y="785901"/>
                      <a:pt x="1060788" y="800873"/>
                    </a:cubicBezTo>
                    <a:cubicBezTo>
                      <a:pt x="1012957" y="855061"/>
                      <a:pt x="929430" y="860765"/>
                      <a:pt x="874459" y="812994"/>
                    </a:cubicBezTo>
                    <a:cubicBezTo>
                      <a:pt x="818775" y="765224"/>
                      <a:pt x="813063" y="681803"/>
                      <a:pt x="860181" y="626902"/>
                    </a:cubicBezTo>
                    <a:cubicBezTo>
                      <a:pt x="873031" y="611929"/>
                      <a:pt x="891593" y="596956"/>
                      <a:pt x="912296" y="582696"/>
                    </a:cubicBezTo>
                    <a:cubicBezTo>
                      <a:pt x="870890" y="549899"/>
                      <a:pt x="828055" y="519240"/>
                      <a:pt x="783793" y="490007"/>
                    </a:cubicBezTo>
                    <a:cubicBezTo>
                      <a:pt x="783793" y="490007"/>
                      <a:pt x="783793" y="490007"/>
                      <a:pt x="778082" y="486442"/>
                    </a:cubicBezTo>
                    <a:cubicBezTo>
                      <a:pt x="778082" y="486442"/>
                      <a:pt x="778082" y="486442"/>
                      <a:pt x="730250" y="455070"/>
                    </a:cubicBezTo>
                    <a:cubicBezTo>
                      <a:pt x="730250" y="455070"/>
                      <a:pt x="730250" y="455070"/>
                      <a:pt x="736675" y="445801"/>
                    </a:cubicBezTo>
                    <a:cubicBezTo>
                      <a:pt x="736675" y="445801"/>
                      <a:pt x="736675" y="445801"/>
                      <a:pt x="765946" y="403021"/>
                    </a:cubicBezTo>
                    <a:cubicBezTo>
                      <a:pt x="798071" y="353824"/>
                      <a:pt x="830911" y="308193"/>
                      <a:pt x="864464" y="265413"/>
                    </a:cubicBezTo>
                    <a:cubicBezTo>
                      <a:pt x="864464" y="265413"/>
                      <a:pt x="900160" y="226198"/>
                      <a:pt x="908013" y="222633"/>
                    </a:cubicBezTo>
                    <a:cubicBezTo>
                      <a:pt x="916580" y="218355"/>
                      <a:pt x="925146" y="216216"/>
                      <a:pt x="934427" y="216216"/>
                    </a:cubicBezTo>
                    <a:cubicBezTo>
                      <a:pt x="953703" y="214077"/>
                      <a:pt x="972978" y="220494"/>
                      <a:pt x="987256" y="232615"/>
                    </a:cubicBezTo>
                    <a:cubicBezTo>
                      <a:pt x="987256" y="232615"/>
                      <a:pt x="987256" y="232615"/>
                      <a:pt x="989398" y="234754"/>
                    </a:cubicBezTo>
                    <a:cubicBezTo>
                      <a:pt x="995823" y="239745"/>
                      <a:pt x="1000820" y="246875"/>
                      <a:pt x="1005104" y="254718"/>
                    </a:cubicBezTo>
                    <a:cubicBezTo>
                      <a:pt x="1016526" y="275395"/>
                      <a:pt x="1032232" y="295359"/>
                      <a:pt x="1044369" y="306054"/>
                    </a:cubicBezTo>
                    <a:cubicBezTo>
                      <a:pt x="1060074" y="319601"/>
                      <a:pt x="1083633" y="318175"/>
                      <a:pt x="1097198" y="303202"/>
                    </a:cubicBezTo>
                    <a:cubicBezTo>
                      <a:pt x="1110762" y="287516"/>
                      <a:pt x="1109334" y="263274"/>
                      <a:pt x="1093628" y="249727"/>
                    </a:cubicBezTo>
                    <a:cubicBezTo>
                      <a:pt x="1084347" y="241884"/>
                      <a:pt x="1062216" y="228337"/>
                      <a:pt x="1035088" y="217642"/>
                    </a:cubicBezTo>
                    <a:cubicBezTo>
                      <a:pt x="1035088" y="217642"/>
                      <a:pt x="1035088" y="217642"/>
                      <a:pt x="1025093" y="214077"/>
                    </a:cubicBezTo>
                    <a:cubicBezTo>
                      <a:pt x="1025093" y="214077"/>
                      <a:pt x="1025093" y="214077"/>
                      <a:pt x="1013671" y="204095"/>
                    </a:cubicBezTo>
                    <a:cubicBezTo>
                      <a:pt x="997965" y="190548"/>
                      <a:pt x="988684" y="170584"/>
                      <a:pt x="988684" y="149907"/>
                    </a:cubicBezTo>
                    <a:cubicBezTo>
                      <a:pt x="988684" y="130657"/>
                      <a:pt x="995823" y="113545"/>
                      <a:pt x="1008673" y="99998"/>
                    </a:cubicBezTo>
                    <a:cubicBezTo>
                      <a:pt x="1030804" y="75756"/>
                      <a:pt x="1050794" y="55079"/>
                      <a:pt x="1072925" y="33689"/>
                    </a:cubicBezTo>
                    <a:cubicBezTo>
                      <a:pt x="1072925" y="33689"/>
                      <a:pt x="1072925" y="33689"/>
                      <a:pt x="1091486" y="15864"/>
                    </a:cubicBezTo>
                    <a:cubicBezTo>
                      <a:pt x="1091486" y="15864"/>
                      <a:pt x="1091486" y="15864"/>
                      <a:pt x="1104337" y="3743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xmlns="" id="{8636FC47-CA6C-32F2-EE98-D492679931C1}"/>
                </a:ext>
              </a:extLst>
            </p:cNvPr>
            <p:cNvSpPr/>
            <p:nvPr/>
          </p:nvSpPr>
          <p:spPr>
            <a:xfrm>
              <a:off x="5196421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Integrated value-add manufacturing</a:t>
              </a: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xmlns="" id="{01D8797E-0ABC-31D4-B4C0-87079B4C4FA1}"/>
                </a:ext>
              </a:extLst>
            </p:cNvPr>
            <p:cNvSpPr/>
            <p:nvPr/>
          </p:nvSpPr>
          <p:spPr>
            <a:xfrm>
              <a:off x="5638750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xmlns="" id="{5FC25A13-D13B-37C3-470B-FE8DCF176E3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907816" y="2546299"/>
              <a:ext cx="779140" cy="778385"/>
              <a:chOff x="5273675" y="2606675"/>
              <a:chExt cx="1646238" cy="1644650"/>
            </a:xfrm>
          </p:grpSpPr>
          <p:sp>
            <p:nvSpPr>
              <p:cNvPr id="37" name="AutoShape 3">
                <a:extLst>
                  <a:ext uri="{FF2B5EF4-FFF2-40B4-BE49-F238E27FC236}">
                    <a16:creationId xmlns:a16="http://schemas.microsoft.com/office/drawing/2014/main" xmlns="" id="{9CC103D8-3C61-0E1F-B7CC-64BBFE7BD302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8" name="Freeform 17">
                <a:extLst>
                  <a:ext uri="{FF2B5EF4-FFF2-40B4-BE49-F238E27FC236}">
                    <a16:creationId xmlns:a16="http://schemas.microsoft.com/office/drawing/2014/main" xmlns="" id="{17090867-9C80-839B-D99B-A0AEE203DA25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60999" y="2793999"/>
                <a:ext cx="1263650" cy="1271588"/>
              </a:xfrm>
              <a:custGeom>
                <a:avLst/>
                <a:gdLst>
                  <a:gd name="connsiteX0" fmla="*/ 69057 w 1263650"/>
                  <a:gd name="connsiteY0" fmla="*/ 836613 h 1271588"/>
                  <a:gd name="connsiteX1" fmla="*/ 426244 w 1263650"/>
                  <a:gd name="connsiteY1" fmla="*/ 836613 h 1271588"/>
                  <a:gd name="connsiteX2" fmla="*/ 433388 w 1263650"/>
                  <a:gd name="connsiteY2" fmla="*/ 843774 h 1271588"/>
                  <a:gd name="connsiteX3" fmla="*/ 433388 w 1263650"/>
                  <a:gd name="connsiteY3" fmla="*/ 1202516 h 1271588"/>
                  <a:gd name="connsiteX4" fmla="*/ 426244 w 1263650"/>
                  <a:gd name="connsiteY4" fmla="*/ 1209676 h 1271588"/>
                  <a:gd name="connsiteX5" fmla="*/ 69057 w 1263650"/>
                  <a:gd name="connsiteY5" fmla="*/ 1209676 h 1271588"/>
                  <a:gd name="connsiteX6" fmla="*/ 61913 w 1263650"/>
                  <a:gd name="connsiteY6" fmla="*/ 1202516 h 1271588"/>
                  <a:gd name="connsiteX7" fmla="*/ 61913 w 1263650"/>
                  <a:gd name="connsiteY7" fmla="*/ 843774 h 1271588"/>
                  <a:gd name="connsiteX8" fmla="*/ 69057 w 1263650"/>
                  <a:gd name="connsiteY8" fmla="*/ 836613 h 1271588"/>
                  <a:gd name="connsiteX9" fmla="*/ 30163 w 1263650"/>
                  <a:gd name="connsiteY9" fmla="*/ 804863 h 1271588"/>
                  <a:gd name="connsiteX10" fmla="*/ 30163 w 1263650"/>
                  <a:gd name="connsiteY10" fmla="*/ 1239838 h 1271588"/>
                  <a:gd name="connsiteX11" fmla="*/ 465138 w 1263650"/>
                  <a:gd name="connsiteY11" fmla="*/ 1239838 h 1271588"/>
                  <a:gd name="connsiteX12" fmla="*/ 465138 w 1263650"/>
                  <a:gd name="connsiteY12" fmla="*/ 804863 h 1271588"/>
                  <a:gd name="connsiteX13" fmla="*/ 30163 w 1263650"/>
                  <a:gd name="connsiteY13" fmla="*/ 804863 h 1271588"/>
                  <a:gd name="connsiteX14" fmla="*/ 682507 w 1263650"/>
                  <a:gd name="connsiteY14" fmla="*/ 276225 h 1271588"/>
                  <a:gd name="connsiteX15" fmla="*/ 978069 w 1263650"/>
                  <a:gd name="connsiteY15" fmla="*/ 276225 h 1271588"/>
                  <a:gd name="connsiteX16" fmla="*/ 980925 w 1263650"/>
                  <a:gd name="connsiteY16" fmla="*/ 276225 h 1271588"/>
                  <a:gd name="connsiteX17" fmla="*/ 983780 w 1263650"/>
                  <a:gd name="connsiteY17" fmla="*/ 276939 h 1271588"/>
                  <a:gd name="connsiteX18" fmla="*/ 986636 w 1263650"/>
                  <a:gd name="connsiteY18" fmla="*/ 278367 h 1271588"/>
                  <a:gd name="connsiteX19" fmla="*/ 990920 w 1263650"/>
                  <a:gd name="connsiteY19" fmla="*/ 282651 h 1271588"/>
                  <a:gd name="connsiteX20" fmla="*/ 990920 w 1263650"/>
                  <a:gd name="connsiteY20" fmla="*/ 283365 h 1271588"/>
                  <a:gd name="connsiteX21" fmla="*/ 992347 w 1263650"/>
                  <a:gd name="connsiteY21" fmla="*/ 285508 h 1271588"/>
                  <a:gd name="connsiteX22" fmla="*/ 992347 w 1263650"/>
                  <a:gd name="connsiteY22" fmla="*/ 286222 h 1271588"/>
                  <a:gd name="connsiteX23" fmla="*/ 993061 w 1263650"/>
                  <a:gd name="connsiteY23" fmla="*/ 288364 h 1271588"/>
                  <a:gd name="connsiteX24" fmla="*/ 993061 w 1263650"/>
                  <a:gd name="connsiteY24" fmla="*/ 289078 h 1271588"/>
                  <a:gd name="connsiteX25" fmla="*/ 993775 w 1263650"/>
                  <a:gd name="connsiteY25" fmla="*/ 291934 h 1271588"/>
                  <a:gd name="connsiteX26" fmla="*/ 993775 w 1263650"/>
                  <a:gd name="connsiteY26" fmla="*/ 587544 h 1271588"/>
                  <a:gd name="connsiteX27" fmla="*/ 978069 w 1263650"/>
                  <a:gd name="connsiteY27" fmla="*/ 603253 h 1271588"/>
                  <a:gd name="connsiteX28" fmla="*/ 962363 w 1263650"/>
                  <a:gd name="connsiteY28" fmla="*/ 587544 h 1271588"/>
                  <a:gd name="connsiteX29" fmla="*/ 962363 w 1263650"/>
                  <a:gd name="connsiteY29" fmla="*/ 329778 h 1271588"/>
                  <a:gd name="connsiteX30" fmla="*/ 496888 w 1263650"/>
                  <a:gd name="connsiteY30" fmla="*/ 795328 h 1271588"/>
                  <a:gd name="connsiteX31" fmla="*/ 496888 w 1263650"/>
                  <a:gd name="connsiteY31" fmla="*/ 1255879 h 1271588"/>
                  <a:gd name="connsiteX32" fmla="*/ 481182 w 1263650"/>
                  <a:gd name="connsiteY32" fmla="*/ 1271588 h 1271588"/>
                  <a:gd name="connsiteX33" fmla="*/ 15706 w 1263650"/>
                  <a:gd name="connsiteY33" fmla="*/ 1271588 h 1271588"/>
                  <a:gd name="connsiteX34" fmla="*/ 0 w 1263650"/>
                  <a:gd name="connsiteY34" fmla="*/ 1255879 h 1271588"/>
                  <a:gd name="connsiteX35" fmla="*/ 0 w 1263650"/>
                  <a:gd name="connsiteY35" fmla="*/ 788901 h 1271588"/>
                  <a:gd name="connsiteX36" fmla="*/ 15706 w 1263650"/>
                  <a:gd name="connsiteY36" fmla="*/ 773193 h 1271588"/>
                  <a:gd name="connsiteX37" fmla="*/ 474756 w 1263650"/>
                  <a:gd name="connsiteY37" fmla="*/ 773193 h 1271588"/>
                  <a:gd name="connsiteX38" fmla="*/ 939517 w 1263650"/>
                  <a:gd name="connsiteY38" fmla="*/ 307643 h 1271588"/>
                  <a:gd name="connsiteX39" fmla="*/ 682507 w 1263650"/>
                  <a:gd name="connsiteY39" fmla="*/ 307643 h 1271588"/>
                  <a:gd name="connsiteX40" fmla="*/ 666800 w 1263650"/>
                  <a:gd name="connsiteY40" fmla="*/ 291934 h 1271588"/>
                  <a:gd name="connsiteX41" fmla="*/ 682507 w 1263650"/>
                  <a:gd name="connsiteY41" fmla="*/ 276225 h 1271588"/>
                  <a:gd name="connsiteX42" fmla="*/ 264324 w 1263650"/>
                  <a:gd name="connsiteY42" fmla="*/ 61913 h 1271588"/>
                  <a:gd name="connsiteX43" fmla="*/ 1193001 w 1263650"/>
                  <a:gd name="connsiteY43" fmla="*/ 61913 h 1271588"/>
                  <a:gd name="connsiteX44" fmla="*/ 1200150 w 1263650"/>
                  <a:gd name="connsiteY44" fmla="*/ 69052 h 1271588"/>
                  <a:gd name="connsiteX45" fmla="*/ 1200150 w 1263650"/>
                  <a:gd name="connsiteY45" fmla="*/ 999337 h 1271588"/>
                  <a:gd name="connsiteX46" fmla="*/ 1193001 w 1263650"/>
                  <a:gd name="connsiteY46" fmla="*/ 1006476 h 1271588"/>
                  <a:gd name="connsiteX47" fmla="*/ 527414 w 1263650"/>
                  <a:gd name="connsiteY47" fmla="*/ 1006476 h 1271588"/>
                  <a:gd name="connsiteX48" fmla="*/ 527414 w 1263650"/>
                  <a:gd name="connsiteY48" fmla="*/ 809424 h 1271588"/>
                  <a:gd name="connsiteX49" fmla="*/ 930627 w 1263650"/>
                  <a:gd name="connsiteY49" fmla="*/ 405325 h 1271588"/>
                  <a:gd name="connsiteX50" fmla="*/ 930627 w 1263650"/>
                  <a:gd name="connsiteY50" fmla="*/ 588098 h 1271588"/>
                  <a:gd name="connsiteX51" fmla="*/ 976381 w 1263650"/>
                  <a:gd name="connsiteY51" fmla="*/ 635219 h 1271588"/>
                  <a:gd name="connsiteX52" fmla="*/ 1024996 w 1263650"/>
                  <a:gd name="connsiteY52" fmla="*/ 586670 h 1271588"/>
                  <a:gd name="connsiteX53" fmla="*/ 1024996 w 1263650"/>
                  <a:gd name="connsiteY53" fmla="*/ 273244 h 1271588"/>
                  <a:gd name="connsiteX54" fmla="*/ 996399 w 1263650"/>
                  <a:gd name="connsiteY54" fmla="*/ 244685 h 1271588"/>
                  <a:gd name="connsiteX55" fmla="*/ 681836 w 1263650"/>
                  <a:gd name="connsiteY55" fmla="*/ 244685 h 1271588"/>
                  <a:gd name="connsiteX56" fmla="*/ 634651 w 1263650"/>
                  <a:gd name="connsiteY56" fmla="*/ 291807 h 1271588"/>
                  <a:gd name="connsiteX57" fmla="*/ 681836 w 1263650"/>
                  <a:gd name="connsiteY57" fmla="*/ 338928 h 1271588"/>
                  <a:gd name="connsiteX58" fmla="*/ 864139 w 1263650"/>
                  <a:gd name="connsiteY58" fmla="*/ 338928 h 1271588"/>
                  <a:gd name="connsiteX59" fmla="*/ 460926 w 1263650"/>
                  <a:gd name="connsiteY59" fmla="*/ 742312 h 1271588"/>
                  <a:gd name="connsiteX60" fmla="*/ 257175 w 1263650"/>
                  <a:gd name="connsiteY60" fmla="*/ 742312 h 1271588"/>
                  <a:gd name="connsiteX61" fmla="*/ 257175 w 1263650"/>
                  <a:gd name="connsiteY61" fmla="*/ 69052 h 1271588"/>
                  <a:gd name="connsiteX62" fmla="*/ 264324 w 1263650"/>
                  <a:gd name="connsiteY62" fmla="*/ 61913 h 1271588"/>
                  <a:gd name="connsiteX63" fmla="*/ 209410 w 1263650"/>
                  <a:gd name="connsiteY63" fmla="*/ 0 h 1271588"/>
                  <a:gd name="connsiteX64" fmla="*/ 1247915 w 1263650"/>
                  <a:gd name="connsiteY64" fmla="*/ 0 h 1271588"/>
                  <a:gd name="connsiteX65" fmla="*/ 1263650 w 1263650"/>
                  <a:gd name="connsiteY65" fmla="*/ 15690 h 1271588"/>
                  <a:gd name="connsiteX66" fmla="*/ 1263650 w 1263650"/>
                  <a:gd name="connsiteY66" fmla="*/ 1052698 h 1271588"/>
                  <a:gd name="connsiteX67" fmla="*/ 1247915 w 1263650"/>
                  <a:gd name="connsiteY67" fmla="*/ 1068388 h 1271588"/>
                  <a:gd name="connsiteX68" fmla="*/ 527685 w 1263650"/>
                  <a:gd name="connsiteY68" fmla="*/ 1068388 h 1271588"/>
                  <a:gd name="connsiteX69" fmla="*/ 527685 w 1263650"/>
                  <a:gd name="connsiteY69" fmla="*/ 1036294 h 1271588"/>
                  <a:gd name="connsiteX70" fmla="*/ 1232180 w 1263650"/>
                  <a:gd name="connsiteY70" fmla="*/ 1036294 h 1271588"/>
                  <a:gd name="connsiteX71" fmla="*/ 1232180 w 1263650"/>
                  <a:gd name="connsiteY71" fmla="*/ 31381 h 1271588"/>
                  <a:gd name="connsiteX72" fmla="*/ 225145 w 1263650"/>
                  <a:gd name="connsiteY72" fmla="*/ 31381 h 1271588"/>
                  <a:gd name="connsiteX73" fmla="*/ 225145 w 1263650"/>
                  <a:gd name="connsiteY73" fmla="*/ 741738 h 1271588"/>
                  <a:gd name="connsiteX74" fmla="*/ 193675 w 1263650"/>
                  <a:gd name="connsiteY74" fmla="*/ 741738 h 1271588"/>
                  <a:gd name="connsiteX75" fmla="*/ 193675 w 1263650"/>
                  <a:gd name="connsiteY75" fmla="*/ 15690 h 1271588"/>
                  <a:gd name="connsiteX76" fmla="*/ 209410 w 1263650"/>
                  <a:gd name="connsiteY76" fmla="*/ 0 h 12715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</a:cxnLst>
                <a:rect l="l" t="t" r="r" b="b"/>
                <a:pathLst>
                  <a:path w="1263650" h="1271588">
                    <a:moveTo>
                      <a:pt x="69057" y="836613"/>
                    </a:moveTo>
                    <a:cubicBezTo>
                      <a:pt x="69057" y="836613"/>
                      <a:pt x="69057" y="836613"/>
                      <a:pt x="426244" y="836613"/>
                    </a:cubicBezTo>
                    <a:cubicBezTo>
                      <a:pt x="429816" y="836613"/>
                      <a:pt x="433388" y="840193"/>
                      <a:pt x="433388" y="843774"/>
                    </a:cubicBezTo>
                    <a:cubicBezTo>
                      <a:pt x="433388" y="843774"/>
                      <a:pt x="433388" y="843774"/>
                      <a:pt x="433388" y="1202516"/>
                    </a:cubicBezTo>
                    <a:cubicBezTo>
                      <a:pt x="433388" y="1206096"/>
                      <a:pt x="429816" y="1209676"/>
                      <a:pt x="426244" y="1209676"/>
                    </a:cubicBezTo>
                    <a:cubicBezTo>
                      <a:pt x="426244" y="1209676"/>
                      <a:pt x="426244" y="1209676"/>
                      <a:pt x="69057" y="1209676"/>
                    </a:cubicBezTo>
                    <a:cubicBezTo>
                      <a:pt x="64771" y="1209676"/>
                      <a:pt x="61913" y="1206096"/>
                      <a:pt x="61913" y="1202516"/>
                    </a:cubicBezTo>
                    <a:cubicBezTo>
                      <a:pt x="61913" y="1202516"/>
                      <a:pt x="61913" y="1202516"/>
                      <a:pt x="61913" y="843774"/>
                    </a:cubicBezTo>
                    <a:cubicBezTo>
                      <a:pt x="61913" y="840193"/>
                      <a:pt x="64771" y="836613"/>
                      <a:pt x="69057" y="836613"/>
                    </a:cubicBezTo>
                    <a:close/>
                    <a:moveTo>
                      <a:pt x="30163" y="804863"/>
                    </a:moveTo>
                    <a:cubicBezTo>
                      <a:pt x="30163" y="1239838"/>
                      <a:pt x="30163" y="1239838"/>
                      <a:pt x="30163" y="1239838"/>
                    </a:cubicBezTo>
                    <a:cubicBezTo>
                      <a:pt x="465138" y="1239838"/>
                      <a:pt x="465138" y="1239838"/>
                      <a:pt x="465138" y="1239838"/>
                    </a:cubicBezTo>
                    <a:cubicBezTo>
                      <a:pt x="465138" y="804863"/>
                      <a:pt x="465138" y="804863"/>
                      <a:pt x="465138" y="804863"/>
                    </a:cubicBezTo>
                    <a:cubicBezTo>
                      <a:pt x="30163" y="804863"/>
                      <a:pt x="30163" y="804863"/>
                      <a:pt x="30163" y="804863"/>
                    </a:cubicBezTo>
                    <a:close/>
                    <a:moveTo>
                      <a:pt x="682507" y="276225"/>
                    </a:moveTo>
                    <a:cubicBezTo>
                      <a:pt x="978069" y="276225"/>
                      <a:pt x="978069" y="276225"/>
                      <a:pt x="978069" y="276225"/>
                    </a:cubicBezTo>
                    <a:cubicBezTo>
                      <a:pt x="978783" y="276225"/>
                      <a:pt x="979497" y="276225"/>
                      <a:pt x="980925" y="276225"/>
                    </a:cubicBezTo>
                    <a:cubicBezTo>
                      <a:pt x="981639" y="276225"/>
                      <a:pt x="982353" y="276939"/>
                      <a:pt x="983780" y="276939"/>
                    </a:cubicBezTo>
                    <a:cubicBezTo>
                      <a:pt x="984494" y="277653"/>
                      <a:pt x="985208" y="277653"/>
                      <a:pt x="986636" y="278367"/>
                    </a:cubicBezTo>
                    <a:cubicBezTo>
                      <a:pt x="988064" y="279795"/>
                      <a:pt x="989492" y="281223"/>
                      <a:pt x="990920" y="282651"/>
                    </a:cubicBezTo>
                    <a:cubicBezTo>
                      <a:pt x="990920" y="283365"/>
                      <a:pt x="990920" y="283365"/>
                      <a:pt x="990920" y="283365"/>
                    </a:cubicBezTo>
                    <a:cubicBezTo>
                      <a:pt x="991633" y="284079"/>
                      <a:pt x="991633" y="284794"/>
                      <a:pt x="992347" y="285508"/>
                    </a:cubicBezTo>
                    <a:cubicBezTo>
                      <a:pt x="992347" y="285508"/>
                      <a:pt x="992347" y="285508"/>
                      <a:pt x="992347" y="286222"/>
                    </a:cubicBezTo>
                    <a:cubicBezTo>
                      <a:pt x="993061" y="286936"/>
                      <a:pt x="993061" y="287650"/>
                      <a:pt x="993061" y="288364"/>
                    </a:cubicBezTo>
                    <a:cubicBezTo>
                      <a:pt x="993061" y="288364"/>
                      <a:pt x="993061" y="288364"/>
                      <a:pt x="993061" y="289078"/>
                    </a:cubicBezTo>
                    <a:cubicBezTo>
                      <a:pt x="993061" y="289792"/>
                      <a:pt x="993775" y="290506"/>
                      <a:pt x="993775" y="291934"/>
                    </a:cubicBezTo>
                    <a:cubicBezTo>
                      <a:pt x="993775" y="587544"/>
                      <a:pt x="993775" y="587544"/>
                      <a:pt x="993775" y="587544"/>
                    </a:cubicBezTo>
                    <a:cubicBezTo>
                      <a:pt x="993775" y="596112"/>
                      <a:pt x="986636" y="603253"/>
                      <a:pt x="978069" y="603253"/>
                    </a:cubicBezTo>
                    <a:cubicBezTo>
                      <a:pt x="968788" y="603253"/>
                      <a:pt x="962363" y="596112"/>
                      <a:pt x="962363" y="587544"/>
                    </a:cubicBezTo>
                    <a:cubicBezTo>
                      <a:pt x="962363" y="329778"/>
                      <a:pt x="962363" y="329778"/>
                      <a:pt x="962363" y="329778"/>
                    </a:cubicBezTo>
                    <a:cubicBezTo>
                      <a:pt x="496888" y="795328"/>
                      <a:pt x="496888" y="795328"/>
                      <a:pt x="496888" y="795328"/>
                    </a:cubicBezTo>
                    <a:cubicBezTo>
                      <a:pt x="496888" y="1255879"/>
                      <a:pt x="496888" y="1255879"/>
                      <a:pt x="496888" y="1255879"/>
                    </a:cubicBezTo>
                    <a:cubicBezTo>
                      <a:pt x="496888" y="1264448"/>
                      <a:pt x="489749" y="1271588"/>
                      <a:pt x="481182" y="1271588"/>
                    </a:cubicBezTo>
                    <a:cubicBezTo>
                      <a:pt x="15706" y="1271588"/>
                      <a:pt x="15706" y="1271588"/>
                      <a:pt x="15706" y="1271588"/>
                    </a:cubicBezTo>
                    <a:cubicBezTo>
                      <a:pt x="6426" y="1271588"/>
                      <a:pt x="0" y="1264448"/>
                      <a:pt x="0" y="1255879"/>
                    </a:cubicBezTo>
                    <a:cubicBezTo>
                      <a:pt x="0" y="788901"/>
                      <a:pt x="0" y="788901"/>
                      <a:pt x="0" y="788901"/>
                    </a:cubicBezTo>
                    <a:cubicBezTo>
                      <a:pt x="0" y="780333"/>
                      <a:pt x="6426" y="773193"/>
                      <a:pt x="15706" y="773193"/>
                    </a:cubicBezTo>
                    <a:cubicBezTo>
                      <a:pt x="474756" y="773193"/>
                      <a:pt x="474756" y="773193"/>
                      <a:pt x="474756" y="773193"/>
                    </a:cubicBezTo>
                    <a:cubicBezTo>
                      <a:pt x="939517" y="307643"/>
                      <a:pt x="939517" y="307643"/>
                      <a:pt x="939517" y="307643"/>
                    </a:cubicBezTo>
                    <a:cubicBezTo>
                      <a:pt x="682507" y="307643"/>
                      <a:pt x="682507" y="307643"/>
                      <a:pt x="682507" y="307643"/>
                    </a:cubicBezTo>
                    <a:cubicBezTo>
                      <a:pt x="673940" y="307643"/>
                      <a:pt x="666800" y="300502"/>
                      <a:pt x="666800" y="291934"/>
                    </a:cubicBezTo>
                    <a:cubicBezTo>
                      <a:pt x="666800" y="282651"/>
                      <a:pt x="673940" y="276225"/>
                      <a:pt x="682507" y="276225"/>
                    </a:cubicBezTo>
                    <a:close/>
                    <a:moveTo>
                      <a:pt x="264324" y="61913"/>
                    </a:moveTo>
                    <a:cubicBezTo>
                      <a:pt x="1193001" y="61913"/>
                      <a:pt x="1193001" y="61913"/>
                      <a:pt x="1193001" y="61913"/>
                    </a:cubicBezTo>
                    <a:cubicBezTo>
                      <a:pt x="1196576" y="61913"/>
                      <a:pt x="1200150" y="65483"/>
                      <a:pt x="1200150" y="69052"/>
                    </a:cubicBezTo>
                    <a:cubicBezTo>
                      <a:pt x="1200150" y="999337"/>
                      <a:pt x="1200150" y="999337"/>
                      <a:pt x="1200150" y="999337"/>
                    </a:cubicBezTo>
                    <a:cubicBezTo>
                      <a:pt x="1200150" y="1002906"/>
                      <a:pt x="1196576" y="1006476"/>
                      <a:pt x="1193001" y="1006476"/>
                    </a:cubicBezTo>
                    <a:cubicBezTo>
                      <a:pt x="527414" y="1006476"/>
                      <a:pt x="527414" y="1006476"/>
                      <a:pt x="527414" y="1006476"/>
                    </a:cubicBezTo>
                    <a:cubicBezTo>
                      <a:pt x="527414" y="809424"/>
                      <a:pt x="527414" y="809424"/>
                      <a:pt x="527414" y="809424"/>
                    </a:cubicBezTo>
                    <a:cubicBezTo>
                      <a:pt x="930627" y="405325"/>
                      <a:pt x="930627" y="405325"/>
                      <a:pt x="930627" y="405325"/>
                    </a:cubicBezTo>
                    <a:cubicBezTo>
                      <a:pt x="930627" y="588098"/>
                      <a:pt x="930627" y="588098"/>
                      <a:pt x="930627" y="588098"/>
                    </a:cubicBezTo>
                    <a:cubicBezTo>
                      <a:pt x="930627" y="613800"/>
                      <a:pt x="950644" y="634505"/>
                      <a:pt x="976381" y="635219"/>
                    </a:cubicBezTo>
                    <a:cubicBezTo>
                      <a:pt x="1002833" y="635219"/>
                      <a:pt x="1024996" y="613086"/>
                      <a:pt x="1024996" y="586670"/>
                    </a:cubicBezTo>
                    <a:cubicBezTo>
                      <a:pt x="1024996" y="273244"/>
                      <a:pt x="1024996" y="273244"/>
                      <a:pt x="1024996" y="273244"/>
                    </a:cubicBezTo>
                    <a:cubicBezTo>
                      <a:pt x="1024996" y="256823"/>
                      <a:pt x="1012127" y="244685"/>
                      <a:pt x="996399" y="244685"/>
                    </a:cubicBezTo>
                    <a:cubicBezTo>
                      <a:pt x="681836" y="244685"/>
                      <a:pt x="681836" y="244685"/>
                      <a:pt x="681836" y="244685"/>
                    </a:cubicBezTo>
                    <a:cubicBezTo>
                      <a:pt x="656099" y="244685"/>
                      <a:pt x="634651" y="265390"/>
                      <a:pt x="634651" y="291807"/>
                    </a:cubicBezTo>
                    <a:cubicBezTo>
                      <a:pt x="634651" y="317509"/>
                      <a:pt x="656099" y="338928"/>
                      <a:pt x="681836" y="338928"/>
                    </a:cubicBezTo>
                    <a:cubicBezTo>
                      <a:pt x="864139" y="338928"/>
                      <a:pt x="864139" y="338928"/>
                      <a:pt x="864139" y="338928"/>
                    </a:cubicBezTo>
                    <a:cubicBezTo>
                      <a:pt x="460926" y="742312"/>
                      <a:pt x="460926" y="742312"/>
                      <a:pt x="460926" y="742312"/>
                    </a:cubicBezTo>
                    <a:cubicBezTo>
                      <a:pt x="257175" y="742312"/>
                      <a:pt x="257175" y="742312"/>
                      <a:pt x="257175" y="742312"/>
                    </a:cubicBezTo>
                    <a:cubicBezTo>
                      <a:pt x="257175" y="69052"/>
                      <a:pt x="257175" y="69052"/>
                      <a:pt x="257175" y="69052"/>
                    </a:cubicBezTo>
                    <a:cubicBezTo>
                      <a:pt x="257175" y="65483"/>
                      <a:pt x="260035" y="61913"/>
                      <a:pt x="264324" y="61913"/>
                    </a:cubicBezTo>
                    <a:close/>
                    <a:moveTo>
                      <a:pt x="209410" y="0"/>
                    </a:moveTo>
                    <a:cubicBezTo>
                      <a:pt x="1247915" y="0"/>
                      <a:pt x="1247915" y="0"/>
                      <a:pt x="1247915" y="0"/>
                    </a:cubicBezTo>
                    <a:cubicBezTo>
                      <a:pt x="1256498" y="0"/>
                      <a:pt x="1263650" y="6419"/>
                      <a:pt x="1263650" y="15690"/>
                    </a:cubicBezTo>
                    <a:cubicBezTo>
                      <a:pt x="1263650" y="1052698"/>
                      <a:pt x="1263650" y="1052698"/>
                      <a:pt x="1263650" y="1052698"/>
                    </a:cubicBezTo>
                    <a:cubicBezTo>
                      <a:pt x="1263650" y="1061256"/>
                      <a:pt x="1256498" y="1068388"/>
                      <a:pt x="1247915" y="1068388"/>
                    </a:cubicBezTo>
                    <a:cubicBezTo>
                      <a:pt x="527685" y="1068388"/>
                      <a:pt x="527685" y="1068388"/>
                      <a:pt x="527685" y="1068388"/>
                    </a:cubicBezTo>
                    <a:cubicBezTo>
                      <a:pt x="527685" y="1036294"/>
                      <a:pt x="527685" y="1036294"/>
                      <a:pt x="527685" y="1036294"/>
                    </a:cubicBezTo>
                    <a:cubicBezTo>
                      <a:pt x="1232180" y="1036294"/>
                      <a:pt x="1232180" y="1036294"/>
                      <a:pt x="1232180" y="1036294"/>
                    </a:cubicBezTo>
                    <a:cubicBezTo>
                      <a:pt x="1232180" y="31381"/>
                      <a:pt x="1232180" y="31381"/>
                      <a:pt x="1232180" y="31381"/>
                    </a:cubicBezTo>
                    <a:cubicBezTo>
                      <a:pt x="225145" y="31381"/>
                      <a:pt x="225145" y="31381"/>
                      <a:pt x="225145" y="31381"/>
                    </a:cubicBezTo>
                    <a:cubicBezTo>
                      <a:pt x="225145" y="741738"/>
                      <a:pt x="225145" y="741738"/>
                      <a:pt x="225145" y="741738"/>
                    </a:cubicBezTo>
                    <a:cubicBezTo>
                      <a:pt x="193675" y="741738"/>
                      <a:pt x="193675" y="741738"/>
                      <a:pt x="193675" y="741738"/>
                    </a:cubicBezTo>
                    <a:cubicBezTo>
                      <a:pt x="193675" y="15690"/>
                      <a:pt x="193675" y="15690"/>
                      <a:pt x="193675" y="15690"/>
                    </a:cubicBezTo>
                    <a:cubicBezTo>
                      <a:pt x="193675" y="6419"/>
                      <a:pt x="200827" y="0"/>
                      <a:pt x="209410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xmlns="" id="{B1A0EA1B-C137-F6F6-9D99-652B3867965C}"/>
                </a:ext>
              </a:extLst>
            </p:cNvPr>
            <p:cNvSpPr/>
            <p:nvPr/>
          </p:nvSpPr>
          <p:spPr>
            <a:xfrm>
              <a:off x="9868856" y="3429001"/>
              <a:ext cx="2201930" cy="1816656"/>
            </a:xfrm>
            <a:prstGeom prst="rect">
              <a:avLst/>
            </a:prstGeom>
            <a:solidFill>
              <a:schemeClr val="bg1">
                <a:alpha val="73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548640" rIns="0" rtlCol="0" anchor="t"/>
            <a:lstStyle/>
            <a:p>
              <a:pPr lvl="0" algn="ctr">
                <a:buFont typeface="Trebuchet MS" panose="020B0603020202020204" pitchFamily="34" charset="0"/>
                <a:buChar char="​"/>
                <a:defRPr/>
              </a:pPr>
              <a:r>
                <a:rPr lang="en-US" sz="1600" b="1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Trebuchet MS" panose="020B0603020202020204" pitchFamily="34" charset="0"/>
                </a:rPr>
                <a:t>Sustainability-led growth</a:t>
              </a: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xmlns="" id="{EA527156-39B1-9767-0A76-A1498E5922AD}"/>
                </a:ext>
              </a:extLst>
            </p:cNvPr>
            <p:cNvSpPr/>
            <p:nvPr/>
          </p:nvSpPr>
          <p:spPr>
            <a:xfrm>
              <a:off x="10311187" y="2276856"/>
              <a:ext cx="1317272" cy="1317272"/>
            </a:xfrm>
            <a:prstGeom prst="ellipse">
              <a:avLst/>
            </a:prstGeom>
            <a:solidFill>
              <a:srgbClr val="7F6000"/>
            </a:solidFill>
            <a:ln w="12700" cap="flat" cmpd="sng" algn="ctr">
              <a:noFill/>
              <a:prstDash val="solid"/>
              <a:miter lim="800000"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xmlns="" id="{10F8595C-939A-9638-A093-C2F8C4ABCC3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10580254" y="2546299"/>
              <a:ext cx="779137" cy="778385"/>
              <a:chOff x="5273675" y="2606675"/>
              <a:chExt cx="1646238" cy="1644650"/>
            </a:xfrm>
          </p:grpSpPr>
          <p:sp>
            <p:nvSpPr>
              <p:cNvPr id="44" name="AutoShape 3">
                <a:extLst>
                  <a:ext uri="{FF2B5EF4-FFF2-40B4-BE49-F238E27FC236}">
                    <a16:creationId xmlns:a16="http://schemas.microsoft.com/office/drawing/2014/main" xmlns="" id="{0D918057-2D86-00BF-7C40-7BA8943431CF}"/>
                  </a:ext>
                </a:extLst>
              </p:cNvPr>
              <p:cNvSpPr>
                <a:spLocks noChangeAspect="1" noChangeArrowheads="1" noTextEdit="1"/>
              </p:cNvSpPr>
              <p:nvPr/>
            </p:nvSpPr>
            <p:spPr bwMode="auto">
              <a:xfrm>
                <a:off x="5273675" y="2606675"/>
                <a:ext cx="1646238" cy="16446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5">
                <a:extLst>
                  <a:ext uri="{FF2B5EF4-FFF2-40B4-BE49-F238E27FC236}">
                    <a16:creationId xmlns:a16="http://schemas.microsoft.com/office/drawing/2014/main" xmlns="" id="{4B24A7D0-193C-4189-9C5F-281276F36FFF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57838" y="2952750"/>
                <a:ext cx="1077913" cy="1122363"/>
              </a:xfrm>
              <a:custGeom>
                <a:avLst/>
                <a:gdLst>
                  <a:gd name="connsiteX0" fmla="*/ 609600 w 1077913"/>
                  <a:gd name="connsiteY0" fmla="*/ 873125 h 1122363"/>
                  <a:gd name="connsiteX1" fmla="*/ 885583 w 1077913"/>
                  <a:gd name="connsiteY1" fmla="*/ 1005577 h 1122363"/>
                  <a:gd name="connsiteX2" fmla="*/ 1062184 w 1077913"/>
                  <a:gd name="connsiteY2" fmla="*/ 1091030 h 1122363"/>
                  <a:gd name="connsiteX3" fmla="*/ 1077913 w 1077913"/>
                  <a:gd name="connsiteY3" fmla="*/ 1106697 h 1122363"/>
                  <a:gd name="connsiteX4" fmla="*/ 1062184 w 1077913"/>
                  <a:gd name="connsiteY4" fmla="*/ 1122363 h 1122363"/>
                  <a:gd name="connsiteX5" fmla="*/ 866994 w 1077913"/>
                  <a:gd name="connsiteY5" fmla="*/ 1031213 h 1122363"/>
                  <a:gd name="connsiteX6" fmla="*/ 611030 w 1077913"/>
                  <a:gd name="connsiteY6" fmla="*/ 904458 h 1122363"/>
                  <a:gd name="connsiteX7" fmla="*/ 609600 w 1077913"/>
                  <a:gd name="connsiteY7" fmla="*/ 873125 h 1122363"/>
                  <a:gd name="connsiteX8" fmla="*/ 468313 w 1077913"/>
                  <a:gd name="connsiteY8" fmla="*/ 873125 h 1122363"/>
                  <a:gd name="connsiteX9" fmla="*/ 466883 w 1077913"/>
                  <a:gd name="connsiteY9" fmla="*/ 904458 h 1122363"/>
                  <a:gd name="connsiteX10" fmla="*/ 210920 w 1077913"/>
                  <a:gd name="connsiteY10" fmla="*/ 1031213 h 1122363"/>
                  <a:gd name="connsiteX11" fmla="*/ 15730 w 1077913"/>
                  <a:gd name="connsiteY11" fmla="*/ 1122363 h 1122363"/>
                  <a:gd name="connsiteX12" fmla="*/ 0 w 1077913"/>
                  <a:gd name="connsiteY12" fmla="*/ 1106697 h 1122363"/>
                  <a:gd name="connsiteX13" fmla="*/ 15730 w 1077913"/>
                  <a:gd name="connsiteY13" fmla="*/ 1091030 h 1122363"/>
                  <a:gd name="connsiteX14" fmla="*/ 192330 w 1077913"/>
                  <a:gd name="connsiteY14" fmla="*/ 1005577 h 1122363"/>
                  <a:gd name="connsiteX15" fmla="*/ 468313 w 1077913"/>
                  <a:gd name="connsiteY15" fmla="*/ 873125 h 1122363"/>
                  <a:gd name="connsiteX16" fmla="*/ 924312 w 1077913"/>
                  <a:gd name="connsiteY16" fmla="*/ 304800 h 1122363"/>
                  <a:gd name="connsiteX17" fmla="*/ 897158 w 1077913"/>
                  <a:gd name="connsiteY17" fmla="*/ 534499 h 1122363"/>
                  <a:gd name="connsiteX18" fmla="*/ 754244 w 1077913"/>
                  <a:gd name="connsiteY18" fmla="*/ 619125 h 1122363"/>
                  <a:gd name="connsiteX19" fmla="*/ 829274 w 1077913"/>
                  <a:gd name="connsiteY19" fmla="*/ 508187 h 1122363"/>
                  <a:gd name="connsiteX20" fmla="*/ 836420 w 1077913"/>
                  <a:gd name="connsiteY20" fmla="*/ 475474 h 1122363"/>
                  <a:gd name="connsiteX21" fmla="*/ 817127 w 1077913"/>
                  <a:gd name="connsiteY21" fmla="*/ 447028 h 1122363"/>
                  <a:gd name="connsiteX22" fmla="*/ 792117 w 1077913"/>
                  <a:gd name="connsiteY22" fmla="*/ 439206 h 1122363"/>
                  <a:gd name="connsiteX23" fmla="*/ 757817 w 1077913"/>
                  <a:gd name="connsiteY23" fmla="*/ 456273 h 1122363"/>
                  <a:gd name="connsiteX24" fmla="*/ 672784 w 1077913"/>
                  <a:gd name="connsiteY24" fmla="*/ 562233 h 1122363"/>
                  <a:gd name="connsiteX25" fmla="*/ 710656 w 1077913"/>
                  <a:gd name="connsiteY25" fmla="*/ 400093 h 1122363"/>
                  <a:gd name="connsiteX26" fmla="*/ 924312 w 1077913"/>
                  <a:gd name="connsiteY26" fmla="*/ 304800 h 1122363"/>
                  <a:gd name="connsiteX27" fmla="*/ 158342 w 1077913"/>
                  <a:gd name="connsiteY27" fmla="*/ 304800 h 1122363"/>
                  <a:gd name="connsiteX28" fmla="*/ 370454 w 1077913"/>
                  <a:gd name="connsiteY28" fmla="*/ 400309 h 1122363"/>
                  <a:gd name="connsiteX29" fmla="*/ 408306 w 1077913"/>
                  <a:gd name="connsiteY29" fmla="*/ 564243 h 1122363"/>
                  <a:gd name="connsiteX30" fmla="*/ 322604 w 1077913"/>
                  <a:gd name="connsiteY30" fmla="*/ 456617 h 1122363"/>
                  <a:gd name="connsiteX31" fmla="*/ 287609 w 1077913"/>
                  <a:gd name="connsiteY31" fmla="*/ 439511 h 1122363"/>
                  <a:gd name="connsiteX32" fmla="*/ 263327 w 1077913"/>
                  <a:gd name="connsiteY32" fmla="*/ 447351 h 1122363"/>
                  <a:gd name="connsiteX33" fmla="*/ 243330 w 1077913"/>
                  <a:gd name="connsiteY33" fmla="*/ 475861 h 1122363"/>
                  <a:gd name="connsiteX34" fmla="*/ 250472 w 1077913"/>
                  <a:gd name="connsiteY34" fmla="*/ 508648 h 1122363"/>
                  <a:gd name="connsiteX35" fmla="*/ 324746 w 1077913"/>
                  <a:gd name="connsiteY35" fmla="*/ 619125 h 1122363"/>
                  <a:gd name="connsiteX36" fmla="*/ 185481 w 1077913"/>
                  <a:gd name="connsiteY36" fmla="*/ 535020 h 1122363"/>
                  <a:gd name="connsiteX37" fmla="*/ 158342 w 1077913"/>
                  <a:gd name="connsiteY37" fmla="*/ 304800 h 1122363"/>
                  <a:gd name="connsiteX38" fmla="*/ 539114 w 1077913"/>
                  <a:gd name="connsiteY38" fmla="*/ 234077 h 1122363"/>
                  <a:gd name="connsiteX39" fmla="*/ 551988 w 1077913"/>
                  <a:gd name="connsiteY39" fmla="*/ 246940 h 1122363"/>
                  <a:gd name="connsiteX40" fmla="*/ 572729 w 1077913"/>
                  <a:gd name="connsiteY40" fmla="*/ 740012 h 1122363"/>
                  <a:gd name="connsiteX41" fmla="*/ 782290 w 1077913"/>
                  <a:gd name="connsiteY41" fmla="*/ 475611 h 1122363"/>
                  <a:gd name="connsiteX42" fmla="*/ 799456 w 1077913"/>
                  <a:gd name="connsiteY42" fmla="*/ 473468 h 1122363"/>
                  <a:gd name="connsiteX43" fmla="*/ 803747 w 1077913"/>
                  <a:gd name="connsiteY43" fmla="*/ 490618 h 1122363"/>
                  <a:gd name="connsiteX44" fmla="*/ 666424 w 1077913"/>
                  <a:gd name="connsiteY44" fmla="*/ 694993 h 1122363"/>
                  <a:gd name="connsiteX45" fmla="*/ 647113 w 1077913"/>
                  <a:gd name="connsiteY45" fmla="*/ 723577 h 1122363"/>
                  <a:gd name="connsiteX46" fmla="*/ 599677 w 1077913"/>
                  <a:gd name="connsiteY46" fmla="*/ 793949 h 1122363"/>
                  <a:gd name="connsiteX47" fmla="*/ 576571 w 1077913"/>
                  <a:gd name="connsiteY47" fmla="*/ 828228 h 1122363"/>
                  <a:gd name="connsiteX48" fmla="*/ 576406 w 1077913"/>
                  <a:gd name="connsiteY48" fmla="*/ 826568 h 1122363"/>
                  <a:gd name="connsiteX49" fmla="*/ 576305 w 1077913"/>
                  <a:gd name="connsiteY49" fmla="*/ 828622 h 1122363"/>
                  <a:gd name="connsiteX50" fmla="*/ 576571 w 1077913"/>
                  <a:gd name="connsiteY50" fmla="*/ 828228 h 1122363"/>
                  <a:gd name="connsiteX51" fmla="*/ 577110 w 1077913"/>
                  <a:gd name="connsiteY51" fmla="*/ 833625 h 1122363"/>
                  <a:gd name="connsiteX52" fmla="*/ 582742 w 1077913"/>
                  <a:gd name="connsiteY52" fmla="*/ 954392 h 1122363"/>
                  <a:gd name="connsiteX53" fmla="*/ 540544 w 1077913"/>
                  <a:gd name="connsiteY53" fmla="*/ 1000126 h 1122363"/>
                  <a:gd name="connsiteX54" fmla="*/ 495485 w 1077913"/>
                  <a:gd name="connsiteY54" fmla="*/ 957965 h 1122363"/>
                  <a:gd name="connsiteX55" fmla="*/ 495485 w 1077913"/>
                  <a:gd name="connsiteY55" fmla="*/ 954392 h 1122363"/>
                  <a:gd name="connsiteX56" fmla="*/ 497631 w 1077913"/>
                  <a:gd name="connsiteY56" fmla="*/ 917233 h 1122363"/>
                  <a:gd name="connsiteX57" fmla="*/ 501922 w 1077913"/>
                  <a:gd name="connsiteY57" fmla="*/ 824335 h 1122363"/>
                  <a:gd name="connsiteX58" fmla="*/ 435406 w 1077913"/>
                  <a:gd name="connsiteY58" fmla="*/ 725720 h 1122363"/>
                  <a:gd name="connsiteX59" fmla="*/ 276626 w 1077913"/>
                  <a:gd name="connsiteY59" fmla="*/ 490618 h 1122363"/>
                  <a:gd name="connsiteX60" fmla="*/ 280918 w 1077913"/>
                  <a:gd name="connsiteY60" fmla="*/ 473468 h 1122363"/>
                  <a:gd name="connsiteX61" fmla="*/ 298083 w 1077913"/>
                  <a:gd name="connsiteY61" fmla="*/ 475611 h 1122363"/>
                  <a:gd name="connsiteX62" fmla="*/ 506929 w 1077913"/>
                  <a:gd name="connsiteY62" fmla="*/ 737869 h 1122363"/>
                  <a:gd name="connsiteX63" fmla="*/ 525525 w 1077913"/>
                  <a:gd name="connsiteY63" fmla="*/ 246940 h 1122363"/>
                  <a:gd name="connsiteX64" fmla="*/ 539114 w 1077913"/>
                  <a:gd name="connsiteY64" fmla="*/ 234077 h 1122363"/>
                  <a:gd name="connsiteX65" fmla="*/ 539393 w 1077913"/>
                  <a:gd name="connsiteY65" fmla="*/ 0 h 1122363"/>
                  <a:gd name="connsiteX66" fmla="*/ 661987 w 1077913"/>
                  <a:gd name="connsiteY66" fmla="*/ 216276 h 1122363"/>
                  <a:gd name="connsiteX67" fmla="*/ 589286 w 1077913"/>
                  <a:gd name="connsiteY67" fmla="*/ 382588 h 1122363"/>
                  <a:gd name="connsiteX68" fmla="*/ 583584 w 1077913"/>
                  <a:gd name="connsiteY68" fmla="*/ 245541 h 1122363"/>
                  <a:gd name="connsiteX69" fmla="*/ 583584 w 1077913"/>
                  <a:gd name="connsiteY69" fmla="*/ 244114 h 1122363"/>
                  <a:gd name="connsiteX70" fmla="*/ 583584 w 1077913"/>
                  <a:gd name="connsiteY70" fmla="*/ 242686 h 1122363"/>
                  <a:gd name="connsiteX71" fmla="*/ 541532 w 1077913"/>
                  <a:gd name="connsiteY71" fmla="*/ 202714 h 1122363"/>
                  <a:gd name="connsiteX72" fmla="*/ 537968 w 1077913"/>
                  <a:gd name="connsiteY72" fmla="*/ 202714 h 1122363"/>
                  <a:gd name="connsiteX73" fmla="*/ 495203 w 1077913"/>
                  <a:gd name="connsiteY73" fmla="*/ 244828 h 1122363"/>
                  <a:gd name="connsiteX74" fmla="*/ 494490 w 1077913"/>
                  <a:gd name="connsiteY74" fmla="*/ 245541 h 1122363"/>
                  <a:gd name="connsiteX75" fmla="*/ 489501 w 1077913"/>
                  <a:gd name="connsiteY75" fmla="*/ 382588 h 1122363"/>
                  <a:gd name="connsiteX76" fmla="*/ 417512 w 1077913"/>
                  <a:gd name="connsiteY76" fmla="*/ 216276 h 1122363"/>
                  <a:gd name="connsiteX77" fmla="*/ 539393 w 1077913"/>
                  <a:gd name="connsiteY77" fmla="*/ 0 h 11223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</a:cxnLst>
                <a:rect l="l" t="t" r="r" b="b"/>
                <a:pathLst>
                  <a:path w="1077913" h="1122363">
                    <a:moveTo>
                      <a:pt x="609600" y="873125"/>
                    </a:moveTo>
                    <a:cubicBezTo>
                      <a:pt x="722567" y="892352"/>
                      <a:pt x="811940" y="953593"/>
                      <a:pt x="885583" y="1005577"/>
                    </a:cubicBezTo>
                    <a:cubicBezTo>
                      <a:pt x="950646" y="1051152"/>
                      <a:pt x="1007130" y="1091030"/>
                      <a:pt x="1062184" y="1091030"/>
                    </a:cubicBezTo>
                    <a:cubicBezTo>
                      <a:pt x="1071478" y="1091030"/>
                      <a:pt x="1077913" y="1098151"/>
                      <a:pt x="1077913" y="1106697"/>
                    </a:cubicBezTo>
                    <a:cubicBezTo>
                      <a:pt x="1077913" y="1115242"/>
                      <a:pt x="1071478" y="1122363"/>
                      <a:pt x="1062184" y="1122363"/>
                    </a:cubicBezTo>
                    <a:cubicBezTo>
                      <a:pt x="997120" y="1122363"/>
                      <a:pt x="937062" y="1080349"/>
                      <a:pt x="866994" y="1031213"/>
                    </a:cubicBezTo>
                    <a:cubicBezTo>
                      <a:pt x="794066" y="979941"/>
                      <a:pt x="713273" y="923685"/>
                      <a:pt x="611030" y="904458"/>
                    </a:cubicBezTo>
                    <a:cubicBezTo>
                      <a:pt x="610315" y="893064"/>
                      <a:pt x="610315" y="882383"/>
                      <a:pt x="609600" y="873125"/>
                    </a:cubicBezTo>
                    <a:close/>
                    <a:moveTo>
                      <a:pt x="468313" y="873125"/>
                    </a:moveTo>
                    <a:cubicBezTo>
                      <a:pt x="467598" y="888079"/>
                      <a:pt x="466883" y="898049"/>
                      <a:pt x="466883" y="904458"/>
                    </a:cubicBezTo>
                    <a:cubicBezTo>
                      <a:pt x="364641" y="923685"/>
                      <a:pt x="283848" y="979941"/>
                      <a:pt x="210920" y="1031213"/>
                    </a:cubicBezTo>
                    <a:cubicBezTo>
                      <a:pt x="140852" y="1080349"/>
                      <a:pt x="80793" y="1122363"/>
                      <a:pt x="15730" y="1122363"/>
                    </a:cubicBezTo>
                    <a:cubicBezTo>
                      <a:pt x="6435" y="1122363"/>
                      <a:pt x="0" y="1115242"/>
                      <a:pt x="0" y="1106697"/>
                    </a:cubicBezTo>
                    <a:cubicBezTo>
                      <a:pt x="0" y="1098151"/>
                      <a:pt x="6435" y="1091030"/>
                      <a:pt x="15730" y="1091030"/>
                    </a:cubicBezTo>
                    <a:cubicBezTo>
                      <a:pt x="70783" y="1091030"/>
                      <a:pt x="127267" y="1051152"/>
                      <a:pt x="192330" y="1005577"/>
                    </a:cubicBezTo>
                    <a:cubicBezTo>
                      <a:pt x="265973" y="953593"/>
                      <a:pt x="354631" y="892352"/>
                      <a:pt x="468313" y="873125"/>
                    </a:cubicBezTo>
                    <a:close/>
                    <a:moveTo>
                      <a:pt x="924312" y="304800"/>
                    </a:moveTo>
                    <a:cubicBezTo>
                      <a:pt x="924312" y="304800"/>
                      <a:pt x="963613" y="444895"/>
                      <a:pt x="897158" y="534499"/>
                    </a:cubicBezTo>
                    <a:cubicBezTo>
                      <a:pt x="860715" y="582857"/>
                      <a:pt x="801406" y="607035"/>
                      <a:pt x="754244" y="619125"/>
                    </a:cubicBezTo>
                    <a:cubicBezTo>
                      <a:pt x="754244" y="619125"/>
                      <a:pt x="754244" y="619125"/>
                      <a:pt x="829274" y="508187"/>
                    </a:cubicBezTo>
                    <a:cubicBezTo>
                      <a:pt x="835705" y="498942"/>
                      <a:pt x="838564" y="486852"/>
                      <a:pt x="836420" y="475474"/>
                    </a:cubicBezTo>
                    <a:cubicBezTo>
                      <a:pt x="834276" y="464096"/>
                      <a:pt x="827130" y="453429"/>
                      <a:pt x="817127" y="447028"/>
                    </a:cubicBezTo>
                    <a:cubicBezTo>
                      <a:pt x="809981" y="442050"/>
                      <a:pt x="801406" y="439206"/>
                      <a:pt x="792117" y="439206"/>
                    </a:cubicBezTo>
                    <a:cubicBezTo>
                      <a:pt x="778540" y="439206"/>
                      <a:pt x="766392" y="445606"/>
                      <a:pt x="757817" y="456273"/>
                    </a:cubicBezTo>
                    <a:cubicBezTo>
                      <a:pt x="724233" y="497519"/>
                      <a:pt x="696364" y="533077"/>
                      <a:pt x="672784" y="562233"/>
                    </a:cubicBezTo>
                    <a:cubicBezTo>
                      <a:pt x="669925" y="513876"/>
                      <a:pt x="674927" y="449873"/>
                      <a:pt x="710656" y="400093"/>
                    </a:cubicBezTo>
                    <a:cubicBezTo>
                      <a:pt x="777111" y="310489"/>
                      <a:pt x="924312" y="304800"/>
                      <a:pt x="924312" y="304800"/>
                    </a:cubicBezTo>
                    <a:close/>
                    <a:moveTo>
                      <a:pt x="158342" y="304800"/>
                    </a:moveTo>
                    <a:cubicBezTo>
                      <a:pt x="158342" y="304800"/>
                      <a:pt x="304035" y="310502"/>
                      <a:pt x="370454" y="400309"/>
                    </a:cubicBezTo>
                    <a:cubicBezTo>
                      <a:pt x="406877" y="450915"/>
                      <a:pt x="411162" y="516488"/>
                      <a:pt x="408306" y="564243"/>
                    </a:cubicBezTo>
                    <a:cubicBezTo>
                      <a:pt x="331888" y="468734"/>
                      <a:pt x="323318" y="457329"/>
                      <a:pt x="322604" y="456617"/>
                    </a:cubicBezTo>
                    <a:cubicBezTo>
                      <a:pt x="314034" y="445925"/>
                      <a:pt x="301178" y="439511"/>
                      <a:pt x="287609" y="439511"/>
                    </a:cubicBezTo>
                    <a:cubicBezTo>
                      <a:pt x="279039" y="439511"/>
                      <a:pt x="270469" y="442362"/>
                      <a:pt x="263327" y="447351"/>
                    </a:cubicBezTo>
                    <a:cubicBezTo>
                      <a:pt x="252614" y="453766"/>
                      <a:pt x="246186" y="464457"/>
                      <a:pt x="243330" y="475861"/>
                    </a:cubicBezTo>
                    <a:cubicBezTo>
                      <a:pt x="241187" y="487265"/>
                      <a:pt x="244044" y="499382"/>
                      <a:pt x="250472" y="508648"/>
                    </a:cubicBezTo>
                    <a:cubicBezTo>
                      <a:pt x="280467" y="553551"/>
                      <a:pt x="304749" y="589902"/>
                      <a:pt x="324746" y="619125"/>
                    </a:cubicBezTo>
                    <a:cubicBezTo>
                      <a:pt x="278325" y="607008"/>
                      <a:pt x="220476" y="582774"/>
                      <a:pt x="185481" y="535020"/>
                    </a:cubicBezTo>
                    <a:cubicBezTo>
                      <a:pt x="119062" y="445213"/>
                      <a:pt x="158342" y="304800"/>
                      <a:pt x="158342" y="304800"/>
                    </a:cubicBezTo>
                    <a:close/>
                    <a:moveTo>
                      <a:pt x="539114" y="234077"/>
                    </a:moveTo>
                    <a:cubicBezTo>
                      <a:pt x="546266" y="234077"/>
                      <a:pt x="551273" y="239794"/>
                      <a:pt x="551988" y="246940"/>
                    </a:cubicBezTo>
                    <a:cubicBezTo>
                      <a:pt x="551988" y="246940"/>
                      <a:pt x="564862" y="542784"/>
                      <a:pt x="572729" y="740012"/>
                    </a:cubicBezTo>
                    <a:cubicBezTo>
                      <a:pt x="573445" y="739298"/>
                      <a:pt x="586319" y="722862"/>
                      <a:pt x="782290" y="475611"/>
                    </a:cubicBezTo>
                    <a:cubicBezTo>
                      <a:pt x="786581" y="469895"/>
                      <a:pt x="794449" y="469180"/>
                      <a:pt x="799456" y="473468"/>
                    </a:cubicBezTo>
                    <a:cubicBezTo>
                      <a:pt x="806608" y="477041"/>
                      <a:pt x="808038" y="485616"/>
                      <a:pt x="803747" y="490618"/>
                    </a:cubicBezTo>
                    <a:cubicBezTo>
                      <a:pt x="803747" y="490618"/>
                      <a:pt x="803747" y="490618"/>
                      <a:pt x="666424" y="694993"/>
                    </a:cubicBezTo>
                    <a:cubicBezTo>
                      <a:pt x="666424" y="694993"/>
                      <a:pt x="666424" y="694993"/>
                      <a:pt x="647113" y="723577"/>
                    </a:cubicBezTo>
                    <a:cubicBezTo>
                      <a:pt x="647113" y="723577"/>
                      <a:pt x="647113" y="723577"/>
                      <a:pt x="599677" y="793949"/>
                    </a:cubicBezTo>
                    <a:lnTo>
                      <a:pt x="576571" y="828228"/>
                    </a:lnTo>
                    <a:lnTo>
                      <a:pt x="576406" y="826568"/>
                    </a:lnTo>
                    <a:cubicBezTo>
                      <a:pt x="576305" y="826836"/>
                      <a:pt x="576305" y="828622"/>
                      <a:pt x="576305" y="828622"/>
                    </a:cubicBezTo>
                    <a:lnTo>
                      <a:pt x="576571" y="828228"/>
                    </a:lnTo>
                    <a:lnTo>
                      <a:pt x="577110" y="833625"/>
                    </a:lnTo>
                    <a:cubicBezTo>
                      <a:pt x="577915" y="845773"/>
                      <a:pt x="579524" y="877215"/>
                      <a:pt x="582742" y="954392"/>
                    </a:cubicBezTo>
                    <a:cubicBezTo>
                      <a:pt x="583458" y="978688"/>
                      <a:pt x="564862" y="998697"/>
                      <a:pt x="540544" y="1000126"/>
                    </a:cubicBezTo>
                    <a:cubicBezTo>
                      <a:pt x="516942" y="1000126"/>
                      <a:pt x="496916" y="982261"/>
                      <a:pt x="495485" y="957965"/>
                    </a:cubicBezTo>
                    <a:cubicBezTo>
                      <a:pt x="495485" y="957250"/>
                      <a:pt x="495485" y="955821"/>
                      <a:pt x="495485" y="954392"/>
                    </a:cubicBezTo>
                    <a:cubicBezTo>
                      <a:pt x="495485" y="954392"/>
                      <a:pt x="495485" y="954392"/>
                      <a:pt x="497631" y="917233"/>
                    </a:cubicBezTo>
                    <a:cubicBezTo>
                      <a:pt x="497631" y="917233"/>
                      <a:pt x="497631" y="945817"/>
                      <a:pt x="501922" y="824335"/>
                    </a:cubicBezTo>
                    <a:cubicBezTo>
                      <a:pt x="501922" y="824335"/>
                      <a:pt x="501922" y="824335"/>
                      <a:pt x="435406" y="725720"/>
                    </a:cubicBezTo>
                    <a:cubicBezTo>
                      <a:pt x="435406" y="725720"/>
                      <a:pt x="416810" y="698566"/>
                      <a:pt x="276626" y="490618"/>
                    </a:cubicBezTo>
                    <a:cubicBezTo>
                      <a:pt x="273050" y="485616"/>
                      <a:pt x="274481" y="477041"/>
                      <a:pt x="280918" y="473468"/>
                    </a:cubicBezTo>
                    <a:cubicBezTo>
                      <a:pt x="286640" y="469180"/>
                      <a:pt x="293792" y="469895"/>
                      <a:pt x="298083" y="475611"/>
                    </a:cubicBezTo>
                    <a:cubicBezTo>
                      <a:pt x="298083" y="475611"/>
                      <a:pt x="303805" y="483472"/>
                      <a:pt x="506929" y="737869"/>
                    </a:cubicBezTo>
                    <a:cubicBezTo>
                      <a:pt x="511935" y="644256"/>
                      <a:pt x="519803" y="402008"/>
                      <a:pt x="525525" y="246940"/>
                    </a:cubicBezTo>
                    <a:cubicBezTo>
                      <a:pt x="526240" y="239080"/>
                      <a:pt x="531962" y="233363"/>
                      <a:pt x="539114" y="234077"/>
                    </a:cubicBezTo>
                    <a:close/>
                    <a:moveTo>
                      <a:pt x="539393" y="0"/>
                    </a:moveTo>
                    <a:cubicBezTo>
                      <a:pt x="539393" y="0"/>
                      <a:pt x="661987" y="97074"/>
                      <a:pt x="661987" y="216276"/>
                    </a:cubicBezTo>
                    <a:cubicBezTo>
                      <a:pt x="661987" y="282658"/>
                      <a:pt x="623498" y="342616"/>
                      <a:pt x="589286" y="382588"/>
                    </a:cubicBezTo>
                    <a:cubicBezTo>
                      <a:pt x="586435" y="303358"/>
                      <a:pt x="583584" y="246969"/>
                      <a:pt x="583584" y="245541"/>
                    </a:cubicBezTo>
                    <a:cubicBezTo>
                      <a:pt x="583584" y="245541"/>
                      <a:pt x="583584" y="245541"/>
                      <a:pt x="583584" y="244114"/>
                    </a:cubicBezTo>
                    <a:cubicBezTo>
                      <a:pt x="583584" y="244114"/>
                      <a:pt x="583584" y="244114"/>
                      <a:pt x="583584" y="242686"/>
                    </a:cubicBezTo>
                    <a:cubicBezTo>
                      <a:pt x="580733" y="220559"/>
                      <a:pt x="562914" y="204142"/>
                      <a:pt x="541532" y="202714"/>
                    </a:cubicBezTo>
                    <a:cubicBezTo>
                      <a:pt x="540106" y="202714"/>
                      <a:pt x="539393" y="202714"/>
                      <a:pt x="537968" y="202714"/>
                    </a:cubicBezTo>
                    <a:cubicBezTo>
                      <a:pt x="515160" y="202714"/>
                      <a:pt x="495915" y="221273"/>
                      <a:pt x="495203" y="244828"/>
                    </a:cubicBezTo>
                    <a:cubicBezTo>
                      <a:pt x="495203" y="244828"/>
                      <a:pt x="495203" y="244828"/>
                      <a:pt x="494490" y="245541"/>
                    </a:cubicBezTo>
                    <a:cubicBezTo>
                      <a:pt x="493064" y="286941"/>
                      <a:pt x="491639" y="333337"/>
                      <a:pt x="489501" y="382588"/>
                    </a:cubicBezTo>
                    <a:cubicBezTo>
                      <a:pt x="456001" y="342616"/>
                      <a:pt x="417512" y="283372"/>
                      <a:pt x="417512" y="216276"/>
                    </a:cubicBezTo>
                    <a:cubicBezTo>
                      <a:pt x="417512" y="97074"/>
                      <a:pt x="539393" y="0"/>
                      <a:pt x="539393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/>
              </a:p>
            </p:txBody>
          </p:sp>
        </p:grpSp>
      </p:grp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6C3D9A0C-5061-0C49-02E9-40582A55311B}"/>
              </a:ext>
            </a:extLst>
          </p:cNvPr>
          <p:cNvSpPr txBox="1"/>
          <p:nvPr/>
        </p:nvSpPr>
        <p:spPr>
          <a:xfrm>
            <a:off x="82314" y="5150165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Objectives</a:t>
            </a:r>
          </a:p>
        </p:txBody>
      </p:sp>
      <p:sp>
        <p:nvSpPr>
          <p:cNvPr id="102" name="Rounded Rectangle 20">
            <a:extLst>
              <a:ext uri="{FF2B5EF4-FFF2-40B4-BE49-F238E27FC236}">
                <a16:creationId xmlns:a16="http://schemas.microsoft.com/office/drawing/2014/main" xmlns="" id="{63CC8FE9-F279-62C5-6381-AD26D5F58D45}"/>
              </a:ext>
            </a:extLst>
          </p:cNvPr>
          <p:cNvSpPr/>
          <p:nvPr/>
        </p:nvSpPr>
        <p:spPr>
          <a:xfrm>
            <a:off x="458030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Pharmaceuticals</a:t>
            </a:r>
          </a:p>
          <a:p>
            <a:pPr algn="ctr"/>
            <a:endParaRPr lang="en-US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03" name="Group 102">
            <a:extLst>
              <a:ext uri="{FF2B5EF4-FFF2-40B4-BE49-F238E27FC236}">
                <a16:creationId xmlns:a16="http://schemas.microsoft.com/office/drawing/2014/main" xmlns="" id="{8450118B-E9FF-447A-6D87-AAEA8D7E4706}"/>
              </a:ext>
            </a:extLst>
          </p:cNvPr>
          <p:cNvGrpSpPr>
            <a:grpSpLocks noChangeAspect="1"/>
          </p:cNvGrpSpPr>
          <p:nvPr/>
        </p:nvGrpSpPr>
        <p:grpSpPr>
          <a:xfrm rot="16200000">
            <a:off x="5196438" y="2362710"/>
            <a:ext cx="413256" cy="384292"/>
            <a:chOff x="5273801" y="2606040"/>
            <a:chExt cx="1644396" cy="1645920"/>
          </a:xfrm>
        </p:grpSpPr>
        <p:sp>
          <p:nvSpPr>
            <p:cNvPr id="104" name="AutoShape 13">
              <a:extLst>
                <a:ext uri="{FF2B5EF4-FFF2-40B4-BE49-F238E27FC236}">
                  <a16:creationId xmlns:a16="http://schemas.microsoft.com/office/drawing/2014/main" xmlns="" id="{5C6F3ED2-FF55-3304-6571-89FA6E80C10D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5273801" y="2606040"/>
              <a:ext cx="1644396" cy="1645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05" name="Group 104">
              <a:extLst>
                <a:ext uri="{FF2B5EF4-FFF2-40B4-BE49-F238E27FC236}">
                  <a16:creationId xmlns:a16="http://schemas.microsoft.com/office/drawing/2014/main" xmlns="" id="{6D5F65CC-A53B-CD26-88AF-179F569BD276}"/>
                </a:ext>
              </a:extLst>
            </p:cNvPr>
            <p:cNvGrpSpPr/>
            <p:nvPr/>
          </p:nvGrpSpPr>
          <p:grpSpPr>
            <a:xfrm>
              <a:off x="5856350" y="2854069"/>
              <a:ext cx="480822" cy="1172719"/>
              <a:chOff x="5856350" y="2854071"/>
              <a:chExt cx="480822" cy="1172718"/>
            </a:xfrm>
          </p:grpSpPr>
          <p:sp>
            <p:nvSpPr>
              <p:cNvPr id="106" name="Freeform 15">
                <a:extLst>
                  <a:ext uri="{FF2B5EF4-FFF2-40B4-BE49-F238E27FC236}">
                    <a16:creationId xmlns:a16="http://schemas.microsoft.com/office/drawing/2014/main" xmlns="" id="{453A82D7-B1CC-9DFE-B9E2-EBB7642D1F6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56350" y="2854071"/>
                <a:ext cx="480822" cy="606933"/>
              </a:xfrm>
              <a:custGeom>
                <a:avLst/>
                <a:gdLst>
                  <a:gd name="T0" fmla="*/ 39 w 674"/>
                  <a:gd name="T1" fmla="*/ 795 h 850"/>
                  <a:gd name="T2" fmla="*/ 340 w 674"/>
                  <a:gd name="T3" fmla="*/ 850 h 850"/>
                  <a:gd name="T4" fmla="*/ 641 w 674"/>
                  <a:gd name="T5" fmla="*/ 795 h 850"/>
                  <a:gd name="T6" fmla="*/ 674 w 674"/>
                  <a:gd name="T7" fmla="*/ 777 h 850"/>
                  <a:gd name="T8" fmla="*/ 674 w 674"/>
                  <a:gd name="T9" fmla="*/ 338 h 850"/>
                  <a:gd name="T10" fmla="*/ 337 w 674"/>
                  <a:gd name="T11" fmla="*/ 0 h 850"/>
                  <a:gd name="T12" fmla="*/ 0 w 674"/>
                  <a:gd name="T13" fmla="*/ 338 h 850"/>
                  <a:gd name="T14" fmla="*/ 0 w 674"/>
                  <a:gd name="T15" fmla="*/ 774 h 850"/>
                  <a:gd name="T16" fmla="*/ 39 w 674"/>
                  <a:gd name="T17" fmla="*/ 795 h 8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674" h="850">
                    <a:moveTo>
                      <a:pt x="39" y="795"/>
                    </a:moveTo>
                    <a:cubicBezTo>
                      <a:pt x="118" y="830"/>
                      <a:pt x="225" y="850"/>
                      <a:pt x="340" y="850"/>
                    </a:cubicBezTo>
                    <a:cubicBezTo>
                      <a:pt x="454" y="850"/>
                      <a:pt x="561" y="830"/>
                      <a:pt x="641" y="795"/>
                    </a:cubicBezTo>
                    <a:cubicBezTo>
                      <a:pt x="653" y="789"/>
                      <a:pt x="664" y="783"/>
                      <a:pt x="674" y="777"/>
                    </a:cubicBezTo>
                    <a:cubicBezTo>
                      <a:pt x="674" y="338"/>
                      <a:pt x="674" y="338"/>
                      <a:pt x="674" y="338"/>
                    </a:cubicBezTo>
                    <a:cubicBezTo>
                      <a:pt x="674" y="151"/>
                      <a:pt x="523" y="0"/>
                      <a:pt x="337" y="0"/>
                    </a:cubicBezTo>
                    <a:cubicBezTo>
                      <a:pt x="151" y="0"/>
                      <a:pt x="0" y="151"/>
                      <a:pt x="0" y="338"/>
                    </a:cubicBezTo>
                    <a:cubicBezTo>
                      <a:pt x="0" y="774"/>
                      <a:pt x="0" y="774"/>
                      <a:pt x="0" y="774"/>
                    </a:cubicBezTo>
                    <a:cubicBezTo>
                      <a:pt x="11" y="782"/>
                      <a:pt x="24" y="788"/>
                      <a:pt x="39" y="795"/>
                    </a:cubicBezTo>
                    <a:close/>
                  </a:path>
                </a:pathLst>
              </a:custGeom>
              <a:solidFill>
                <a:srgbClr val="424C6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07" name="Freeform 16">
                <a:extLst>
                  <a:ext uri="{FF2B5EF4-FFF2-40B4-BE49-F238E27FC236}">
                    <a16:creationId xmlns:a16="http://schemas.microsoft.com/office/drawing/2014/main" xmlns="" id="{AB77AF5C-3218-ABB7-AEDA-F68BCB3C7B17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856350" y="3445383"/>
                <a:ext cx="480822" cy="581406"/>
              </a:xfrm>
              <a:custGeom>
                <a:avLst/>
                <a:gdLst>
                  <a:gd name="T0" fmla="*/ 44 w 674"/>
                  <a:gd name="T1" fmla="*/ 65 h 814"/>
                  <a:gd name="T2" fmla="*/ 340 w 674"/>
                  <a:gd name="T3" fmla="*/ 109 h 814"/>
                  <a:gd name="T4" fmla="*/ 630 w 674"/>
                  <a:gd name="T5" fmla="*/ 66 h 814"/>
                  <a:gd name="T6" fmla="*/ 630 w 674"/>
                  <a:gd name="T7" fmla="*/ 477 h 814"/>
                  <a:gd name="T8" fmla="*/ 337 w 674"/>
                  <a:gd name="T9" fmla="*/ 770 h 814"/>
                  <a:gd name="T10" fmla="*/ 44 w 674"/>
                  <a:gd name="T11" fmla="*/ 477 h 814"/>
                  <a:gd name="T12" fmla="*/ 44 w 674"/>
                  <a:gd name="T13" fmla="*/ 65 h 814"/>
                  <a:gd name="T14" fmla="*/ 0 w 674"/>
                  <a:gd name="T15" fmla="*/ 0 h 814"/>
                  <a:gd name="T16" fmla="*/ 0 w 674"/>
                  <a:gd name="T17" fmla="*/ 477 h 814"/>
                  <a:gd name="T18" fmla="*/ 337 w 674"/>
                  <a:gd name="T19" fmla="*/ 814 h 814"/>
                  <a:gd name="T20" fmla="*/ 674 w 674"/>
                  <a:gd name="T21" fmla="*/ 477 h 814"/>
                  <a:gd name="T22" fmla="*/ 674 w 674"/>
                  <a:gd name="T23" fmla="*/ 2 h 814"/>
                  <a:gd name="T24" fmla="*/ 672 w 674"/>
                  <a:gd name="T25" fmla="*/ 3 h 814"/>
                  <a:gd name="T26" fmla="*/ 340 w 674"/>
                  <a:gd name="T27" fmla="*/ 65 h 814"/>
                  <a:gd name="T28" fmla="*/ 7 w 674"/>
                  <a:gd name="T29" fmla="*/ 3 h 814"/>
                  <a:gd name="T30" fmla="*/ 0 w 674"/>
                  <a:gd name="T31" fmla="*/ 0 h 81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674" h="814">
                    <a:moveTo>
                      <a:pt x="44" y="65"/>
                    </a:moveTo>
                    <a:cubicBezTo>
                      <a:pt x="130" y="94"/>
                      <a:pt x="232" y="109"/>
                      <a:pt x="340" y="109"/>
                    </a:cubicBezTo>
                    <a:cubicBezTo>
                      <a:pt x="445" y="109"/>
                      <a:pt x="545" y="94"/>
                      <a:pt x="630" y="66"/>
                    </a:cubicBezTo>
                    <a:cubicBezTo>
                      <a:pt x="630" y="477"/>
                      <a:pt x="630" y="477"/>
                      <a:pt x="630" y="477"/>
                    </a:cubicBezTo>
                    <a:cubicBezTo>
                      <a:pt x="630" y="639"/>
                      <a:pt x="499" y="770"/>
                      <a:pt x="337" y="770"/>
                    </a:cubicBezTo>
                    <a:cubicBezTo>
                      <a:pt x="175" y="770"/>
                      <a:pt x="44" y="639"/>
                      <a:pt x="44" y="477"/>
                    </a:cubicBezTo>
                    <a:cubicBezTo>
                      <a:pt x="44" y="65"/>
                      <a:pt x="44" y="65"/>
                      <a:pt x="44" y="65"/>
                    </a:cubicBezTo>
                    <a:moveTo>
                      <a:pt x="0" y="0"/>
                    </a:moveTo>
                    <a:cubicBezTo>
                      <a:pt x="0" y="477"/>
                      <a:pt x="0" y="477"/>
                      <a:pt x="0" y="477"/>
                    </a:cubicBezTo>
                    <a:cubicBezTo>
                      <a:pt x="0" y="663"/>
                      <a:pt x="151" y="814"/>
                      <a:pt x="337" y="814"/>
                    </a:cubicBezTo>
                    <a:cubicBezTo>
                      <a:pt x="523" y="814"/>
                      <a:pt x="674" y="663"/>
                      <a:pt x="674" y="477"/>
                    </a:cubicBezTo>
                    <a:cubicBezTo>
                      <a:pt x="674" y="2"/>
                      <a:pt x="674" y="2"/>
                      <a:pt x="674" y="2"/>
                    </a:cubicBezTo>
                    <a:cubicBezTo>
                      <a:pt x="674" y="2"/>
                      <a:pt x="673" y="3"/>
                      <a:pt x="672" y="3"/>
                    </a:cubicBezTo>
                    <a:cubicBezTo>
                      <a:pt x="583" y="43"/>
                      <a:pt x="465" y="65"/>
                      <a:pt x="340" y="65"/>
                    </a:cubicBezTo>
                    <a:cubicBezTo>
                      <a:pt x="215" y="65"/>
                      <a:pt x="96" y="43"/>
                      <a:pt x="7" y="3"/>
                    </a:cubicBezTo>
                    <a:cubicBezTo>
                      <a:pt x="4" y="2"/>
                      <a:pt x="2" y="1"/>
                      <a:pt x="0" y="0"/>
                    </a:cubicBezTo>
                    <a:close/>
                  </a:path>
                </a:pathLst>
              </a:custGeom>
              <a:solidFill>
                <a:srgbClr val="2126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110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</p:grpSp>
      <p:sp>
        <p:nvSpPr>
          <p:cNvPr id="108" name="Rounded Rectangle 7">
            <a:extLst>
              <a:ext uri="{FF2B5EF4-FFF2-40B4-BE49-F238E27FC236}">
                <a16:creationId xmlns:a16="http://schemas.microsoft.com/office/drawing/2014/main" xmlns="" id="{E17D640A-DD25-2AF4-30E3-418E1962BD82}"/>
              </a:ext>
            </a:extLst>
          </p:cNvPr>
          <p:cNvSpPr/>
          <p:nvPr/>
        </p:nvSpPr>
        <p:spPr>
          <a:xfrm>
            <a:off x="10124092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Metals, minerals and downstream products</a:t>
            </a:r>
          </a:p>
        </p:txBody>
      </p:sp>
      <p:grpSp>
        <p:nvGrpSpPr>
          <p:cNvPr id="109" name="bcgIcons_Mining">
            <a:extLst>
              <a:ext uri="{FF2B5EF4-FFF2-40B4-BE49-F238E27FC236}">
                <a16:creationId xmlns:a16="http://schemas.microsoft.com/office/drawing/2014/main" xmlns="" id="{4FD80BDC-6A10-F9C1-96B6-B8D62695F6BB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10722977" y="2348227"/>
            <a:ext cx="349007" cy="317598"/>
            <a:chOff x="1682" y="0"/>
            <a:chExt cx="4316" cy="4320"/>
          </a:xfrm>
        </p:grpSpPr>
        <p:sp>
          <p:nvSpPr>
            <p:cNvPr id="110" name="AutoShape 38">
              <a:extLst>
                <a:ext uri="{FF2B5EF4-FFF2-40B4-BE49-F238E27FC236}">
                  <a16:creationId xmlns:a16="http://schemas.microsoft.com/office/drawing/2014/main" xmlns="" id="{9D58F3C4-867E-E11D-2FDC-C873499259AC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40">
              <a:extLst>
                <a:ext uri="{FF2B5EF4-FFF2-40B4-BE49-F238E27FC236}">
                  <a16:creationId xmlns:a16="http://schemas.microsoft.com/office/drawing/2014/main" xmlns="" id="{F5CF0FD4-F65F-8208-8210-A7BCF55601A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36" y="1254"/>
              <a:ext cx="3520" cy="2421"/>
            </a:xfrm>
            <a:custGeom>
              <a:avLst/>
              <a:gdLst>
                <a:gd name="T0" fmla="*/ 615 w 1879"/>
                <a:gd name="T1" fmla="*/ 821 h 1291"/>
                <a:gd name="T2" fmla="*/ 526 w 1879"/>
                <a:gd name="T3" fmla="*/ 276 h 1291"/>
                <a:gd name="T4" fmla="*/ 571 w 1879"/>
                <a:gd name="T5" fmla="*/ 826 h 1291"/>
                <a:gd name="T6" fmla="*/ 596 w 1879"/>
                <a:gd name="T7" fmla="*/ 845 h 1291"/>
                <a:gd name="T8" fmla="*/ 917 w 1879"/>
                <a:gd name="T9" fmla="*/ 823 h 1291"/>
                <a:gd name="T10" fmla="*/ 875 w 1879"/>
                <a:gd name="T11" fmla="*/ 276 h 1291"/>
                <a:gd name="T12" fmla="*/ 873 w 1879"/>
                <a:gd name="T13" fmla="*/ 824 h 1291"/>
                <a:gd name="T14" fmla="*/ 896 w 1879"/>
                <a:gd name="T15" fmla="*/ 845 h 1291"/>
                <a:gd name="T16" fmla="*/ 1245 w 1879"/>
                <a:gd name="T17" fmla="*/ 299 h 1291"/>
                <a:gd name="T18" fmla="*/ 1201 w 1879"/>
                <a:gd name="T19" fmla="*/ 297 h 1291"/>
                <a:gd name="T20" fmla="*/ 1196 w 1879"/>
                <a:gd name="T21" fmla="*/ 845 h 1291"/>
                <a:gd name="T22" fmla="*/ 1219 w 1879"/>
                <a:gd name="T23" fmla="*/ 824 h 1291"/>
                <a:gd name="T24" fmla="*/ 1593 w 1879"/>
                <a:gd name="T25" fmla="*/ 301 h 1291"/>
                <a:gd name="T26" fmla="*/ 1549 w 1879"/>
                <a:gd name="T27" fmla="*/ 295 h 1291"/>
                <a:gd name="T28" fmla="*/ 1497 w 1879"/>
                <a:gd name="T29" fmla="*/ 845 h 1291"/>
                <a:gd name="T30" fmla="*/ 1521 w 1879"/>
                <a:gd name="T31" fmla="*/ 826 h 1291"/>
                <a:gd name="T32" fmla="*/ 152 w 1879"/>
                <a:gd name="T33" fmla="*/ 439 h 1291"/>
                <a:gd name="T34" fmla="*/ 19 w 1879"/>
                <a:gd name="T35" fmla="*/ 3 h 1291"/>
                <a:gd name="T36" fmla="*/ 115 w 1879"/>
                <a:gd name="T37" fmla="*/ 472 h 1291"/>
                <a:gd name="T38" fmla="*/ 136 w 1879"/>
                <a:gd name="T39" fmla="*/ 488 h 1291"/>
                <a:gd name="T40" fmla="*/ 253 w 1879"/>
                <a:gd name="T41" fmla="*/ 459 h 1291"/>
                <a:gd name="T42" fmla="*/ 732 w 1879"/>
                <a:gd name="T43" fmla="*/ 1291 h 1291"/>
                <a:gd name="T44" fmla="*/ 732 w 1879"/>
                <a:gd name="T45" fmla="*/ 928 h 1291"/>
                <a:gd name="T46" fmla="*/ 732 w 1879"/>
                <a:gd name="T47" fmla="*/ 1291 h 1291"/>
                <a:gd name="T48" fmla="*/ 594 w 1879"/>
                <a:gd name="T49" fmla="*/ 1110 h 1291"/>
                <a:gd name="T50" fmla="*/ 869 w 1879"/>
                <a:gd name="T51" fmla="*/ 1110 h 1291"/>
                <a:gd name="T52" fmla="*/ 1116 w 1879"/>
                <a:gd name="T53" fmla="*/ 1091 h 1291"/>
                <a:gd name="T54" fmla="*/ 948 w 1879"/>
                <a:gd name="T55" fmla="*/ 1047 h 1291"/>
                <a:gd name="T56" fmla="*/ 1116 w 1879"/>
                <a:gd name="T57" fmla="*/ 1091 h 1291"/>
                <a:gd name="T58" fmla="*/ 1668 w 1879"/>
                <a:gd name="T59" fmla="*/ 1020 h 1291"/>
                <a:gd name="T60" fmla="*/ 1565 w 1879"/>
                <a:gd name="T61" fmla="*/ 1091 h 1291"/>
                <a:gd name="T62" fmla="*/ 1578 w 1879"/>
                <a:gd name="T63" fmla="*/ 1047 h 1291"/>
                <a:gd name="T64" fmla="*/ 1829 w 1879"/>
                <a:gd name="T65" fmla="*/ 183 h 1291"/>
                <a:gd name="T66" fmla="*/ 1781 w 1879"/>
                <a:gd name="T67" fmla="*/ 122 h 1291"/>
                <a:gd name="T68" fmla="*/ 296 w 1879"/>
                <a:gd name="T69" fmla="*/ 140 h 1291"/>
                <a:gd name="T70" fmla="*/ 453 w 1879"/>
                <a:gd name="T71" fmla="*/ 1007 h 1291"/>
                <a:gd name="T72" fmla="*/ 515 w 1879"/>
                <a:gd name="T73" fmla="*/ 1047 h 1291"/>
                <a:gd name="T74" fmla="*/ 501 w 1879"/>
                <a:gd name="T75" fmla="*/ 1091 h 1291"/>
                <a:gd name="T76" fmla="*/ 243 w 1879"/>
                <a:gd name="T77" fmla="*/ 190 h 1291"/>
                <a:gd name="T78" fmla="*/ 334 w 1879"/>
                <a:gd name="T79" fmla="*/ 78 h 1291"/>
                <a:gd name="T80" fmla="*/ 1855 w 1879"/>
                <a:gd name="T81" fmla="*/ 114 h 1291"/>
                <a:gd name="T82" fmla="*/ 1341 w 1879"/>
                <a:gd name="T83" fmla="*/ 1291 h 1291"/>
                <a:gd name="T84" fmla="*/ 1341 w 1879"/>
                <a:gd name="T85" fmla="*/ 928 h 1291"/>
                <a:gd name="T86" fmla="*/ 1341 w 1879"/>
                <a:gd name="T87" fmla="*/ 1291 h 1291"/>
                <a:gd name="T88" fmla="*/ 1203 w 1879"/>
                <a:gd name="T89" fmla="*/ 1110 h 1291"/>
                <a:gd name="T90" fmla="*/ 1478 w 1879"/>
                <a:gd name="T91" fmla="*/ 1110 h 1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879" h="1291">
                  <a:moveTo>
                    <a:pt x="596" y="845"/>
                  </a:moveTo>
                  <a:cubicBezTo>
                    <a:pt x="608" y="844"/>
                    <a:pt x="616" y="833"/>
                    <a:pt x="615" y="821"/>
                  </a:cubicBezTo>
                  <a:cubicBezTo>
                    <a:pt x="550" y="295"/>
                    <a:pt x="550" y="295"/>
                    <a:pt x="550" y="295"/>
                  </a:cubicBezTo>
                  <a:cubicBezTo>
                    <a:pt x="549" y="283"/>
                    <a:pt x="538" y="275"/>
                    <a:pt x="526" y="276"/>
                  </a:cubicBezTo>
                  <a:cubicBezTo>
                    <a:pt x="514" y="278"/>
                    <a:pt x="505" y="289"/>
                    <a:pt x="507" y="301"/>
                  </a:cubicBezTo>
                  <a:cubicBezTo>
                    <a:pt x="571" y="826"/>
                    <a:pt x="571" y="826"/>
                    <a:pt x="571" y="826"/>
                  </a:cubicBezTo>
                  <a:cubicBezTo>
                    <a:pt x="573" y="837"/>
                    <a:pt x="582" y="845"/>
                    <a:pt x="593" y="845"/>
                  </a:cubicBezTo>
                  <a:cubicBezTo>
                    <a:pt x="594" y="845"/>
                    <a:pt x="595" y="845"/>
                    <a:pt x="596" y="845"/>
                  </a:cubicBezTo>
                  <a:close/>
                  <a:moveTo>
                    <a:pt x="896" y="845"/>
                  </a:moveTo>
                  <a:cubicBezTo>
                    <a:pt x="908" y="845"/>
                    <a:pt x="918" y="835"/>
                    <a:pt x="917" y="823"/>
                  </a:cubicBezTo>
                  <a:cubicBezTo>
                    <a:pt x="898" y="297"/>
                    <a:pt x="898" y="297"/>
                    <a:pt x="898" y="297"/>
                  </a:cubicBezTo>
                  <a:cubicBezTo>
                    <a:pt x="897" y="285"/>
                    <a:pt x="887" y="275"/>
                    <a:pt x="875" y="276"/>
                  </a:cubicBezTo>
                  <a:cubicBezTo>
                    <a:pt x="863" y="276"/>
                    <a:pt x="853" y="287"/>
                    <a:pt x="854" y="299"/>
                  </a:cubicBezTo>
                  <a:cubicBezTo>
                    <a:pt x="873" y="824"/>
                    <a:pt x="873" y="824"/>
                    <a:pt x="873" y="824"/>
                  </a:cubicBezTo>
                  <a:cubicBezTo>
                    <a:pt x="874" y="836"/>
                    <a:pt x="884" y="845"/>
                    <a:pt x="895" y="845"/>
                  </a:cubicBezTo>
                  <a:cubicBezTo>
                    <a:pt x="896" y="845"/>
                    <a:pt x="896" y="845"/>
                    <a:pt x="896" y="845"/>
                  </a:cubicBezTo>
                  <a:close/>
                  <a:moveTo>
                    <a:pt x="1219" y="824"/>
                  </a:moveTo>
                  <a:cubicBezTo>
                    <a:pt x="1245" y="299"/>
                    <a:pt x="1245" y="299"/>
                    <a:pt x="1245" y="299"/>
                  </a:cubicBezTo>
                  <a:cubicBezTo>
                    <a:pt x="1246" y="287"/>
                    <a:pt x="1237" y="277"/>
                    <a:pt x="1224" y="276"/>
                  </a:cubicBezTo>
                  <a:cubicBezTo>
                    <a:pt x="1212" y="275"/>
                    <a:pt x="1202" y="285"/>
                    <a:pt x="1201" y="297"/>
                  </a:cubicBezTo>
                  <a:cubicBezTo>
                    <a:pt x="1176" y="822"/>
                    <a:pt x="1176" y="822"/>
                    <a:pt x="1176" y="822"/>
                  </a:cubicBezTo>
                  <a:cubicBezTo>
                    <a:pt x="1175" y="834"/>
                    <a:pt x="1184" y="845"/>
                    <a:pt x="1196" y="845"/>
                  </a:cubicBezTo>
                  <a:cubicBezTo>
                    <a:pt x="1197" y="845"/>
                    <a:pt x="1197" y="845"/>
                    <a:pt x="1198" y="845"/>
                  </a:cubicBezTo>
                  <a:cubicBezTo>
                    <a:pt x="1209" y="845"/>
                    <a:pt x="1219" y="836"/>
                    <a:pt x="1219" y="824"/>
                  </a:cubicBezTo>
                  <a:close/>
                  <a:moveTo>
                    <a:pt x="1521" y="826"/>
                  </a:moveTo>
                  <a:cubicBezTo>
                    <a:pt x="1593" y="301"/>
                    <a:pt x="1593" y="301"/>
                    <a:pt x="1593" y="301"/>
                  </a:cubicBezTo>
                  <a:cubicBezTo>
                    <a:pt x="1594" y="289"/>
                    <a:pt x="1586" y="278"/>
                    <a:pt x="1574" y="276"/>
                  </a:cubicBezTo>
                  <a:cubicBezTo>
                    <a:pt x="1562" y="275"/>
                    <a:pt x="1551" y="283"/>
                    <a:pt x="1549" y="295"/>
                  </a:cubicBezTo>
                  <a:cubicBezTo>
                    <a:pt x="1478" y="820"/>
                    <a:pt x="1478" y="820"/>
                    <a:pt x="1478" y="820"/>
                  </a:cubicBezTo>
                  <a:cubicBezTo>
                    <a:pt x="1476" y="832"/>
                    <a:pt x="1485" y="844"/>
                    <a:pt x="1497" y="845"/>
                  </a:cubicBezTo>
                  <a:cubicBezTo>
                    <a:pt x="1498" y="845"/>
                    <a:pt x="1499" y="845"/>
                    <a:pt x="1500" y="845"/>
                  </a:cubicBezTo>
                  <a:cubicBezTo>
                    <a:pt x="1511" y="845"/>
                    <a:pt x="1520" y="837"/>
                    <a:pt x="1521" y="826"/>
                  </a:cubicBezTo>
                  <a:close/>
                  <a:moveTo>
                    <a:pt x="244" y="415"/>
                  </a:moveTo>
                  <a:cubicBezTo>
                    <a:pt x="152" y="439"/>
                    <a:pt x="152" y="439"/>
                    <a:pt x="152" y="439"/>
                  </a:cubicBezTo>
                  <a:cubicBezTo>
                    <a:pt x="46" y="19"/>
                    <a:pt x="46" y="19"/>
                    <a:pt x="46" y="19"/>
                  </a:cubicBezTo>
                  <a:cubicBezTo>
                    <a:pt x="43" y="7"/>
                    <a:pt x="31" y="0"/>
                    <a:pt x="19" y="3"/>
                  </a:cubicBezTo>
                  <a:cubicBezTo>
                    <a:pt x="7" y="6"/>
                    <a:pt x="0" y="18"/>
                    <a:pt x="3" y="30"/>
                  </a:cubicBezTo>
                  <a:cubicBezTo>
                    <a:pt x="115" y="472"/>
                    <a:pt x="115" y="472"/>
                    <a:pt x="115" y="472"/>
                  </a:cubicBezTo>
                  <a:cubicBezTo>
                    <a:pt x="116" y="477"/>
                    <a:pt x="120" y="482"/>
                    <a:pt x="125" y="485"/>
                  </a:cubicBezTo>
                  <a:cubicBezTo>
                    <a:pt x="128" y="487"/>
                    <a:pt x="132" y="488"/>
                    <a:pt x="136" y="488"/>
                  </a:cubicBezTo>
                  <a:cubicBezTo>
                    <a:pt x="138" y="488"/>
                    <a:pt x="140" y="488"/>
                    <a:pt x="142" y="487"/>
                  </a:cubicBezTo>
                  <a:cubicBezTo>
                    <a:pt x="253" y="459"/>
                    <a:pt x="253" y="459"/>
                    <a:pt x="253" y="459"/>
                  </a:cubicBezTo>
                  <a:lnTo>
                    <a:pt x="244" y="415"/>
                  </a:lnTo>
                  <a:close/>
                  <a:moveTo>
                    <a:pt x="732" y="1291"/>
                  </a:moveTo>
                  <a:cubicBezTo>
                    <a:pt x="631" y="1291"/>
                    <a:pt x="550" y="1210"/>
                    <a:pt x="550" y="1110"/>
                  </a:cubicBezTo>
                  <a:cubicBezTo>
                    <a:pt x="550" y="1009"/>
                    <a:pt x="631" y="928"/>
                    <a:pt x="732" y="928"/>
                  </a:cubicBezTo>
                  <a:cubicBezTo>
                    <a:pt x="832" y="928"/>
                    <a:pt x="913" y="1009"/>
                    <a:pt x="913" y="1110"/>
                  </a:cubicBezTo>
                  <a:cubicBezTo>
                    <a:pt x="913" y="1210"/>
                    <a:pt x="832" y="1291"/>
                    <a:pt x="732" y="1291"/>
                  </a:cubicBezTo>
                  <a:close/>
                  <a:moveTo>
                    <a:pt x="732" y="972"/>
                  </a:moveTo>
                  <a:cubicBezTo>
                    <a:pt x="656" y="972"/>
                    <a:pt x="594" y="1034"/>
                    <a:pt x="594" y="1110"/>
                  </a:cubicBezTo>
                  <a:cubicBezTo>
                    <a:pt x="594" y="1186"/>
                    <a:pt x="656" y="1247"/>
                    <a:pt x="732" y="1247"/>
                  </a:cubicBezTo>
                  <a:cubicBezTo>
                    <a:pt x="808" y="1247"/>
                    <a:pt x="869" y="1186"/>
                    <a:pt x="869" y="1110"/>
                  </a:cubicBezTo>
                  <a:cubicBezTo>
                    <a:pt x="869" y="1034"/>
                    <a:pt x="808" y="972"/>
                    <a:pt x="732" y="972"/>
                  </a:cubicBezTo>
                  <a:close/>
                  <a:moveTo>
                    <a:pt x="1116" y="1091"/>
                  </a:moveTo>
                  <a:cubicBezTo>
                    <a:pt x="956" y="1091"/>
                    <a:pt x="956" y="1091"/>
                    <a:pt x="956" y="1091"/>
                  </a:cubicBezTo>
                  <a:cubicBezTo>
                    <a:pt x="955" y="1076"/>
                    <a:pt x="952" y="1061"/>
                    <a:pt x="948" y="1047"/>
                  </a:cubicBezTo>
                  <a:cubicBezTo>
                    <a:pt x="1124" y="1047"/>
                    <a:pt x="1124" y="1047"/>
                    <a:pt x="1124" y="1047"/>
                  </a:cubicBezTo>
                  <a:cubicBezTo>
                    <a:pt x="1120" y="1061"/>
                    <a:pt x="1117" y="1076"/>
                    <a:pt x="1116" y="1091"/>
                  </a:cubicBezTo>
                  <a:close/>
                  <a:moveTo>
                    <a:pt x="1872" y="194"/>
                  </a:moveTo>
                  <a:cubicBezTo>
                    <a:pt x="1668" y="1020"/>
                    <a:pt x="1668" y="1020"/>
                    <a:pt x="1668" y="1020"/>
                  </a:cubicBezTo>
                  <a:cubicBezTo>
                    <a:pt x="1658" y="1062"/>
                    <a:pt x="1621" y="1091"/>
                    <a:pt x="1578" y="1091"/>
                  </a:cubicBezTo>
                  <a:cubicBezTo>
                    <a:pt x="1565" y="1091"/>
                    <a:pt x="1565" y="1091"/>
                    <a:pt x="1565" y="1091"/>
                  </a:cubicBezTo>
                  <a:cubicBezTo>
                    <a:pt x="1564" y="1076"/>
                    <a:pt x="1561" y="1061"/>
                    <a:pt x="1557" y="1047"/>
                  </a:cubicBezTo>
                  <a:cubicBezTo>
                    <a:pt x="1578" y="1047"/>
                    <a:pt x="1578" y="1047"/>
                    <a:pt x="1578" y="1047"/>
                  </a:cubicBezTo>
                  <a:cubicBezTo>
                    <a:pt x="1600" y="1047"/>
                    <a:pt x="1620" y="1031"/>
                    <a:pt x="1625" y="1009"/>
                  </a:cubicBezTo>
                  <a:cubicBezTo>
                    <a:pt x="1829" y="183"/>
                    <a:pt x="1829" y="183"/>
                    <a:pt x="1829" y="183"/>
                  </a:cubicBezTo>
                  <a:cubicBezTo>
                    <a:pt x="1833" y="168"/>
                    <a:pt x="1829" y="153"/>
                    <a:pt x="1820" y="141"/>
                  </a:cubicBezTo>
                  <a:cubicBezTo>
                    <a:pt x="1811" y="129"/>
                    <a:pt x="1797" y="122"/>
                    <a:pt x="1781" y="122"/>
                  </a:cubicBezTo>
                  <a:cubicBezTo>
                    <a:pt x="334" y="122"/>
                    <a:pt x="334" y="122"/>
                    <a:pt x="334" y="122"/>
                  </a:cubicBezTo>
                  <a:cubicBezTo>
                    <a:pt x="320" y="122"/>
                    <a:pt x="306" y="129"/>
                    <a:pt x="296" y="140"/>
                  </a:cubicBezTo>
                  <a:cubicBezTo>
                    <a:pt x="287" y="152"/>
                    <a:pt x="283" y="167"/>
                    <a:pt x="286" y="181"/>
                  </a:cubicBezTo>
                  <a:cubicBezTo>
                    <a:pt x="453" y="1007"/>
                    <a:pt x="453" y="1007"/>
                    <a:pt x="453" y="1007"/>
                  </a:cubicBezTo>
                  <a:cubicBezTo>
                    <a:pt x="458" y="1030"/>
                    <a:pt x="478" y="1047"/>
                    <a:pt x="501" y="1047"/>
                  </a:cubicBezTo>
                  <a:cubicBezTo>
                    <a:pt x="515" y="1047"/>
                    <a:pt x="515" y="1047"/>
                    <a:pt x="515" y="1047"/>
                  </a:cubicBezTo>
                  <a:cubicBezTo>
                    <a:pt x="511" y="1061"/>
                    <a:pt x="508" y="1076"/>
                    <a:pt x="507" y="1091"/>
                  </a:cubicBezTo>
                  <a:cubicBezTo>
                    <a:pt x="501" y="1091"/>
                    <a:pt x="501" y="1091"/>
                    <a:pt x="501" y="1091"/>
                  </a:cubicBezTo>
                  <a:cubicBezTo>
                    <a:pt x="457" y="1091"/>
                    <a:pt x="419" y="1059"/>
                    <a:pt x="410" y="1016"/>
                  </a:cubicBezTo>
                  <a:cubicBezTo>
                    <a:pt x="243" y="190"/>
                    <a:pt x="243" y="190"/>
                    <a:pt x="243" y="190"/>
                  </a:cubicBezTo>
                  <a:cubicBezTo>
                    <a:pt x="238" y="162"/>
                    <a:pt x="245" y="134"/>
                    <a:pt x="262" y="112"/>
                  </a:cubicBezTo>
                  <a:cubicBezTo>
                    <a:pt x="280" y="91"/>
                    <a:pt x="306" y="78"/>
                    <a:pt x="334" y="78"/>
                  </a:cubicBezTo>
                  <a:cubicBezTo>
                    <a:pt x="1781" y="78"/>
                    <a:pt x="1781" y="78"/>
                    <a:pt x="1781" y="78"/>
                  </a:cubicBezTo>
                  <a:cubicBezTo>
                    <a:pt x="1810" y="78"/>
                    <a:pt x="1837" y="91"/>
                    <a:pt x="1855" y="114"/>
                  </a:cubicBezTo>
                  <a:cubicBezTo>
                    <a:pt x="1872" y="137"/>
                    <a:pt x="1879" y="166"/>
                    <a:pt x="1872" y="194"/>
                  </a:cubicBezTo>
                  <a:close/>
                  <a:moveTo>
                    <a:pt x="1341" y="1291"/>
                  </a:moveTo>
                  <a:cubicBezTo>
                    <a:pt x="1240" y="1291"/>
                    <a:pt x="1159" y="1210"/>
                    <a:pt x="1159" y="1110"/>
                  </a:cubicBezTo>
                  <a:cubicBezTo>
                    <a:pt x="1159" y="1009"/>
                    <a:pt x="1240" y="928"/>
                    <a:pt x="1341" y="928"/>
                  </a:cubicBezTo>
                  <a:cubicBezTo>
                    <a:pt x="1441" y="928"/>
                    <a:pt x="1522" y="1009"/>
                    <a:pt x="1522" y="1110"/>
                  </a:cubicBezTo>
                  <a:cubicBezTo>
                    <a:pt x="1522" y="1210"/>
                    <a:pt x="1441" y="1291"/>
                    <a:pt x="1341" y="1291"/>
                  </a:cubicBezTo>
                  <a:close/>
                  <a:moveTo>
                    <a:pt x="1341" y="972"/>
                  </a:moveTo>
                  <a:cubicBezTo>
                    <a:pt x="1265" y="972"/>
                    <a:pt x="1203" y="1034"/>
                    <a:pt x="1203" y="1110"/>
                  </a:cubicBezTo>
                  <a:cubicBezTo>
                    <a:pt x="1203" y="1186"/>
                    <a:pt x="1265" y="1247"/>
                    <a:pt x="1341" y="1247"/>
                  </a:cubicBezTo>
                  <a:cubicBezTo>
                    <a:pt x="1416" y="1247"/>
                    <a:pt x="1478" y="1186"/>
                    <a:pt x="1478" y="1110"/>
                  </a:cubicBezTo>
                  <a:cubicBezTo>
                    <a:pt x="1478" y="1034"/>
                    <a:pt x="1416" y="972"/>
                    <a:pt x="1341" y="972"/>
                  </a:cubicBezTo>
                  <a:close/>
                </a:path>
              </a:pathLst>
            </a:custGeom>
            <a:solidFill>
              <a:srgbClr val="2126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41">
              <a:extLst>
                <a:ext uri="{FF2B5EF4-FFF2-40B4-BE49-F238E27FC236}">
                  <a16:creationId xmlns:a16="http://schemas.microsoft.com/office/drawing/2014/main" xmlns="" id="{4D1FD48C-EE48-6C25-99AC-B0C8BDF96A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686" y="553"/>
              <a:ext cx="2714" cy="2957"/>
            </a:xfrm>
            <a:custGeom>
              <a:avLst/>
              <a:gdLst>
                <a:gd name="T0" fmla="*/ 0 w 1449"/>
                <a:gd name="T1" fmla="*/ 408 h 1577"/>
                <a:gd name="T2" fmla="*/ 136 w 1449"/>
                <a:gd name="T3" fmla="*/ 282 h 1577"/>
                <a:gd name="T4" fmla="*/ 139 w 1449"/>
                <a:gd name="T5" fmla="*/ 282 h 1577"/>
                <a:gd name="T6" fmla="*/ 272 w 1449"/>
                <a:gd name="T7" fmla="*/ 176 h 1577"/>
                <a:gd name="T8" fmla="*/ 273 w 1449"/>
                <a:gd name="T9" fmla="*/ 176 h 1577"/>
                <a:gd name="T10" fmla="*/ 408 w 1449"/>
                <a:gd name="T11" fmla="*/ 60 h 1577"/>
                <a:gd name="T12" fmla="*/ 508 w 1449"/>
                <a:gd name="T13" fmla="*/ 105 h 1577"/>
                <a:gd name="T14" fmla="*/ 579 w 1449"/>
                <a:gd name="T15" fmla="*/ 85 h 1577"/>
                <a:gd name="T16" fmla="*/ 622 w 1449"/>
                <a:gd name="T17" fmla="*/ 92 h 1577"/>
                <a:gd name="T18" fmla="*/ 751 w 1449"/>
                <a:gd name="T19" fmla="*/ 0 h 1577"/>
                <a:gd name="T20" fmla="*/ 866 w 1449"/>
                <a:gd name="T21" fmla="*/ 64 h 1577"/>
                <a:gd name="T22" fmla="*/ 899 w 1449"/>
                <a:gd name="T23" fmla="*/ 60 h 1577"/>
                <a:gd name="T24" fmla="*/ 1009 w 1449"/>
                <a:gd name="T25" fmla="*/ 118 h 1577"/>
                <a:gd name="T26" fmla="*/ 1064 w 1449"/>
                <a:gd name="T27" fmla="*/ 106 h 1577"/>
                <a:gd name="T28" fmla="*/ 1188 w 1449"/>
                <a:gd name="T29" fmla="*/ 188 h 1577"/>
                <a:gd name="T30" fmla="*/ 1210 w 1449"/>
                <a:gd name="T31" fmla="*/ 186 h 1577"/>
                <a:gd name="T32" fmla="*/ 1345 w 1449"/>
                <a:gd name="T33" fmla="*/ 315 h 1577"/>
                <a:gd name="T34" fmla="*/ 1449 w 1449"/>
                <a:gd name="T35" fmla="*/ 409 h 1577"/>
                <a:gd name="T36" fmla="*/ 1434 w 1449"/>
                <a:gd name="T37" fmla="*/ 408 h 1577"/>
                <a:gd name="T38" fmla="*/ 0 w 1449"/>
                <a:gd name="T39" fmla="*/ 408 h 1577"/>
                <a:gd name="T40" fmla="*/ 478 w 1449"/>
                <a:gd name="T41" fmla="*/ 1484 h 1577"/>
                <a:gd name="T42" fmla="*/ 385 w 1449"/>
                <a:gd name="T43" fmla="*/ 1390 h 1577"/>
                <a:gd name="T44" fmla="*/ 291 w 1449"/>
                <a:gd name="T45" fmla="*/ 1484 h 1577"/>
                <a:gd name="T46" fmla="*/ 385 w 1449"/>
                <a:gd name="T47" fmla="*/ 1577 h 1577"/>
                <a:gd name="T48" fmla="*/ 478 w 1449"/>
                <a:gd name="T49" fmla="*/ 1484 h 1577"/>
                <a:gd name="T50" fmla="*/ 1087 w 1449"/>
                <a:gd name="T51" fmla="*/ 1484 h 1577"/>
                <a:gd name="T52" fmla="*/ 994 w 1449"/>
                <a:gd name="T53" fmla="*/ 1390 h 1577"/>
                <a:gd name="T54" fmla="*/ 900 w 1449"/>
                <a:gd name="T55" fmla="*/ 1484 h 1577"/>
                <a:gd name="T56" fmla="*/ 994 w 1449"/>
                <a:gd name="T57" fmla="*/ 1577 h 1577"/>
                <a:gd name="T58" fmla="*/ 1087 w 1449"/>
                <a:gd name="T59" fmla="*/ 1484 h 1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449" h="1577">
                  <a:moveTo>
                    <a:pt x="0" y="408"/>
                  </a:moveTo>
                  <a:cubicBezTo>
                    <a:pt x="5" y="338"/>
                    <a:pt x="64" y="282"/>
                    <a:pt x="136" y="282"/>
                  </a:cubicBezTo>
                  <a:cubicBezTo>
                    <a:pt x="137" y="282"/>
                    <a:pt x="138" y="282"/>
                    <a:pt x="139" y="282"/>
                  </a:cubicBezTo>
                  <a:cubicBezTo>
                    <a:pt x="153" y="222"/>
                    <a:pt x="207" y="176"/>
                    <a:pt x="272" y="176"/>
                  </a:cubicBezTo>
                  <a:cubicBezTo>
                    <a:pt x="272" y="176"/>
                    <a:pt x="273" y="176"/>
                    <a:pt x="273" y="176"/>
                  </a:cubicBezTo>
                  <a:cubicBezTo>
                    <a:pt x="283" y="111"/>
                    <a:pt x="339" y="60"/>
                    <a:pt x="408" y="60"/>
                  </a:cubicBezTo>
                  <a:cubicBezTo>
                    <a:pt x="448" y="60"/>
                    <a:pt x="484" y="78"/>
                    <a:pt x="508" y="105"/>
                  </a:cubicBezTo>
                  <a:cubicBezTo>
                    <a:pt x="529" y="93"/>
                    <a:pt x="553" y="85"/>
                    <a:pt x="579" y="85"/>
                  </a:cubicBezTo>
                  <a:cubicBezTo>
                    <a:pt x="594" y="85"/>
                    <a:pt x="609" y="88"/>
                    <a:pt x="622" y="92"/>
                  </a:cubicBezTo>
                  <a:cubicBezTo>
                    <a:pt x="641" y="39"/>
                    <a:pt x="691" y="0"/>
                    <a:pt x="751" y="0"/>
                  </a:cubicBezTo>
                  <a:cubicBezTo>
                    <a:pt x="800" y="0"/>
                    <a:pt x="842" y="26"/>
                    <a:pt x="866" y="64"/>
                  </a:cubicBezTo>
                  <a:cubicBezTo>
                    <a:pt x="877" y="62"/>
                    <a:pt x="888" y="60"/>
                    <a:pt x="899" y="60"/>
                  </a:cubicBezTo>
                  <a:cubicBezTo>
                    <a:pt x="944" y="60"/>
                    <a:pt x="985" y="83"/>
                    <a:pt x="1009" y="118"/>
                  </a:cubicBezTo>
                  <a:cubicBezTo>
                    <a:pt x="1026" y="110"/>
                    <a:pt x="1044" y="106"/>
                    <a:pt x="1064" y="106"/>
                  </a:cubicBezTo>
                  <a:cubicBezTo>
                    <a:pt x="1119" y="106"/>
                    <a:pt x="1167" y="140"/>
                    <a:pt x="1188" y="188"/>
                  </a:cubicBezTo>
                  <a:cubicBezTo>
                    <a:pt x="1195" y="187"/>
                    <a:pt x="1202" y="186"/>
                    <a:pt x="1210" y="186"/>
                  </a:cubicBezTo>
                  <a:cubicBezTo>
                    <a:pt x="1282" y="186"/>
                    <a:pt x="1342" y="243"/>
                    <a:pt x="1345" y="315"/>
                  </a:cubicBezTo>
                  <a:cubicBezTo>
                    <a:pt x="1395" y="325"/>
                    <a:pt x="1434" y="362"/>
                    <a:pt x="1449" y="409"/>
                  </a:cubicBezTo>
                  <a:cubicBezTo>
                    <a:pt x="1444" y="409"/>
                    <a:pt x="1439" y="408"/>
                    <a:pt x="1434" y="408"/>
                  </a:cubicBezTo>
                  <a:lnTo>
                    <a:pt x="0" y="408"/>
                  </a:lnTo>
                  <a:close/>
                  <a:moveTo>
                    <a:pt x="478" y="1484"/>
                  </a:moveTo>
                  <a:cubicBezTo>
                    <a:pt x="478" y="1432"/>
                    <a:pt x="436" y="1390"/>
                    <a:pt x="385" y="1390"/>
                  </a:cubicBezTo>
                  <a:cubicBezTo>
                    <a:pt x="333" y="1390"/>
                    <a:pt x="291" y="1432"/>
                    <a:pt x="291" y="1484"/>
                  </a:cubicBezTo>
                  <a:cubicBezTo>
                    <a:pt x="291" y="1535"/>
                    <a:pt x="333" y="1577"/>
                    <a:pt x="385" y="1577"/>
                  </a:cubicBezTo>
                  <a:cubicBezTo>
                    <a:pt x="436" y="1577"/>
                    <a:pt x="478" y="1535"/>
                    <a:pt x="478" y="1484"/>
                  </a:cubicBezTo>
                  <a:close/>
                  <a:moveTo>
                    <a:pt x="1087" y="1484"/>
                  </a:moveTo>
                  <a:cubicBezTo>
                    <a:pt x="1087" y="1432"/>
                    <a:pt x="1045" y="1390"/>
                    <a:pt x="994" y="1390"/>
                  </a:cubicBezTo>
                  <a:cubicBezTo>
                    <a:pt x="942" y="1390"/>
                    <a:pt x="900" y="1432"/>
                    <a:pt x="900" y="1484"/>
                  </a:cubicBezTo>
                  <a:cubicBezTo>
                    <a:pt x="900" y="1535"/>
                    <a:pt x="942" y="1577"/>
                    <a:pt x="994" y="1577"/>
                  </a:cubicBezTo>
                  <a:cubicBezTo>
                    <a:pt x="1045" y="1577"/>
                    <a:pt x="1087" y="1535"/>
                    <a:pt x="1087" y="1484"/>
                  </a:cubicBezTo>
                  <a:close/>
                </a:path>
              </a:pathLst>
            </a:custGeom>
            <a:solidFill>
              <a:srgbClr val="424C6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13" name="Rounded Rectangle 7">
            <a:extLst>
              <a:ext uri="{FF2B5EF4-FFF2-40B4-BE49-F238E27FC236}">
                <a16:creationId xmlns:a16="http://schemas.microsoft.com/office/drawing/2014/main" xmlns="" id="{4AB83B3A-4413-B791-218B-A3F6E50FC824}"/>
              </a:ext>
            </a:extLst>
          </p:cNvPr>
          <p:cNvSpPr/>
          <p:nvPr/>
        </p:nvSpPr>
        <p:spPr>
          <a:xfrm>
            <a:off x="6352264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Textiles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ctr"/>
            <a:endParaRPr lang="ru-RU" sz="1400" b="1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4" name="Graphic 113" descr="Alterations &amp; Tailoring with solid fill">
            <a:extLst>
              <a:ext uri="{FF2B5EF4-FFF2-40B4-BE49-F238E27FC236}">
                <a16:creationId xmlns:a16="http://schemas.microsoft.com/office/drawing/2014/main" xmlns="" id="{72CB7CBE-09FC-9285-A2CB-50B9079FFD5F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007273" y="2314233"/>
            <a:ext cx="385331" cy="385331"/>
          </a:xfrm>
          <a:prstGeom prst="rect">
            <a:avLst/>
          </a:prstGeom>
        </p:spPr>
      </p:pic>
      <p:sp>
        <p:nvSpPr>
          <p:cNvPr id="115" name="Rounded Rectangle 5">
            <a:extLst>
              <a:ext uri="{FF2B5EF4-FFF2-40B4-BE49-F238E27FC236}">
                <a16:creationId xmlns:a16="http://schemas.microsoft.com/office/drawing/2014/main" xmlns="" id="{797E36DD-8ED4-C792-7A69-82607C6E0167}"/>
              </a:ext>
            </a:extLst>
          </p:cNvPr>
          <p:cNvSpPr/>
          <p:nvPr/>
        </p:nvSpPr>
        <p:spPr>
          <a:xfrm>
            <a:off x="2808345" y="2381423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Agriculture, food and fertilizers</a:t>
            </a:r>
          </a:p>
          <a:p>
            <a:pPr marL="0" lvl="1" algn="ctr">
              <a:buClr>
                <a:schemeClr val="tx2"/>
              </a:buClr>
            </a:pPr>
            <a:endParaRPr lang="en-US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1400" dirty="0">
              <a:solidFill>
                <a:srgbClr val="817A6C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116" name="Graphic 115" descr="Grain with solid fill">
            <a:extLst>
              <a:ext uri="{FF2B5EF4-FFF2-40B4-BE49-F238E27FC236}">
                <a16:creationId xmlns:a16="http://schemas.microsoft.com/office/drawing/2014/main" xmlns="" id="{9F08F5D3-2A2C-EEBC-295E-8DDBB76F02C2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p:blipFill>
        <p:spPr>
          <a:xfrm>
            <a:off x="3518252" y="2299141"/>
            <a:ext cx="359642" cy="359642"/>
          </a:xfrm>
          <a:prstGeom prst="rect">
            <a:avLst/>
          </a:prstGeom>
        </p:spPr>
      </p:pic>
      <p:sp>
        <p:nvSpPr>
          <p:cNvPr id="117" name="Rounded Rectangle 7">
            <a:extLst>
              <a:ext uri="{FF2B5EF4-FFF2-40B4-BE49-F238E27FC236}">
                <a16:creationId xmlns:a16="http://schemas.microsoft.com/office/drawing/2014/main" xmlns="" id="{A8B64D3A-5545-F2AF-65F5-5A8284A38E14}"/>
              </a:ext>
            </a:extLst>
          </p:cNvPr>
          <p:cNvSpPr/>
          <p:nvPr/>
        </p:nvSpPr>
        <p:spPr>
          <a:xfrm>
            <a:off x="8228346" y="2237731"/>
            <a:ext cx="1724858" cy="1283465"/>
          </a:xfrm>
          <a:prstGeom prst="roundRect">
            <a:avLst>
              <a:gd name="adj" fmla="val 5451"/>
            </a:avLst>
          </a:prstGeom>
          <a:noFill/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457200" rIns="4572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Chemicals, plastics and downstream products</a:t>
            </a:r>
          </a:p>
        </p:txBody>
      </p:sp>
      <p:grpSp>
        <p:nvGrpSpPr>
          <p:cNvPr id="118" name="bcgIcons_Chemistry">
            <a:extLst>
              <a:ext uri="{FF2B5EF4-FFF2-40B4-BE49-F238E27FC236}">
                <a16:creationId xmlns:a16="http://schemas.microsoft.com/office/drawing/2014/main" xmlns="" id="{2CE8EDA0-F5DD-3CEA-B4EA-EEB431B8629C}"/>
              </a:ext>
            </a:extLst>
          </p:cNvPr>
          <p:cNvGrpSpPr>
            <a:grpSpLocks noChangeAspect="1"/>
          </p:cNvGrpSpPr>
          <p:nvPr/>
        </p:nvGrpSpPr>
        <p:grpSpPr bwMode="auto">
          <a:xfrm>
            <a:off x="8914600" y="2341187"/>
            <a:ext cx="352349" cy="317596"/>
            <a:chOff x="1682" y="0"/>
            <a:chExt cx="4316" cy="4320"/>
          </a:xfrm>
        </p:grpSpPr>
        <p:sp>
          <p:nvSpPr>
            <p:cNvPr id="119" name="AutoShape 33">
              <a:extLst>
                <a:ext uri="{FF2B5EF4-FFF2-40B4-BE49-F238E27FC236}">
                  <a16:creationId xmlns:a16="http://schemas.microsoft.com/office/drawing/2014/main" xmlns="" id="{FA9CA802-9339-A62B-469F-FD613B3477E7}"/>
                </a:ext>
              </a:extLst>
            </p:cNvPr>
            <p:cNvSpPr>
              <a:spLocks noChangeAspect="1" noChangeArrowheads="1" noTextEdit="1"/>
            </p:cNvSpPr>
            <p:nvPr/>
          </p:nvSpPr>
          <p:spPr bwMode="auto">
            <a:xfrm>
              <a:off x="1682" y="0"/>
              <a:ext cx="4316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35">
              <a:extLst>
                <a:ext uri="{FF2B5EF4-FFF2-40B4-BE49-F238E27FC236}">
                  <a16:creationId xmlns:a16="http://schemas.microsoft.com/office/drawing/2014/main" xmlns="" id="{A246E29E-66C7-CC8B-76DB-116B51C89EEA}"/>
                </a:ext>
              </a:extLst>
            </p:cNvPr>
            <p:cNvSpPr>
              <a:spLocks/>
            </p:cNvSpPr>
            <p:nvPr/>
          </p:nvSpPr>
          <p:spPr bwMode="auto">
            <a:xfrm>
              <a:off x="2673" y="1106"/>
              <a:ext cx="2334" cy="3043"/>
            </a:xfrm>
            <a:custGeom>
              <a:avLst/>
              <a:gdLst>
                <a:gd name="T0" fmla="*/ 1104 w 1246"/>
                <a:gd name="T1" fmla="*/ 605 h 1623"/>
                <a:gd name="T2" fmla="*/ 769 w 1246"/>
                <a:gd name="T3" fmla="*/ 394 h 1623"/>
                <a:gd name="T4" fmla="*/ 769 w 1246"/>
                <a:gd name="T5" fmla="*/ 44 h 1623"/>
                <a:gd name="T6" fmla="*/ 815 w 1246"/>
                <a:gd name="T7" fmla="*/ 44 h 1623"/>
                <a:gd name="T8" fmla="*/ 815 w 1246"/>
                <a:gd name="T9" fmla="*/ 58 h 1623"/>
                <a:gd name="T10" fmla="*/ 837 w 1246"/>
                <a:gd name="T11" fmla="*/ 80 h 1623"/>
                <a:gd name="T12" fmla="*/ 859 w 1246"/>
                <a:gd name="T13" fmla="*/ 58 h 1623"/>
                <a:gd name="T14" fmla="*/ 859 w 1246"/>
                <a:gd name="T15" fmla="*/ 22 h 1623"/>
                <a:gd name="T16" fmla="*/ 837 w 1246"/>
                <a:gd name="T17" fmla="*/ 0 h 1623"/>
                <a:gd name="T18" fmla="*/ 769 w 1246"/>
                <a:gd name="T19" fmla="*/ 0 h 1623"/>
                <a:gd name="T20" fmla="*/ 747 w 1246"/>
                <a:gd name="T21" fmla="*/ 0 h 1623"/>
                <a:gd name="T22" fmla="*/ 725 w 1246"/>
                <a:gd name="T23" fmla="*/ 0 h 1623"/>
                <a:gd name="T24" fmla="*/ 725 w 1246"/>
                <a:gd name="T25" fmla="*/ 412 h 1623"/>
                <a:gd name="T26" fmla="*/ 742 w 1246"/>
                <a:gd name="T27" fmla="*/ 433 h 1623"/>
                <a:gd name="T28" fmla="*/ 1202 w 1246"/>
                <a:gd name="T29" fmla="*/ 1000 h 1623"/>
                <a:gd name="T30" fmla="*/ 623 w 1246"/>
                <a:gd name="T31" fmla="*/ 1579 h 1623"/>
                <a:gd name="T32" fmla="*/ 44 w 1246"/>
                <a:gd name="T33" fmla="*/ 1000 h 1623"/>
                <a:gd name="T34" fmla="*/ 504 w 1246"/>
                <a:gd name="T35" fmla="*/ 433 h 1623"/>
                <a:gd name="T36" fmla="*/ 521 w 1246"/>
                <a:gd name="T37" fmla="*/ 412 h 1623"/>
                <a:gd name="T38" fmla="*/ 521 w 1246"/>
                <a:gd name="T39" fmla="*/ 22 h 1623"/>
                <a:gd name="T40" fmla="*/ 499 w 1246"/>
                <a:gd name="T41" fmla="*/ 0 h 1623"/>
                <a:gd name="T42" fmla="*/ 409 w 1246"/>
                <a:gd name="T43" fmla="*/ 0 h 1623"/>
                <a:gd name="T44" fmla="*/ 387 w 1246"/>
                <a:gd name="T45" fmla="*/ 22 h 1623"/>
                <a:gd name="T46" fmla="*/ 387 w 1246"/>
                <a:gd name="T47" fmla="*/ 58 h 1623"/>
                <a:gd name="T48" fmla="*/ 409 w 1246"/>
                <a:gd name="T49" fmla="*/ 80 h 1623"/>
                <a:gd name="T50" fmla="*/ 431 w 1246"/>
                <a:gd name="T51" fmla="*/ 58 h 1623"/>
                <a:gd name="T52" fmla="*/ 431 w 1246"/>
                <a:gd name="T53" fmla="*/ 44 h 1623"/>
                <a:gd name="T54" fmla="*/ 477 w 1246"/>
                <a:gd name="T55" fmla="*/ 44 h 1623"/>
                <a:gd name="T56" fmla="*/ 477 w 1246"/>
                <a:gd name="T57" fmla="*/ 394 h 1623"/>
                <a:gd name="T58" fmla="*/ 142 w 1246"/>
                <a:gd name="T59" fmla="*/ 605 h 1623"/>
                <a:gd name="T60" fmla="*/ 0 w 1246"/>
                <a:gd name="T61" fmla="*/ 1000 h 1623"/>
                <a:gd name="T62" fmla="*/ 623 w 1246"/>
                <a:gd name="T63" fmla="*/ 1623 h 1623"/>
                <a:gd name="T64" fmla="*/ 1246 w 1246"/>
                <a:gd name="T65" fmla="*/ 1000 h 1623"/>
                <a:gd name="T66" fmla="*/ 1104 w 1246"/>
                <a:gd name="T67" fmla="*/ 605 h 16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46" h="1623">
                  <a:moveTo>
                    <a:pt x="1104" y="605"/>
                  </a:moveTo>
                  <a:cubicBezTo>
                    <a:pt x="1018" y="500"/>
                    <a:pt x="900" y="426"/>
                    <a:pt x="769" y="394"/>
                  </a:cubicBezTo>
                  <a:cubicBezTo>
                    <a:pt x="769" y="44"/>
                    <a:pt x="769" y="44"/>
                    <a:pt x="769" y="44"/>
                  </a:cubicBezTo>
                  <a:cubicBezTo>
                    <a:pt x="815" y="44"/>
                    <a:pt x="815" y="44"/>
                    <a:pt x="815" y="44"/>
                  </a:cubicBezTo>
                  <a:cubicBezTo>
                    <a:pt x="815" y="58"/>
                    <a:pt x="815" y="58"/>
                    <a:pt x="815" y="58"/>
                  </a:cubicBezTo>
                  <a:cubicBezTo>
                    <a:pt x="815" y="70"/>
                    <a:pt x="825" y="80"/>
                    <a:pt x="837" y="80"/>
                  </a:cubicBezTo>
                  <a:cubicBezTo>
                    <a:pt x="849" y="80"/>
                    <a:pt x="859" y="70"/>
                    <a:pt x="859" y="58"/>
                  </a:cubicBezTo>
                  <a:cubicBezTo>
                    <a:pt x="859" y="22"/>
                    <a:pt x="859" y="22"/>
                    <a:pt x="859" y="22"/>
                  </a:cubicBezTo>
                  <a:cubicBezTo>
                    <a:pt x="859" y="10"/>
                    <a:pt x="849" y="0"/>
                    <a:pt x="837" y="0"/>
                  </a:cubicBezTo>
                  <a:cubicBezTo>
                    <a:pt x="769" y="0"/>
                    <a:pt x="769" y="0"/>
                    <a:pt x="769" y="0"/>
                  </a:cubicBezTo>
                  <a:cubicBezTo>
                    <a:pt x="747" y="0"/>
                    <a:pt x="747" y="0"/>
                    <a:pt x="747" y="0"/>
                  </a:cubicBezTo>
                  <a:cubicBezTo>
                    <a:pt x="725" y="0"/>
                    <a:pt x="725" y="0"/>
                    <a:pt x="725" y="0"/>
                  </a:cubicBezTo>
                  <a:cubicBezTo>
                    <a:pt x="725" y="412"/>
                    <a:pt x="725" y="412"/>
                    <a:pt x="725" y="412"/>
                  </a:cubicBezTo>
                  <a:cubicBezTo>
                    <a:pt x="725" y="422"/>
                    <a:pt x="732" y="431"/>
                    <a:pt x="742" y="433"/>
                  </a:cubicBezTo>
                  <a:cubicBezTo>
                    <a:pt x="1009" y="489"/>
                    <a:pt x="1202" y="727"/>
                    <a:pt x="1202" y="1000"/>
                  </a:cubicBezTo>
                  <a:cubicBezTo>
                    <a:pt x="1202" y="1319"/>
                    <a:pt x="942" y="1579"/>
                    <a:pt x="623" y="1579"/>
                  </a:cubicBezTo>
                  <a:cubicBezTo>
                    <a:pt x="304" y="1579"/>
                    <a:pt x="44" y="1319"/>
                    <a:pt x="44" y="1000"/>
                  </a:cubicBezTo>
                  <a:cubicBezTo>
                    <a:pt x="44" y="727"/>
                    <a:pt x="237" y="489"/>
                    <a:pt x="504" y="433"/>
                  </a:cubicBezTo>
                  <a:cubicBezTo>
                    <a:pt x="514" y="431"/>
                    <a:pt x="521" y="422"/>
                    <a:pt x="521" y="412"/>
                  </a:cubicBezTo>
                  <a:cubicBezTo>
                    <a:pt x="521" y="22"/>
                    <a:pt x="521" y="22"/>
                    <a:pt x="521" y="22"/>
                  </a:cubicBezTo>
                  <a:cubicBezTo>
                    <a:pt x="521" y="10"/>
                    <a:pt x="511" y="0"/>
                    <a:pt x="499" y="0"/>
                  </a:cubicBezTo>
                  <a:cubicBezTo>
                    <a:pt x="409" y="0"/>
                    <a:pt x="409" y="0"/>
                    <a:pt x="409" y="0"/>
                  </a:cubicBezTo>
                  <a:cubicBezTo>
                    <a:pt x="397" y="0"/>
                    <a:pt x="387" y="10"/>
                    <a:pt x="387" y="22"/>
                  </a:cubicBezTo>
                  <a:cubicBezTo>
                    <a:pt x="387" y="58"/>
                    <a:pt x="387" y="58"/>
                    <a:pt x="387" y="58"/>
                  </a:cubicBezTo>
                  <a:cubicBezTo>
                    <a:pt x="387" y="70"/>
                    <a:pt x="397" y="80"/>
                    <a:pt x="409" y="80"/>
                  </a:cubicBezTo>
                  <a:cubicBezTo>
                    <a:pt x="421" y="80"/>
                    <a:pt x="431" y="70"/>
                    <a:pt x="431" y="58"/>
                  </a:cubicBezTo>
                  <a:cubicBezTo>
                    <a:pt x="431" y="44"/>
                    <a:pt x="431" y="44"/>
                    <a:pt x="431" y="44"/>
                  </a:cubicBezTo>
                  <a:cubicBezTo>
                    <a:pt x="477" y="44"/>
                    <a:pt x="477" y="44"/>
                    <a:pt x="477" y="44"/>
                  </a:cubicBezTo>
                  <a:cubicBezTo>
                    <a:pt x="477" y="394"/>
                    <a:pt x="477" y="394"/>
                    <a:pt x="477" y="394"/>
                  </a:cubicBezTo>
                  <a:cubicBezTo>
                    <a:pt x="346" y="426"/>
                    <a:pt x="228" y="500"/>
                    <a:pt x="142" y="605"/>
                  </a:cubicBezTo>
                  <a:cubicBezTo>
                    <a:pt x="50" y="716"/>
                    <a:pt x="0" y="856"/>
                    <a:pt x="0" y="1000"/>
                  </a:cubicBezTo>
                  <a:cubicBezTo>
                    <a:pt x="0" y="1343"/>
                    <a:pt x="280" y="1623"/>
                    <a:pt x="623" y="1623"/>
                  </a:cubicBezTo>
                  <a:cubicBezTo>
                    <a:pt x="966" y="1623"/>
                    <a:pt x="1246" y="1343"/>
                    <a:pt x="1246" y="1000"/>
                  </a:cubicBezTo>
                  <a:cubicBezTo>
                    <a:pt x="1246" y="856"/>
                    <a:pt x="1196" y="716"/>
                    <a:pt x="1104" y="60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36">
              <a:extLst>
                <a:ext uri="{FF2B5EF4-FFF2-40B4-BE49-F238E27FC236}">
                  <a16:creationId xmlns:a16="http://schemas.microsoft.com/office/drawing/2014/main" xmlns="" id="{B699E128-8B42-2002-D562-B7D57826E5D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872" y="172"/>
              <a:ext cx="1936" cy="3779"/>
            </a:xfrm>
            <a:custGeom>
              <a:avLst/>
              <a:gdLst>
                <a:gd name="T0" fmla="*/ 517 w 1034"/>
                <a:gd name="T1" fmla="*/ 981 h 2015"/>
                <a:gd name="T2" fmla="*/ 0 w 1034"/>
                <a:gd name="T3" fmla="*/ 1498 h 2015"/>
                <a:gd name="T4" fmla="*/ 517 w 1034"/>
                <a:gd name="T5" fmla="*/ 2015 h 2015"/>
                <a:gd name="T6" fmla="*/ 1034 w 1034"/>
                <a:gd name="T7" fmla="*/ 1498 h 2015"/>
                <a:gd name="T8" fmla="*/ 517 w 1034"/>
                <a:gd name="T9" fmla="*/ 981 h 2015"/>
                <a:gd name="T10" fmla="*/ 293 w 1034"/>
                <a:gd name="T11" fmla="*/ 1376 h 2015"/>
                <a:gd name="T12" fmla="*/ 249 w 1034"/>
                <a:gd name="T13" fmla="*/ 1330 h 2015"/>
                <a:gd name="T14" fmla="*/ 293 w 1034"/>
                <a:gd name="T15" fmla="*/ 1284 h 2015"/>
                <a:gd name="T16" fmla="*/ 339 w 1034"/>
                <a:gd name="T17" fmla="*/ 1330 h 2015"/>
                <a:gd name="T18" fmla="*/ 293 w 1034"/>
                <a:gd name="T19" fmla="*/ 1376 h 2015"/>
                <a:gd name="T20" fmla="*/ 386 w 1034"/>
                <a:gd name="T21" fmla="*/ 1750 h 2015"/>
                <a:gd name="T22" fmla="*/ 358 w 1034"/>
                <a:gd name="T23" fmla="*/ 1722 h 2015"/>
                <a:gd name="T24" fmla="*/ 386 w 1034"/>
                <a:gd name="T25" fmla="*/ 1696 h 2015"/>
                <a:gd name="T26" fmla="*/ 412 w 1034"/>
                <a:gd name="T27" fmla="*/ 1722 h 2015"/>
                <a:gd name="T28" fmla="*/ 386 w 1034"/>
                <a:gd name="T29" fmla="*/ 1750 h 2015"/>
                <a:gd name="T30" fmla="*/ 412 w 1034"/>
                <a:gd name="T31" fmla="*/ 1124 h 2015"/>
                <a:gd name="T32" fmla="*/ 462 w 1034"/>
                <a:gd name="T33" fmla="*/ 1074 h 2015"/>
                <a:gd name="T34" fmla="*/ 513 w 1034"/>
                <a:gd name="T35" fmla="*/ 1124 h 2015"/>
                <a:gd name="T36" fmla="*/ 462 w 1034"/>
                <a:gd name="T37" fmla="*/ 1176 h 2015"/>
                <a:gd name="T38" fmla="*/ 412 w 1034"/>
                <a:gd name="T39" fmla="*/ 1124 h 2015"/>
                <a:gd name="T40" fmla="*/ 523 w 1034"/>
                <a:gd name="T41" fmla="*/ 1914 h 2015"/>
                <a:gd name="T42" fmla="*/ 486 w 1034"/>
                <a:gd name="T43" fmla="*/ 1878 h 2015"/>
                <a:gd name="T44" fmla="*/ 523 w 1034"/>
                <a:gd name="T45" fmla="*/ 1842 h 2015"/>
                <a:gd name="T46" fmla="*/ 558 w 1034"/>
                <a:gd name="T47" fmla="*/ 1878 h 2015"/>
                <a:gd name="T48" fmla="*/ 523 w 1034"/>
                <a:gd name="T49" fmla="*/ 1914 h 2015"/>
                <a:gd name="T50" fmla="*/ 536 w 1034"/>
                <a:gd name="T51" fmla="*/ 1577 h 2015"/>
                <a:gd name="T52" fmla="*/ 475 w 1034"/>
                <a:gd name="T53" fmla="*/ 1518 h 2015"/>
                <a:gd name="T54" fmla="*/ 536 w 1034"/>
                <a:gd name="T55" fmla="*/ 1457 h 2015"/>
                <a:gd name="T56" fmla="*/ 595 w 1034"/>
                <a:gd name="T57" fmla="*/ 1518 h 2015"/>
                <a:gd name="T58" fmla="*/ 536 w 1034"/>
                <a:gd name="T59" fmla="*/ 1577 h 2015"/>
                <a:gd name="T60" fmla="*/ 673 w 1034"/>
                <a:gd name="T61" fmla="*/ 1339 h 2015"/>
                <a:gd name="T62" fmla="*/ 641 w 1034"/>
                <a:gd name="T63" fmla="*/ 1307 h 2015"/>
                <a:gd name="T64" fmla="*/ 673 w 1034"/>
                <a:gd name="T65" fmla="*/ 1275 h 2015"/>
                <a:gd name="T66" fmla="*/ 705 w 1034"/>
                <a:gd name="T67" fmla="*/ 1307 h 2015"/>
                <a:gd name="T68" fmla="*/ 673 w 1034"/>
                <a:gd name="T69" fmla="*/ 1339 h 2015"/>
                <a:gd name="T70" fmla="*/ 525 w 1034"/>
                <a:gd name="T71" fmla="*/ 453 h 2015"/>
                <a:gd name="T72" fmla="*/ 425 w 1034"/>
                <a:gd name="T73" fmla="*/ 353 h 2015"/>
                <a:gd name="T74" fmla="*/ 525 w 1034"/>
                <a:gd name="T75" fmla="*/ 253 h 2015"/>
                <a:gd name="T76" fmla="*/ 625 w 1034"/>
                <a:gd name="T77" fmla="*/ 353 h 2015"/>
                <a:gd name="T78" fmla="*/ 525 w 1034"/>
                <a:gd name="T79" fmla="*/ 453 h 2015"/>
                <a:gd name="T80" fmla="*/ 407 w 1034"/>
                <a:gd name="T81" fmla="*/ 220 h 2015"/>
                <a:gd name="T82" fmla="*/ 352 w 1034"/>
                <a:gd name="T83" fmla="*/ 165 h 2015"/>
                <a:gd name="T84" fmla="*/ 407 w 1034"/>
                <a:gd name="T85" fmla="*/ 110 h 2015"/>
                <a:gd name="T86" fmla="*/ 462 w 1034"/>
                <a:gd name="T87" fmla="*/ 165 h 2015"/>
                <a:gd name="T88" fmla="*/ 407 w 1034"/>
                <a:gd name="T89" fmla="*/ 220 h 2015"/>
                <a:gd name="T90" fmla="*/ 580 w 1034"/>
                <a:gd name="T91" fmla="*/ 94 h 2015"/>
                <a:gd name="T92" fmla="*/ 533 w 1034"/>
                <a:gd name="T93" fmla="*/ 47 h 2015"/>
                <a:gd name="T94" fmla="*/ 580 w 1034"/>
                <a:gd name="T95" fmla="*/ 0 h 2015"/>
                <a:gd name="T96" fmla="*/ 627 w 1034"/>
                <a:gd name="T97" fmla="*/ 47 h 2015"/>
                <a:gd name="T98" fmla="*/ 580 w 1034"/>
                <a:gd name="T99" fmla="*/ 94 h 20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034" h="2015">
                  <a:moveTo>
                    <a:pt x="517" y="981"/>
                  </a:moveTo>
                  <a:cubicBezTo>
                    <a:pt x="231" y="981"/>
                    <a:pt x="0" y="1212"/>
                    <a:pt x="0" y="1498"/>
                  </a:cubicBezTo>
                  <a:cubicBezTo>
                    <a:pt x="0" y="1783"/>
                    <a:pt x="231" y="2015"/>
                    <a:pt x="517" y="2015"/>
                  </a:cubicBezTo>
                  <a:cubicBezTo>
                    <a:pt x="803" y="2015"/>
                    <a:pt x="1034" y="1783"/>
                    <a:pt x="1034" y="1498"/>
                  </a:cubicBezTo>
                  <a:cubicBezTo>
                    <a:pt x="1034" y="1212"/>
                    <a:pt x="803" y="981"/>
                    <a:pt x="517" y="981"/>
                  </a:cubicBezTo>
                  <a:close/>
                  <a:moveTo>
                    <a:pt x="293" y="1376"/>
                  </a:moveTo>
                  <a:cubicBezTo>
                    <a:pt x="269" y="1376"/>
                    <a:pt x="249" y="1356"/>
                    <a:pt x="249" y="1330"/>
                  </a:cubicBezTo>
                  <a:cubicBezTo>
                    <a:pt x="249" y="1305"/>
                    <a:pt x="269" y="1284"/>
                    <a:pt x="293" y="1284"/>
                  </a:cubicBezTo>
                  <a:cubicBezTo>
                    <a:pt x="319" y="1284"/>
                    <a:pt x="339" y="1305"/>
                    <a:pt x="339" y="1330"/>
                  </a:cubicBezTo>
                  <a:cubicBezTo>
                    <a:pt x="339" y="1356"/>
                    <a:pt x="319" y="1376"/>
                    <a:pt x="293" y="1376"/>
                  </a:cubicBezTo>
                  <a:close/>
                  <a:moveTo>
                    <a:pt x="386" y="1750"/>
                  </a:moveTo>
                  <a:cubicBezTo>
                    <a:pt x="371" y="1750"/>
                    <a:pt x="358" y="1737"/>
                    <a:pt x="358" y="1722"/>
                  </a:cubicBezTo>
                  <a:cubicBezTo>
                    <a:pt x="358" y="1707"/>
                    <a:pt x="371" y="1696"/>
                    <a:pt x="386" y="1696"/>
                  </a:cubicBezTo>
                  <a:cubicBezTo>
                    <a:pt x="401" y="1696"/>
                    <a:pt x="412" y="1707"/>
                    <a:pt x="412" y="1722"/>
                  </a:cubicBezTo>
                  <a:cubicBezTo>
                    <a:pt x="412" y="1737"/>
                    <a:pt x="401" y="1750"/>
                    <a:pt x="386" y="1750"/>
                  </a:cubicBezTo>
                  <a:close/>
                  <a:moveTo>
                    <a:pt x="412" y="1124"/>
                  </a:moveTo>
                  <a:cubicBezTo>
                    <a:pt x="412" y="1097"/>
                    <a:pt x="434" y="1074"/>
                    <a:pt x="462" y="1074"/>
                  </a:cubicBezTo>
                  <a:cubicBezTo>
                    <a:pt x="491" y="1074"/>
                    <a:pt x="513" y="1097"/>
                    <a:pt x="513" y="1124"/>
                  </a:cubicBezTo>
                  <a:cubicBezTo>
                    <a:pt x="513" y="1153"/>
                    <a:pt x="491" y="1176"/>
                    <a:pt x="462" y="1176"/>
                  </a:cubicBezTo>
                  <a:cubicBezTo>
                    <a:pt x="434" y="1176"/>
                    <a:pt x="412" y="1153"/>
                    <a:pt x="412" y="1124"/>
                  </a:cubicBezTo>
                  <a:close/>
                  <a:moveTo>
                    <a:pt x="523" y="1914"/>
                  </a:moveTo>
                  <a:cubicBezTo>
                    <a:pt x="502" y="1914"/>
                    <a:pt x="486" y="1899"/>
                    <a:pt x="486" y="1878"/>
                  </a:cubicBezTo>
                  <a:cubicBezTo>
                    <a:pt x="486" y="1857"/>
                    <a:pt x="502" y="1842"/>
                    <a:pt x="523" y="1842"/>
                  </a:cubicBezTo>
                  <a:cubicBezTo>
                    <a:pt x="541" y="1842"/>
                    <a:pt x="558" y="1857"/>
                    <a:pt x="558" y="1878"/>
                  </a:cubicBezTo>
                  <a:cubicBezTo>
                    <a:pt x="558" y="1899"/>
                    <a:pt x="541" y="1914"/>
                    <a:pt x="523" y="1914"/>
                  </a:cubicBezTo>
                  <a:close/>
                  <a:moveTo>
                    <a:pt x="536" y="1577"/>
                  </a:moveTo>
                  <a:cubicBezTo>
                    <a:pt x="504" y="1577"/>
                    <a:pt x="475" y="1549"/>
                    <a:pt x="475" y="1518"/>
                  </a:cubicBezTo>
                  <a:cubicBezTo>
                    <a:pt x="475" y="1483"/>
                    <a:pt x="504" y="1457"/>
                    <a:pt x="536" y="1457"/>
                  </a:cubicBezTo>
                  <a:cubicBezTo>
                    <a:pt x="568" y="1457"/>
                    <a:pt x="595" y="1483"/>
                    <a:pt x="595" y="1518"/>
                  </a:cubicBezTo>
                  <a:cubicBezTo>
                    <a:pt x="595" y="1549"/>
                    <a:pt x="568" y="1577"/>
                    <a:pt x="536" y="1577"/>
                  </a:cubicBezTo>
                  <a:close/>
                  <a:moveTo>
                    <a:pt x="673" y="1339"/>
                  </a:moveTo>
                  <a:cubicBezTo>
                    <a:pt x="656" y="1339"/>
                    <a:pt x="641" y="1326"/>
                    <a:pt x="641" y="1307"/>
                  </a:cubicBezTo>
                  <a:cubicBezTo>
                    <a:pt x="641" y="1290"/>
                    <a:pt x="656" y="1275"/>
                    <a:pt x="673" y="1275"/>
                  </a:cubicBezTo>
                  <a:cubicBezTo>
                    <a:pt x="690" y="1275"/>
                    <a:pt x="705" y="1290"/>
                    <a:pt x="705" y="1307"/>
                  </a:cubicBezTo>
                  <a:cubicBezTo>
                    <a:pt x="705" y="1326"/>
                    <a:pt x="690" y="1339"/>
                    <a:pt x="673" y="1339"/>
                  </a:cubicBezTo>
                  <a:close/>
                  <a:moveTo>
                    <a:pt x="525" y="453"/>
                  </a:moveTo>
                  <a:cubicBezTo>
                    <a:pt x="470" y="453"/>
                    <a:pt x="425" y="408"/>
                    <a:pt x="425" y="353"/>
                  </a:cubicBezTo>
                  <a:cubicBezTo>
                    <a:pt x="425" y="298"/>
                    <a:pt x="470" y="253"/>
                    <a:pt x="525" y="253"/>
                  </a:cubicBezTo>
                  <a:cubicBezTo>
                    <a:pt x="580" y="253"/>
                    <a:pt x="625" y="298"/>
                    <a:pt x="625" y="353"/>
                  </a:cubicBezTo>
                  <a:cubicBezTo>
                    <a:pt x="625" y="408"/>
                    <a:pt x="580" y="453"/>
                    <a:pt x="525" y="453"/>
                  </a:cubicBezTo>
                  <a:close/>
                  <a:moveTo>
                    <a:pt x="407" y="220"/>
                  </a:moveTo>
                  <a:cubicBezTo>
                    <a:pt x="377" y="220"/>
                    <a:pt x="352" y="195"/>
                    <a:pt x="352" y="165"/>
                  </a:cubicBezTo>
                  <a:cubicBezTo>
                    <a:pt x="352" y="135"/>
                    <a:pt x="377" y="110"/>
                    <a:pt x="407" y="110"/>
                  </a:cubicBezTo>
                  <a:cubicBezTo>
                    <a:pt x="438" y="110"/>
                    <a:pt x="462" y="135"/>
                    <a:pt x="462" y="165"/>
                  </a:cubicBezTo>
                  <a:cubicBezTo>
                    <a:pt x="462" y="195"/>
                    <a:pt x="438" y="220"/>
                    <a:pt x="407" y="220"/>
                  </a:cubicBezTo>
                  <a:close/>
                  <a:moveTo>
                    <a:pt x="580" y="94"/>
                  </a:moveTo>
                  <a:cubicBezTo>
                    <a:pt x="554" y="94"/>
                    <a:pt x="533" y="73"/>
                    <a:pt x="533" y="47"/>
                  </a:cubicBezTo>
                  <a:cubicBezTo>
                    <a:pt x="533" y="21"/>
                    <a:pt x="554" y="0"/>
                    <a:pt x="580" y="0"/>
                  </a:cubicBezTo>
                  <a:cubicBezTo>
                    <a:pt x="606" y="0"/>
                    <a:pt x="627" y="21"/>
                    <a:pt x="627" y="47"/>
                  </a:cubicBezTo>
                  <a:cubicBezTo>
                    <a:pt x="627" y="73"/>
                    <a:pt x="606" y="94"/>
                    <a:pt x="580" y="9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1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3" name="TextBox 122">
            <a:extLst>
              <a:ext uri="{FF2B5EF4-FFF2-40B4-BE49-F238E27FC236}">
                <a16:creationId xmlns:a16="http://schemas.microsoft.com/office/drawing/2014/main" xmlns="" id="{B117F2E7-ABC5-C9BB-4086-EF166E7B176B}"/>
              </a:ext>
            </a:extLst>
          </p:cNvPr>
          <p:cNvSpPr txBox="1"/>
          <p:nvPr/>
        </p:nvSpPr>
        <p:spPr>
          <a:xfrm>
            <a:off x="82314" y="2721114"/>
            <a:ext cx="221876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Strategic Sectors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8F036095-40AB-8303-F131-4F5CFAFAE21D}"/>
              </a:ext>
            </a:extLst>
          </p:cNvPr>
          <p:cNvSpPr txBox="1"/>
          <p:nvPr/>
        </p:nvSpPr>
        <p:spPr>
          <a:xfrm>
            <a:off x="82314" y="1304583"/>
            <a:ext cx="221876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Countries </a:t>
            </a:r>
          </a:p>
        </p:txBody>
      </p:sp>
      <p:pic>
        <p:nvPicPr>
          <p:cNvPr id="125" name="flag_UAE">
            <a:extLst>
              <a:ext uri="{FF2B5EF4-FFF2-40B4-BE49-F238E27FC236}">
                <a16:creationId xmlns:a16="http://schemas.microsoft.com/office/drawing/2014/main" xmlns="" id="{F07A07E1-81EE-BFC4-7CFB-9723507CE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109001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6" name="flag_egypt">
            <a:extLst>
              <a:ext uri="{FF2B5EF4-FFF2-40B4-BE49-F238E27FC236}">
                <a16:creationId xmlns:a16="http://schemas.microsoft.com/office/drawing/2014/main" xmlns="" id="{4F8E4D7C-66A1-3914-6376-FF3D0770E3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74895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7" name="flag_jordan">
            <a:extLst>
              <a:ext uri="{FF2B5EF4-FFF2-40B4-BE49-F238E27FC236}">
                <a16:creationId xmlns:a16="http://schemas.microsoft.com/office/drawing/2014/main" xmlns="" id="{033F1AF9-CDE9-B9CF-AAF1-9B09538553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240789" y="1212937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128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5647AA41-2DF8-12F8-914E-A3D1473A07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297391" y="1186553"/>
            <a:ext cx="700590" cy="70059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9" name="Picture 4">
            <a:extLst>
              <a:ext uri="{FF2B5EF4-FFF2-40B4-BE49-F238E27FC236}">
                <a16:creationId xmlns:a16="http://schemas.microsoft.com/office/drawing/2014/main" xmlns="" id="{49A58B22-DAC3-F54D-98D7-68623D43CD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03217" y="1212937"/>
            <a:ext cx="804056" cy="6674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0" name="Picture 2" descr="Turkey - Wikipedia">
            <a:extLst>
              <a:ext uri="{FF2B5EF4-FFF2-40B4-BE49-F238E27FC236}">
                <a16:creationId xmlns:a16="http://schemas.microsoft.com/office/drawing/2014/main" xmlns="" id="{AA810FA9-DA84-A51C-83B9-A4713A5D40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18143" y="1212936"/>
            <a:ext cx="750391" cy="67419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1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7C434188-5502-C365-C020-7E5AB93045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9531" y="1191503"/>
            <a:ext cx="706863" cy="6956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xmlns="" id="{52C9AB42-76DD-763F-9712-9DC8D791142D}"/>
              </a:ext>
            </a:extLst>
          </p:cNvPr>
          <p:cNvCxnSpPr>
            <a:cxnSpLocks/>
          </p:cNvCxnSpPr>
          <p:nvPr/>
        </p:nvCxnSpPr>
        <p:spPr>
          <a:xfrm>
            <a:off x="174526" y="214000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xmlns="" id="{2EC5ACC3-A44D-75AF-FE75-F7BD79261D7E}"/>
              </a:ext>
            </a:extLst>
          </p:cNvPr>
          <p:cNvCxnSpPr>
            <a:cxnSpLocks/>
          </p:cNvCxnSpPr>
          <p:nvPr/>
        </p:nvCxnSpPr>
        <p:spPr>
          <a:xfrm>
            <a:off x="174526" y="3635624"/>
            <a:ext cx="11674424" cy="0"/>
          </a:xfrm>
          <a:prstGeom prst="line">
            <a:avLst/>
          </a:prstGeom>
          <a:ln w="9525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custData r:id="rId2"/>
    </p:custDataLst>
    <p:extLst>
      <p:ext uri="{BB962C8B-B14F-4D97-AF65-F5344CB8AC3E}">
        <p14:creationId xmlns:p14="http://schemas.microsoft.com/office/powerpoint/2010/main" val="2149878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D6840DBB-E02B-85C3-D54E-4B478E30907E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13610A77-2871-AAB4-0D91-0DFBD0C923D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13610A77-2871-AAB4-0D91-0DFBD0C923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AB0260E0-F585-730F-C364-5D1482E5697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E59A3899-180C-0D92-263A-F577A3FD620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Three Years of Progress Through the Industrial Partnership for Sustainable Development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BAD0C4C8-EDB1-F362-8700-5F6EEB3C7A5A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E945F7EE-E961-B5D2-7FE3-5029559C0300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6D7600F4-536E-AEFC-9811-693BE7354DB9}"/>
              </a:ext>
            </a:extLst>
          </p:cNvPr>
          <p:cNvSpPr/>
          <p:nvPr/>
        </p:nvSpPr>
        <p:spPr>
          <a:xfrm>
            <a:off x="7008257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xmlns="" id="{F880E31C-D8AC-6638-028F-5C3607AB23AA}"/>
              </a:ext>
            </a:extLst>
          </p:cNvPr>
          <p:cNvSpPr txBox="1">
            <a:spLocks/>
          </p:cNvSpPr>
          <p:nvPr/>
        </p:nvSpPr>
        <p:spPr>
          <a:xfrm flipH="1">
            <a:off x="7458631" y="1389849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2024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D150D4B5-73F7-45EF-647F-16FC7523924A}"/>
              </a:ext>
            </a:extLst>
          </p:cNvPr>
          <p:cNvSpPr/>
          <p:nvPr/>
        </p:nvSpPr>
        <p:spPr>
          <a:xfrm>
            <a:off x="96658" y="1300897"/>
            <a:ext cx="200611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7AAA38E0-D7C8-0542-EFE3-7FF919FA74A3}"/>
              </a:ext>
            </a:extLst>
          </p:cNvPr>
          <p:cNvSpPr/>
          <p:nvPr/>
        </p:nvSpPr>
        <p:spPr>
          <a:xfrm>
            <a:off x="2203455" y="1300898"/>
            <a:ext cx="2285470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BFB5C582-69A3-9036-E359-7519AF09A290}"/>
              </a:ext>
            </a:extLst>
          </p:cNvPr>
          <p:cNvSpPr/>
          <p:nvPr/>
        </p:nvSpPr>
        <p:spPr>
          <a:xfrm>
            <a:off x="4580531" y="1300897"/>
            <a:ext cx="2316803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ker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xmlns="" id="{4B529193-7297-3A6E-5A11-1ECDDAE5A743}"/>
              </a:ext>
            </a:extLst>
          </p:cNvPr>
          <p:cNvSpPr txBox="1">
            <a:spLocks/>
          </p:cNvSpPr>
          <p:nvPr/>
        </p:nvSpPr>
        <p:spPr>
          <a:xfrm rot="16200000" flipH="1">
            <a:off x="3247809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3rd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4" name="Title 2">
            <a:extLst>
              <a:ext uri="{FF2B5EF4-FFF2-40B4-BE49-F238E27FC236}">
                <a16:creationId xmlns:a16="http://schemas.microsoft.com/office/drawing/2014/main" xmlns="" id="{A736DB79-C24A-9E38-CB9A-35A81B281954}"/>
              </a:ext>
            </a:extLst>
          </p:cNvPr>
          <p:cNvSpPr txBox="1">
            <a:spLocks/>
          </p:cNvSpPr>
          <p:nvPr/>
        </p:nvSpPr>
        <p:spPr>
          <a:xfrm rot="16200000" flipH="1">
            <a:off x="814057" y="487264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2nd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" name="Title 2">
            <a:extLst>
              <a:ext uri="{FF2B5EF4-FFF2-40B4-BE49-F238E27FC236}">
                <a16:creationId xmlns:a16="http://schemas.microsoft.com/office/drawing/2014/main" xmlns="" id="{C73CBC21-44A7-6E4F-7537-AB4478FB10B6}"/>
              </a:ext>
            </a:extLst>
          </p:cNvPr>
          <p:cNvSpPr txBox="1">
            <a:spLocks/>
          </p:cNvSpPr>
          <p:nvPr/>
        </p:nvSpPr>
        <p:spPr>
          <a:xfrm rot="16200000" flipH="1">
            <a:off x="-1330486" y="4872647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1</a:t>
            </a:r>
            <a:r>
              <a:rPr lang="en-US" sz="1500" baseline="300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</a:t>
            </a: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6" name="Title 2">
            <a:extLst>
              <a:ext uri="{FF2B5EF4-FFF2-40B4-BE49-F238E27FC236}">
                <a16:creationId xmlns:a16="http://schemas.microsoft.com/office/drawing/2014/main" xmlns="" id="{073D74E6-D83A-335A-74C0-2378B7CDCFE0}"/>
              </a:ext>
            </a:extLst>
          </p:cNvPr>
          <p:cNvSpPr txBox="1">
            <a:spLocks/>
          </p:cNvSpPr>
          <p:nvPr/>
        </p:nvSpPr>
        <p:spPr>
          <a:xfrm rot="16200000" flipH="1">
            <a:off x="5702977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4th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FAE87BBF-D33D-C0C0-8117-17C2C93F32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" y="1879405"/>
            <a:ext cx="2111850" cy="135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itle 2">
            <a:extLst>
              <a:ext uri="{FF2B5EF4-FFF2-40B4-BE49-F238E27FC236}">
                <a16:creationId xmlns:a16="http://schemas.microsoft.com/office/drawing/2014/main" xmlns="" id="{FF1B864F-3CEF-8DA9-AA54-4A15D4A11544}"/>
              </a:ext>
            </a:extLst>
          </p:cNvPr>
          <p:cNvSpPr txBox="1">
            <a:spLocks/>
          </p:cNvSpPr>
          <p:nvPr/>
        </p:nvSpPr>
        <p:spPr>
          <a:xfrm flipH="1">
            <a:off x="4939299" y="144254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January 2023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2" name="Picture 2" descr="12 اتفاقية بين الإمارات والأردن ومصر والبحرين بملياري دولار">
            <a:extLst>
              <a:ext uri="{FF2B5EF4-FFF2-40B4-BE49-F238E27FC236}">
                <a16:creationId xmlns:a16="http://schemas.microsoft.com/office/drawing/2014/main" xmlns="" id="{E5B4D9D2-8899-6AE0-EAE6-E7FAA0D120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4626587" y="1820126"/>
            <a:ext cx="2132976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itle 2">
            <a:extLst>
              <a:ext uri="{FF2B5EF4-FFF2-40B4-BE49-F238E27FC236}">
                <a16:creationId xmlns:a16="http://schemas.microsoft.com/office/drawing/2014/main" xmlns="" id="{20CFE57B-7CB9-2CE9-89AE-806A84AD3F0A}"/>
              </a:ext>
            </a:extLst>
          </p:cNvPr>
          <p:cNvSpPr txBox="1">
            <a:spLocks/>
          </p:cNvSpPr>
          <p:nvPr/>
        </p:nvSpPr>
        <p:spPr>
          <a:xfrm flipH="1">
            <a:off x="2498585" y="1432367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July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4" name="Picture 2" descr="انضمام المغرب إلى الشراكة الصناعية التكاملية لتنمية اقتصادية مستدامة مع  الإمارات والأردن ومصر والبحرين | وكالة أنباء الإمارات">
            <a:extLst>
              <a:ext uri="{FF2B5EF4-FFF2-40B4-BE49-F238E27FC236}">
                <a16:creationId xmlns:a16="http://schemas.microsoft.com/office/drawing/2014/main" xmlns="" id="{2B974A2F-1D45-64D4-AB42-F8DE14A65D2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017341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7009D4B5-3FC1-8B9A-01CC-41E1B143BD87}"/>
              </a:ext>
            </a:extLst>
          </p:cNvPr>
          <p:cNvSpPr txBox="1"/>
          <p:nvPr/>
        </p:nvSpPr>
        <p:spPr>
          <a:xfrm>
            <a:off x="311553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indent="-166688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Abu Dhabi, UAE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Launch of the partnership between the UAE, Egypt, and Jordan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Governance system activation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Activation of the Executive Committee and sectoral &amp; enablers teams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4" name="Title 2">
            <a:extLst>
              <a:ext uri="{FF2B5EF4-FFF2-40B4-BE49-F238E27FC236}">
                <a16:creationId xmlns:a16="http://schemas.microsoft.com/office/drawing/2014/main" xmlns="" id="{279EC2D3-57B1-43C3-0AE4-63E50D0F4873}"/>
              </a:ext>
            </a:extLst>
          </p:cNvPr>
          <p:cNvSpPr txBox="1">
            <a:spLocks/>
          </p:cNvSpPr>
          <p:nvPr/>
        </p:nvSpPr>
        <p:spPr>
          <a:xfrm flipH="1">
            <a:off x="316872" y="1457940"/>
            <a:ext cx="150755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May 2022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35" name="Picture 2" descr="خلال التوقيع على مبادرة الشراكة الصناعية التكاملية مع الإمارات ومصر  والأردن، وزير الصناعة والتجارة قطاع الصناعة من ركائز التنويع الاقتصادي  ومحور رئيسي بالتنمية | وزارة الصناعة والتجارة">
            <a:extLst>
              <a:ext uri="{FF2B5EF4-FFF2-40B4-BE49-F238E27FC236}">
                <a16:creationId xmlns:a16="http://schemas.microsoft.com/office/drawing/2014/main" xmlns="" id="{B6E47C66-7DD3-15CE-CD9E-B46FE4CE5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13692" y="1820126"/>
            <a:ext cx="2092139" cy="13847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E1D17E74-2960-E87C-9313-9661C4D404E4}"/>
              </a:ext>
            </a:extLst>
          </p:cNvPr>
          <p:cNvSpPr txBox="1"/>
          <p:nvPr/>
        </p:nvSpPr>
        <p:spPr>
          <a:xfrm>
            <a:off x="2528299" y="3429000"/>
            <a:ext cx="1731288" cy="24191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Cairo, Egypt.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Bahrain joined the partnership.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more than 50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88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7353F6FA-5E3D-ACC1-50C6-27D73887E138}"/>
              </a:ext>
            </a:extLst>
          </p:cNvPr>
          <p:cNvSpPr txBox="1"/>
          <p:nvPr/>
        </p:nvSpPr>
        <p:spPr>
          <a:xfrm>
            <a:off x="4893200" y="3429000"/>
            <a:ext cx="1731288" cy="30008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Amman, Jordan.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Announced 12 partnership agreements for industrial projects.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Workshops for over 100 companies were conducted.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35 new proposals for industrial projects were received.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A72F8214-A03D-0697-C921-C43DE1957955}"/>
              </a:ext>
            </a:extLst>
          </p:cNvPr>
          <p:cNvSpPr txBox="1"/>
          <p:nvPr/>
        </p:nvSpPr>
        <p:spPr>
          <a:xfrm>
            <a:off x="7388266" y="3429000"/>
            <a:ext cx="1731288" cy="18374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Bahrain.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Kingdom of Morocco joined.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5 new projects and agreements in the sectors of metals and electric vehicles.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6FFE1F04-D5EE-7D55-2362-B74B6EFAF7D5}"/>
              </a:ext>
            </a:extLst>
          </p:cNvPr>
          <p:cNvSpPr/>
          <p:nvPr/>
        </p:nvSpPr>
        <p:spPr>
          <a:xfrm>
            <a:off x="9513463" y="1300896"/>
            <a:ext cx="2408301" cy="544959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itle 2">
            <a:extLst>
              <a:ext uri="{FF2B5EF4-FFF2-40B4-BE49-F238E27FC236}">
                <a16:creationId xmlns:a16="http://schemas.microsoft.com/office/drawing/2014/main" xmlns="" id="{97E6D132-5EFE-5B15-C3B0-DAFF43DBE12E}"/>
              </a:ext>
            </a:extLst>
          </p:cNvPr>
          <p:cNvSpPr txBox="1">
            <a:spLocks/>
          </p:cNvSpPr>
          <p:nvPr/>
        </p:nvSpPr>
        <p:spPr>
          <a:xfrm flipH="1">
            <a:off x="9963836" y="1389849"/>
            <a:ext cx="1660923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February 2025</a:t>
            </a: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xmlns="" id="{873C26D0-E2CF-4130-FA9C-A3AC1545E296}"/>
              </a:ext>
            </a:extLst>
          </p:cNvPr>
          <p:cNvSpPr txBox="1">
            <a:spLocks/>
          </p:cNvSpPr>
          <p:nvPr/>
        </p:nvSpPr>
        <p:spPr>
          <a:xfrm rot="16200000" flipH="1">
            <a:off x="8208183" y="4815368"/>
            <a:ext cx="3173783" cy="286489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dirty="0">
                <a:solidFill>
                  <a:srgbClr val="7F6000"/>
                </a:solidFill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5th Higher Committee Meeting</a:t>
            </a:r>
            <a:endParaRPr lang="ar-EG" sz="1500" dirty="0">
              <a:solidFill>
                <a:srgbClr val="7F6000"/>
              </a:solidFill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pic>
        <p:nvPicPr>
          <p:cNvPr id="21" name="Picture 2">
            <a:extLst>
              <a:ext uri="{FF2B5EF4-FFF2-40B4-BE49-F238E27FC236}">
                <a16:creationId xmlns:a16="http://schemas.microsoft.com/office/drawing/2014/main" xmlns="" id="{A2D4DF6F-4230-6C1D-604B-BD5E91CBF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9522547" y="1803702"/>
            <a:ext cx="2357755" cy="1384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15140035-538A-BE8D-BA7E-D8DD960E46BC}"/>
              </a:ext>
            </a:extLst>
          </p:cNvPr>
          <p:cNvSpPr txBox="1"/>
          <p:nvPr/>
        </p:nvSpPr>
        <p:spPr>
          <a:xfrm>
            <a:off x="9893472" y="3429000"/>
            <a:ext cx="1731288" cy="28069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Held in Qatar.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The Republic of Turkey and State of Türkiye Join the partnership </a:t>
            </a:r>
          </a:p>
          <a:p>
            <a:pPr marL="166688" marR="0" lvl="0" indent="-166688" defTabSz="914400" eaLnBrk="1" fontAlgn="auto" latinLnBrk="0" hangingPunct="1">
              <a:lnSpc>
                <a:spcPct val="90000"/>
              </a:lnSpc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400" dirty="0">
                <a:solidFill>
                  <a:srgbClr val="817A6C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Announcement of 12 new projects and agreements in the sectors of food, metals and electrical equipment worth USD 2 Billion</a:t>
            </a:r>
            <a:endParaRPr kumimoji="0" lang="en-US" sz="1400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2941107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02DCAF57-717B-A462-85B6-A2BDE68DDE0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FF736721-0B07-A90E-DD09-86CE50AB16BE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FF736721-0B07-A90E-DD09-86CE50AB16B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9B4E62F7-9235-1365-0FF8-E828D288AF8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F2A511B5-D921-85A1-8BEF-6B289BE7E139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+mn-cs"/>
                <a:sym typeface="Sakkal Majalla" panose="02000000000000000000" pitchFamily="2" charset="-78"/>
              </a:rPr>
              <a:t>The economic factors of the partnering countries combined.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D3B89B2E-54E0-1BB1-41C8-4FBEB3576230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D9A1FA87-0EA5-5A02-B24D-AED023B2CC0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</a:endParaRP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xmlns="" id="{42804414-8F25-1085-8317-20689F6FF939}"/>
              </a:ext>
            </a:extLst>
          </p:cNvPr>
          <p:cNvSpPr/>
          <p:nvPr/>
        </p:nvSpPr>
        <p:spPr>
          <a:xfrm>
            <a:off x="805698" y="1417190"/>
            <a:ext cx="11175099" cy="420548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</a:endParaRPr>
          </a:p>
        </p:txBody>
      </p:sp>
      <p:cxnSp>
        <p:nvCxnSpPr>
          <p:cNvPr id="102" name="Straight Connector 101">
            <a:extLst>
              <a:ext uri="{FF2B5EF4-FFF2-40B4-BE49-F238E27FC236}">
                <a16:creationId xmlns:a16="http://schemas.microsoft.com/office/drawing/2014/main" xmlns="" id="{C229EE91-E643-7E79-DCA7-5EBD0A7E4363}"/>
              </a:ext>
            </a:extLst>
          </p:cNvPr>
          <p:cNvCxnSpPr/>
          <p:nvPr/>
        </p:nvCxnSpPr>
        <p:spPr>
          <a:xfrm>
            <a:off x="578738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Rectangle 103">
            <a:extLst>
              <a:ext uri="{FF2B5EF4-FFF2-40B4-BE49-F238E27FC236}">
                <a16:creationId xmlns:a16="http://schemas.microsoft.com/office/drawing/2014/main" xmlns="" id="{3F756A01-BD25-1D8A-3656-C2BECD3CE141}"/>
              </a:ext>
            </a:extLst>
          </p:cNvPr>
          <p:cNvSpPr/>
          <p:nvPr/>
        </p:nvSpPr>
        <p:spPr>
          <a:xfrm>
            <a:off x="805698" y="2704756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xmlns="" id="{7EB2C664-D3C1-BDF1-892A-B40A61465312}"/>
              </a:ext>
            </a:extLst>
          </p:cNvPr>
          <p:cNvSpPr txBox="1"/>
          <p:nvPr/>
        </p:nvSpPr>
        <p:spPr>
          <a:xfrm>
            <a:off x="-434197" y="2852931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GDP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xmlns="" id="{830B2948-04E5-6EB9-5E7D-E49723C2386E}"/>
              </a:ext>
            </a:extLst>
          </p:cNvPr>
          <p:cNvSpPr/>
          <p:nvPr/>
        </p:nvSpPr>
        <p:spPr>
          <a:xfrm>
            <a:off x="805698" y="1417190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7" name="Group 106">
            <a:extLst>
              <a:ext uri="{FF2B5EF4-FFF2-40B4-BE49-F238E27FC236}">
                <a16:creationId xmlns:a16="http://schemas.microsoft.com/office/drawing/2014/main" xmlns="" id="{D7750793-D402-1CB4-29C6-A362307552AA}"/>
              </a:ext>
            </a:extLst>
          </p:cNvPr>
          <p:cNvGrpSpPr/>
          <p:nvPr/>
        </p:nvGrpSpPr>
        <p:grpSpPr>
          <a:xfrm>
            <a:off x="7209883" y="1427695"/>
            <a:ext cx="6099142" cy="2001305"/>
            <a:chOff x="-434197" y="1417190"/>
            <a:chExt cx="6099142" cy="2001305"/>
          </a:xfrm>
        </p:grpSpPr>
        <p:sp>
          <p:nvSpPr>
            <p:cNvPr id="108" name="Rectangle 107">
              <a:extLst>
                <a:ext uri="{FF2B5EF4-FFF2-40B4-BE49-F238E27FC236}">
                  <a16:creationId xmlns:a16="http://schemas.microsoft.com/office/drawing/2014/main" xmlns="" id="{CAE0CA94-027A-FAFF-2789-614EA4535161}"/>
                </a:ext>
              </a:extLst>
            </p:cNvPr>
            <p:cNvSpPr/>
            <p:nvPr/>
          </p:nvSpPr>
          <p:spPr>
            <a:xfrm>
              <a:off x="805698" y="2704757"/>
              <a:ext cx="3545341" cy="713738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09" name="TextBox 108">
              <a:extLst>
                <a:ext uri="{FF2B5EF4-FFF2-40B4-BE49-F238E27FC236}">
                  <a16:creationId xmlns:a16="http://schemas.microsoft.com/office/drawing/2014/main" xmlns="" id="{C4A5F37E-F97A-E197-5F5F-5CECA00E89E1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Partnership Countries</a:t>
              </a:r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10" name="Rectangle 109">
              <a:extLst>
                <a:ext uri="{FF2B5EF4-FFF2-40B4-BE49-F238E27FC236}">
                  <a16:creationId xmlns:a16="http://schemas.microsoft.com/office/drawing/2014/main" xmlns="" id="{0CBEBBD4-622C-02C5-FD70-4FA11FB02D5A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2" name="Group 111">
            <a:extLst>
              <a:ext uri="{FF2B5EF4-FFF2-40B4-BE49-F238E27FC236}">
                <a16:creationId xmlns:a16="http://schemas.microsoft.com/office/drawing/2014/main" xmlns="" id="{CDE45AF1-7FE4-C44F-E5C2-B02A3E16C5A8}"/>
              </a:ext>
            </a:extLst>
          </p:cNvPr>
          <p:cNvGrpSpPr/>
          <p:nvPr/>
        </p:nvGrpSpPr>
        <p:grpSpPr>
          <a:xfrm>
            <a:off x="4198736" y="5963196"/>
            <a:ext cx="4606355" cy="486655"/>
            <a:chOff x="662556" y="5909647"/>
            <a:chExt cx="6263168" cy="726974"/>
          </a:xfrm>
        </p:grpSpPr>
        <p:pic>
          <p:nvPicPr>
            <p:cNvPr id="140" name="flag_UAE">
              <a:extLst>
                <a:ext uri="{FF2B5EF4-FFF2-40B4-BE49-F238E27FC236}">
                  <a16:creationId xmlns:a16="http://schemas.microsoft.com/office/drawing/2014/main" xmlns="" id="{7EF48819-DEF2-B455-8C5B-E1E663D0A801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225134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1" name="flag_egypt">
              <a:extLst>
                <a:ext uri="{FF2B5EF4-FFF2-40B4-BE49-F238E27FC236}">
                  <a16:creationId xmlns:a16="http://schemas.microsoft.com/office/drawing/2014/main" xmlns="" id="{8E77C788-F8B8-7B59-0AE6-049389249E8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5319308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2" name="flag_jordan">
              <a:extLst>
                <a:ext uri="{FF2B5EF4-FFF2-40B4-BE49-F238E27FC236}">
                  <a16:creationId xmlns:a16="http://schemas.microsoft.com/office/drawing/2014/main" xmlns="" id="{BAA9EDF8-DD47-3AA8-A810-BF2A5ABACC4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4385202" y="5936031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>
              <a:ext uri="{91240B29-F687-4F45-9708-019B960494DF}">
                <a14:hiddenLine xmlns:a14="http://schemas.microsoft.com/office/drawing/2010/main" w="19050">
                  <a:gradFill flip="none" rotWithShape="1">
                    <a:gsLst>
                      <a:gs pos="0">
                        <a:schemeClr val="accent2"/>
                      </a:gs>
                      <a:gs pos="100000">
                        <a:schemeClr val="tx2"/>
                      </a:gs>
                    </a:gsLst>
                    <a:lin ang="2700000" scaled="1"/>
                    <a:tileRect/>
                  </a:gradFill>
                </a14:hiddenLine>
              </a:ext>
            </a:extLst>
          </p:spPr>
        </p:pic>
        <p:pic>
          <p:nvPicPr>
            <p:cNvPr id="143" name="Picture 2" descr="‫علم المغرب from ar.wikipedia.org‬‎">
              <a:extLst>
                <a:ext uri="{FF2B5EF4-FFF2-40B4-BE49-F238E27FC236}">
                  <a16:creationId xmlns:a16="http://schemas.microsoft.com/office/drawing/2014/main" xmlns="" id="{6A877B4C-03C7-FD3A-D161-A426C448FB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41804" y="5909647"/>
              <a:ext cx="700590" cy="70059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4" name="Picture 4">
              <a:extLst>
                <a:ext uri="{FF2B5EF4-FFF2-40B4-BE49-F238E27FC236}">
                  <a16:creationId xmlns:a16="http://schemas.microsoft.com/office/drawing/2014/main" xmlns="" id="{1396EF9C-C629-9A0A-896F-C60F7F14BB8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47630" y="5936031"/>
              <a:ext cx="804056" cy="667469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5" name="Picture 2" descr="Turkey - Wikipedia">
              <a:extLst>
                <a:ext uri="{FF2B5EF4-FFF2-40B4-BE49-F238E27FC236}">
                  <a16:creationId xmlns:a16="http://schemas.microsoft.com/office/drawing/2014/main" xmlns="" id="{DFFE668D-DD48-EC68-812A-5B3F6466504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2556" y="5936030"/>
              <a:ext cx="750391" cy="674197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  <p:pic>
          <p:nvPicPr>
            <p:cNvPr id="146" name="Picture 4" descr="2,400+ Qatar Qatari Flag Stock Illustrations, Royalty-Free Vector Graphics  &amp; Clip Art - iStock">
              <a:extLst>
                <a:ext uri="{FF2B5EF4-FFF2-40B4-BE49-F238E27FC236}">
                  <a16:creationId xmlns:a16="http://schemas.microsoft.com/office/drawing/2014/main" xmlns="" id="{3CD5A15F-59ED-1CC4-8F7D-903A3C691F2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73944" y="5914597"/>
              <a:ext cx="706863" cy="695630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</p:spPr>
        </p:pic>
      </p:grpSp>
      <p:sp>
        <p:nvSpPr>
          <p:cNvPr id="113" name="Title 2">
            <a:extLst>
              <a:ext uri="{FF2B5EF4-FFF2-40B4-BE49-F238E27FC236}">
                <a16:creationId xmlns:a16="http://schemas.microsoft.com/office/drawing/2014/main" xmlns="" id="{3A0FC6BB-B547-BB02-FB43-1CA83DC84C6A}"/>
              </a:ext>
            </a:extLst>
          </p:cNvPr>
          <p:cNvSpPr txBox="1">
            <a:spLocks/>
          </p:cNvSpPr>
          <p:nvPr/>
        </p:nvSpPr>
        <p:spPr>
          <a:xfrm flipH="1">
            <a:off x="8867597" y="1986023"/>
            <a:ext cx="2837049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32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rPr>
              <a:t>7</a:t>
            </a:r>
          </a:p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3200" b="1" i="0" u="none" strike="noStrike" kern="1200" cap="none" spc="0" normalizeH="0" baseline="0" noProof="0" dirty="0">
              <a:ln>
                <a:noFill/>
              </a:ln>
              <a:solidFill>
                <a:srgbClr val="7F6000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sp>
        <p:nvSpPr>
          <p:cNvPr id="114" name="Title 2">
            <a:extLst>
              <a:ext uri="{FF2B5EF4-FFF2-40B4-BE49-F238E27FC236}">
                <a16:creationId xmlns:a16="http://schemas.microsoft.com/office/drawing/2014/main" xmlns="" id="{78635EB2-E1CD-8103-41EC-EAB22C392E25}"/>
              </a:ext>
            </a:extLst>
          </p:cNvPr>
          <p:cNvSpPr txBox="1">
            <a:spLocks/>
          </p:cNvSpPr>
          <p:nvPr/>
        </p:nvSpPr>
        <p:spPr>
          <a:xfrm flipH="1">
            <a:off x="4871626" y="192364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</a:defRPr>
            </a:lvl1pPr>
          </a:lstStyle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260</a:t>
            </a:r>
            <a:endParaRPr lang="ar-AE" dirty="0"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xmlns="" id="{AECFED0F-A7E6-FDCD-3789-598CAA5D93C9}"/>
              </a:ext>
            </a:extLst>
          </p:cNvPr>
          <p:cNvSpPr/>
          <p:nvPr/>
        </p:nvSpPr>
        <p:spPr>
          <a:xfrm>
            <a:off x="813018" y="4924402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16" name="Title 2">
            <a:extLst>
              <a:ext uri="{FF2B5EF4-FFF2-40B4-BE49-F238E27FC236}">
                <a16:creationId xmlns:a16="http://schemas.microsoft.com/office/drawing/2014/main" xmlns="" id="{FE80B7B9-5A3C-DE73-1B7A-10551C5D9709}"/>
              </a:ext>
            </a:extLst>
          </p:cNvPr>
          <p:cNvSpPr txBox="1">
            <a:spLocks/>
          </p:cNvSpPr>
          <p:nvPr/>
        </p:nvSpPr>
        <p:spPr>
          <a:xfrm flipH="1">
            <a:off x="4809520" y="3948888"/>
            <a:ext cx="3313112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1" i="0" u="none" strike="noStrike" cap="none" spc="0" normalizeH="0" baseline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435</a:t>
            </a:r>
            <a:endParaRPr lang="ar-AE" dirty="0">
              <a:sym typeface="Sakkal Majalla" panose="02000000000000000000" pitchFamily="2" charset="-78"/>
            </a:endParaRPr>
          </a:p>
          <a:p>
            <a:endParaRPr lang="ar-AE" dirty="0">
              <a:sym typeface="Sakkal Majalla" panose="02000000000000000000" pitchFamily="2" charset="-78"/>
            </a:endParaRPr>
          </a:p>
        </p:txBody>
      </p:sp>
      <p:sp>
        <p:nvSpPr>
          <p:cNvPr id="117" name="Title 2">
            <a:extLst>
              <a:ext uri="{FF2B5EF4-FFF2-40B4-BE49-F238E27FC236}">
                <a16:creationId xmlns:a16="http://schemas.microsoft.com/office/drawing/2014/main" xmlns="" id="{E9F754C0-6A30-C57D-F22E-7F2551EBBFD9}"/>
              </a:ext>
            </a:extLst>
          </p:cNvPr>
          <p:cNvSpPr txBox="1">
            <a:spLocks/>
          </p:cNvSpPr>
          <p:nvPr/>
        </p:nvSpPr>
        <p:spPr>
          <a:xfrm flipH="1">
            <a:off x="5504256" y="2384591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Million</a:t>
            </a:r>
            <a:endParaRPr lang="ar-EG" dirty="0">
              <a:sym typeface="Sakkal Majalla" panose="02000000000000000000" pitchFamily="2" charset="-78"/>
            </a:endParaRPr>
          </a:p>
        </p:txBody>
      </p:sp>
      <p:grpSp>
        <p:nvGrpSpPr>
          <p:cNvPr id="118" name="Group 117">
            <a:extLst>
              <a:ext uri="{FF2B5EF4-FFF2-40B4-BE49-F238E27FC236}">
                <a16:creationId xmlns:a16="http://schemas.microsoft.com/office/drawing/2014/main" xmlns="" id="{F4E19714-DEE2-88FD-2ABA-E800D7ED8EA7}"/>
              </a:ext>
            </a:extLst>
          </p:cNvPr>
          <p:cNvGrpSpPr/>
          <p:nvPr/>
        </p:nvGrpSpPr>
        <p:grpSpPr>
          <a:xfrm>
            <a:off x="8515018" y="3941921"/>
            <a:ext cx="3313112" cy="796102"/>
            <a:chOff x="906734" y="1923238"/>
            <a:chExt cx="3313112" cy="796102"/>
          </a:xfrm>
        </p:grpSpPr>
        <p:sp>
          <p:nvSpPr>
            <p:cNvPr id="138" name="Title 2">
              <a:extLst>
                <a:ext uri="{FF2B5EF4-FFF2-40B4-BE49-F238E27FC236}">
                  <a16:creationId xmlns:a16="http://schemas.microsoft.com/office/drawing/2014/main" xmlns="" id="{36E7BFE8-D838-9686-B4E7-A1B25994FE6E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3238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400</a:t>
              </a:r>
              <a:endParaRPr lang="ar-AE" dirty="0">
                <a:sym typeface="Sakkal Majalla" panose="02000000000000000000" pitchFamily="2" charset="-78"/>
              </a:endParaRP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9" name="Title 2">
              <a:extLst>
                <a:ext uri="{FF2B5EF4-FFF2-40B4-BE49-F238E27FC236}">
                  <a16:creationId xmlns:a16="http://schemas.microsoft.com/office/drawing/2014/main" xmlns="" id="{C1543F4E-6EC3-582F-D69F-E21D5E83EFCF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1661225" y="2357154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1800" dirty="0">
                  <a:solidFill>
                    <a:srgbClr val="817A6C"/>
                  </a:solidFill>
                  <a:latin typeface="Arial" panose="020B0604020202020204" pitchFamily="34" charset="0"/>
                  <a:cs typeface="Arial" panose="020B0604020202020204" pitchFamily="34" charset="0"/>
                  <a:sym typeface="Sakkal Majalla" panose="02000000000000000000" pitchFamily="2" charset="-78"/>
                </a:rPr>
                <a:t>USD Billion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endParaRPr>
            </a:p>
          </p:txBody>
        </p:sp>
      </p:grpSp>
      <p:grpSp>
        <p:nvGrpSpPr>
          <p:cNvPr id="119" name="Group 118">
            <a:extLst>
              <a:ext uri="{FF2B5EF4-FFF2-40B4-BE49-F238E27FC236}">
                <a16:creationId xmlns:a16="http://schemas.microsoft.com/office/drawing/2014/main" xmlns="" id="{E6290530-1E4C-E146-4126-900EB76509F3}"/>
              </a:ext>
            </a:extLst>
          </p:cNvPr>
          <p:cNvGrpSpPr/>
          <p:nvPr/>
        </p:nvGrpSpPr>
        <p:grpSpPr>
          <a:xfrm>
            <a:off x="805698" y="4000790"/>
            <a:ext cx="3313112" cy="718175"/>
            <a:chOff x="8495059" y="3912501"/>
            <a:chExt cx="3313112" cy="718175"/>
          </a:xfrm>
        </p:grpSpPr>
        <p:sp>
          <p:nvSpPr>
            <p:cNvPr id="136" name="Title 2">
              <a:extLst>
                <a:ext uri="{FF2B5EF4-FFF2-40B4-BE49-F238E27FC236}">
                  <a16:creationId xmlns:a16="http://schemas.microsoft.com/office/drawing/2014/main" xmlns="" id="{E6B619A4-5194-7260-6735-9325FC60FC01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8495059" y="3912501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400" b="1" i="0" u="none" strike="noStrike" kern="1200" cap="none" spc="0" normalizeH="0" baseline="0" noProof="0" dirty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1</a:t>
              </a: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ar-AE" sz="2400" b="1" i="0" u="none" strike="noStrike" kern="1200" cap="none" spc="0" normalizeH="0" baseline="0" noProof="0" dirty="0">
                <a:ln>
                  <a:noFill/>
                </a:ln>
                <a:solidFill>
                  <a:srgbClr val="7F6000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  <p:sp>
          <p:nvSpPr>
            <p:cNvPr id="137" name="Title 2">
              <a:extLst>
                <a:ext uri="{FF2B5EF4-FFF2-40B4-BE49-F238E27FC236}">
                  <a16:creationId xmlns:a16="http://schemas.microsoft.com/office/drawing/2014/main" xmlns="" id="{ED19BEA6-38CE-BEDB-D146-8122A010FFBB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198676" y="4268490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b="1" i="0" u="none" strike="noStrike" cap="none" spc="0" normalizeH="0" baseline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USD Trillion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</p:grpSp>
      <p:sp>
        <p:nvSpPr>
          <p:cNvPr id="120" name="Title 2">
            <a:extLst>
              <a:ext uri="{FF2B5EF4-FFF2-40B4-BE49-F238E27FC236}">
                <a16:creationId xmlns:a16="http://schemas.microsoft.com/office/drawing/2014/main" xmlns="" id="{B8B4685B-C4CC-A176-A587-37EA5D5C17FC}"/>
              </a:ext>
            </a:extLst>
          </p:cNvPr>
          <p:cNvSpPr txBox="1">
            <a:spLocks/>
          </p:cNvSpPr>
          <p:nvPr/>
        </p:nvSpPr>
        <p:spPr>
          <a:xfrm flipH="1">
            <a:off x="5504256" y="439895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Billion 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1" name="Title 2">
            <a:extLst>
              <a:ext uri="{FF2B5EF4-FFF2-40B4-BE49-F238E27FC236}">
                <a16:creationId xmlns:a16="http://schemas.microsoft.com/office/drawing/2014/main" xmlns="" id="{947FB2FC-714D-0AF9-4626-BB7FCC2C45FB}"/>
              </a:ext>
            </a:extLst>
          </p:cNvPr>
          <p:cNvSpPr txBox="1">
            <a:spLocks/>
          </p:cNvSpPr>
          <p:nvPr/>
        </p:nvSpPr>
        <p:spPr>
          <a:xfrm flipH="1">
            <a:off x="6233335" y="3766316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0" lang="ar" sz="2800" b="1" i="0" u="none" strike="noStrike" kern="1200" cap="none" spc="0" normalizeH="0" baseline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Trebuchet MS" panose="020B0603020202020204" pitchFamily="34" charset="0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EG" sz="18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Janna LT" panose="01000000000000000000" pitchFamily="2" charset="-78"/>
              <a:ea typeface="+mj-ea"/>
              <a:cs typeface="+mn-cs"/>
              <a:sym typeface="Sakkal Majalla" panose="02000000000000000000" pitchFamily="2" charset="-78"/>
            </a:endParaRPr>
          </a:p>
        </p:txBody>
      </p:sp>
      <p:grpSp>
        <p:nvGrpSpPr>
          <p:cNvPr id="122" name="Group 121">
            <a:extLst>
              <a:ext uri="{FF2B5EF4-FFF2-40B4-BE49-F238E27FC236}">
                <a16:creationId xmlns:a16="http://schemas.microsoft.com/office/drawing/2014/main" xmlns="" id="{296C490F-483B-B75E-1A72-5F01569B6EE7}"/>
              </a:ext>
            </a:extLst>
          </p:cNvPr>
          <p:cNvGrpSpPr/>
          <p:nvPr/>
        </p:nvGrpSpPr>
        <p:grpSpPr>
          <a:xfrm>
            <a:off x="958818" y="1617362"/>
            <a:ext cx="3313112" cy="658243"/>
            <a:chOff x="906734" y="1625203"/>
            <a:chExt cx="3313112" cy="658243"/>
          </a:xfrm>
        </p:grpSpPr>
        <p:sp>
          <p:nvSpPr>
            <p:cNvPr id="134" name="Title 2">
              <a:extLst>
                <a:ext uri="{FF2B5EF4-FFF2-40B4-BE49-F238E27FC236}">
                  <a16:creationId xmlns:a16="http://schemas.microsoft.com/office/drawing/2014/main" xmlns="" id="{B19C7A12-A97A-EB43-60BD-26B3EEE59164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906734" y="1921260"/>
              <a:ext cx="3313112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kumimoji="0" sz="3200" b="1" i="0" u="none" strike="noStrike" cap="none" spc="0" normalizeH="0" baseline="0">
                  <a:ln>
                    <a:noFill/>
                  </a:ln>
                  <a:solidFill>
                    <a:srgbClr val="7F6000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</a:defRPr>
              </a:lvl1pPr>
            </a:lstStyle>
            <a:p>
              <a:r>
                <a:rPr lang="ar-AE" dirty="0">
                  <a:sym typeface="Sakkal Majalla" panose="02000000000000000000" pitchFamily="2" charset="-78"/>
                </a:rPr>
                <a:t>2.5</a:t>
              </a:r>
            </a:p>
            <a:p>
              <a:endParaRPr lang="ar-AE" dirty="0">
                <a:sym typeface="Sakkal Majalla" panose="02000000000000000000" pitchFamily="2" charset="-78"/>
              </a:endParaRPr>
            </a:p>
          </p:txBody>
        </p:sp>
        <p:sp>
          <p:nvSpPr>
            <p:cNvPr id="135" name="Title 2">
              <a:extLst>
                <a:ext uri="{FF2B5EF4-FFF2-40B4-BE49-F238E27FC236}">
                  <a16:creationId xmlns:a16="http://schemas.microsoft.com/office/drawing/2014/main" xmlns="" id="{1C787B8B-48BC-2B37-F498-613AEDB381CC}"/>
                </a:ext>
              </a:extLst>
            </p:cNvPr>
            <p:cNvSpPr txBox="1">
              <a:spLocks/>
            </p:cNvSpPr>
            <p:nvPr/>
          </p:nvSpPr>
          <p:spPr>
            <a:xfrm flipH="1">
              <a:off x="2311909" y="1625203"/>
              <a:ext cx="1905878" cy="362186"/>
            </a:xfrm>
            <a:prstGeom prst="rect">
              <a:avLst/>
            </a:prstGeom>
          </p:spPr>
          <p:txBody>
            <a:bodyPr vert="horz" wrap="square" lIns="0" tIns="0" rIns="0" bIns="0" rtlCol="0" anchor="t">
              <a:noAutofit/>
            </a:bodyPr>
            <a:lstStyle>
              <a:lvl1pPr algn="l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kumimoji="0" lang="ar" sz="2800" b="1" i="0" u="none" strike="noStrike" kern="1200" cap="none" spc="0" normalizeH="0" baseline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  <a:sym typeface="Trebuchet MS" panose="020B0603020202020204" pitchFamily="34" charset="0"/>
                </a:defRPr>
              </a:lvl1pPr>
            </a:lstStyle>
            <a:p>
              <a:pPr marL="0" marR="0" lvl="0" indent="0" algn="ctr" defTabSz="914400" rtl="1" eaLnBrk="1" fontAlgn="auto" latinLnBrk="0" hangingPunct="1">
                <a:lnSpc>
                  <a:spcPct val="90000"/>
                </a:lnSpc>
                <a:spcBef>
                  <a:spcPts val="9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srgbClr val="817A6C"/>
                  </a:solidFill>
                  <a:effectLst/>
                  <a:uLnTx/>
                  <a:uFillTx/>
                  <a:latin typeface="Janna LT" panose="01000000000000000000" pitchFamily="2" charset="-78"/>
                  <a:ea typeface="+mj-ea"/>
                  <a:cs typeface="+mn-cs"/>
                  <a:sym typeface="Sakkal Majalla" panose="02000000000000000000" pitchFamily="2" charset="-78"/>
                </a:rPr>
                <a:t> </a:t>
              </a:r>
              <a:endParaRPr kumimoji="0" lang="ar-EG" sz="18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Janna LT" panose="01000000000000000000" pitchFamily="2" charset="-78"/>
                <a:ea typeface="+mj-ea"/>
                <a:cs typeface="+mn-cs"/>
                <a:sym typeface="Sakkal Majalla" panose="02000000000000000000" pitchFamily="2" charset="-78"/>
              </a:endParaRPr>
            </a:p>
          </p:txBody>
        </p:sp>
      </p:grpSp>
      <p:sp>
        <p:nvSpPr>
          <p:cNvPr id="123" name="Title 2">
            <a:extLst>
              <a:ext uri="{FF2B5EF4-FFF2-40B4-BE49-F238E27FC236}">
                <a16:creationId xmlns:a16="http://schemas.microsoft.com/office/drawing/2014/main" xmlns="" id="{7C4DBDBC-2F0C-304E-5B68-38836953B50F}"/>
              </a:ext>
            </a:extLst>
          </p:cNvPr>
          <p:cNvSpPr txBox="1">
            <a:spLocks/>
          </p:cNvSpPr>
          <p:nvPr/>
        </p:nvSpPr>
        <p:spPr>
          <a:xfrm flipH="1">
            <a:off x="1684401" y="2343792"/>
            <a:ext cx="1905878" cy="362186"/>
          </a:xfrm>
          <a:prstGeom prst="rect">
            <a:avLst/>
          </a:prstGeom>
        </p:spPr>
        <p:txBody>
          <a:bodyPr vert="horz" wrap="square" lIns="0" tIns="0" rIns="0" bIns="0" rtlCol="0" anchor="t">
            <a:no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90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>
                <a:sym typeface="Sakkal Majalla" panose="02000000000000000000" pitchFamily="2" charset="-78"/>
              </a:rPr>
              <a:t>USD Trillion</a:t>
            </a:r>
            <a:endParaRPr lang="ar-EG" dirty="0">
              <a:sym typeface="Sakkal Majalla" panose="02000000000000000000" pitchFamily="2" charset="-78"/>
            </a:endParaRP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xmlns="" id="{D761B6A7-5ED0-78B3-D509-07C39B6F83C0}"/>
              </a:ext>
            </a:extLst>
          </p:cNvPr>
          <p:cNvSpPr txBox="1"/>
          <p:nvPr/>
        </p:nvSpPr>
        <p:spPr>
          <a:xfrm>
            <a:off x="933305" y="5094011"/>
            <a:ext cx="3125581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Total Imports</a:t>
            </a:r>
            <a:endParaRPr lang="ar-EG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25" name="Rectangle 124">
            <a:extLst>
              <a:ext uri="{FF2B5EF4-FFF2-40B4-BE49-F238E27FC236}">
                <a16:creationId xmlns:a16="http://schemas.microsoft.com/office/drawing/2014/main" xmlns="" id="{72CE1B20-4958-372F-A9BF-830195453079}"/>
              </a:ext>
            </a:extLst>
          </p:cNvPr>
          <p:cNvSpPr/>
          <p:nvPr/>
        </p:nvSpPr>
        <p:spPr>
          <a:xfrm>
            <a:off x="805698" y="3617853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6" name="Group 125">
            <a:extLst>
              <a:ext uri="{FF2B5EF4-FFF2-40B4-BE49-F238E27FC236}">
                <a16:creationId xmlns:a16="http://schemas.microsoft.com/office/drawing/2014/main" xmlns="" id="{C6084A02-3C3C-02BB-3A54-C5AE95FD0325}"/>
              </a:ext>
            </a:extLst>
          </p:cNvPr>
          <p:cNvGrpSpPr/>
          <p:nvPr/>
        </p:nvGrpSpPr>
        <p:grpSpPr>
          <a:xfrm>
            <a:off x="3368620" y="1427695"/>
            <a:ext cx="6099142" cy="2005171"/>
            <a:chOff x="-434197" y="1417190"/>
            <a:chExt cx="6099142" cy="2005171"/>
          </a:xfrm>
        </p:grpSpPr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xmlns="" id="{0514ADA4-D472-B363-6327-9144F7357E11}"/>
                </a:ext>
              </a:extLst>
            </p:cNvPr>
            <p:cNvSpPr/>
            <p:nvPr/>
          </p:nvSpPr>
          <p:spPr>
            <a:xfrm>
              <a:off x="805698" y="2704756"/>
              <a:ext cx="3545341" cy="717605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E"/>
            </a:p>
          </p:txBody>
        </p:sp>
        <p:sp>
          <p:nvSpPr>
            <p:cNvPr id="132" name="TextBox 131">
              <a:extLst>
                <a:ext uri="{FF2B5EF4-FFF2-40B4-BE49-F238E27FC236}">
                  <a16:creationId xmlns:a16="http://schemas.microsoft.com/office/drawing/2014/main" xmlns="" id="{31E5FD63-95DE-CCE1-508A-BB90DDF579E0}"/>
                </a:ext>
              </a:extLst>
            </p:cNvPr>
            <p:cNvSpPr txBox="1"/>
            <p:nvPr/>
          </p:nvSpPr>
          <p:spPr>
            <a:xfrm>
              <a:off x="-434197" y="2829998"/>
              <a:ext cx="6099142" cy="4339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 marR="0" lvl="0" indent="0" algn="ctr" rtl="1" fontAlgn="auto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2400" b="1">
                  <a:solidFill>
                    <a:srgbClr val="7F6000"/>
                  </a:solidFill>
                  <a:latin typeface="Arial" panose="020B0604020202020204" pitchFamily="34" charset="0"/>
                  <a:ea typeface="+mj-ea"/>
                  <a:cs typeface="Arial" panose="020B0604020202020204" pitchFamily="34" charset="0"/>
                </a:defRPr>
              </a:lvl1pPr>
            </a:lstStyle>
            <a:p>
              <a:r>
                <a:rPr lang="en-US" dirty="0">
                  <a:sym typeface="Sakkal Majalla" panose="02000000000000000000" pitchFamily="2" charset="-78"/>
                </a:rPr>
                <a:t>Population</a:t>
              </a:r>
              <a:endParaRPr lang="ar-EG" dirty="0">
                <a:sym typeface="Sakkal Majalla" panose="02000000000000000000" pitchFamily="2" charset="-78"/>
              </a:endParaRPr>
            </a:p>
          </p:txBody>
        </p:sp>
        <p:sp>
          <p:nvSpPr>
            <p:cNvPr id="133" name="Rectangle 132">
              <a:extLst>
                <a:ext uri="{FF2B5EF4-FFF2-40B4-BE49-F238E27FC236}">
                  <a16:creationId xmlns:a16="http://schemas.microsoft.com/office/drawing/2014/main" xmlns="" id="{41C36848-FAE8-21C1-5AD6-4C48818494FB}"/>
                </a:ext>
              </a:extLst>
            </p:cNvPr>
            <p:cNvSpPr/>
            <p:nvPr/>
          </p:nvSpPr>
          <p:spPr>
            <a:xfrm>
              <a:off x="805698" y="1417190"/>
              <a:ext cx="3545341" cy="1997439"/>
            </a:xfrm>
            <a:prstGeom prst="rect">
              <a:avLst/>
            </a:prstGeom>
            <a:noFill/>
            <a:ln>
              <a:prstDash val="lgDash"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8" name="Rectangle 127">
            <a:extLst>
              <a:ext uri="{FF2B5EF4-FFF2-40B4-BE49-F238E27FC236}">
                <a16:creationId xmlns:a16="http://schemas.microsoft.com/office/drawing/2014/main" xmlns="" id="{747B95AF-099C-EC79-5AE0-158C0D536B68}"/>
              </a:ext>
            </a:extLst>
          </p:cNvPr>
          <p:cNvSpPr/>
          <p:nvPr/>
        </p:nvSpPr>
        <p:spPr>
          <a:xfrm>
            <a:off x="4619995" y="4914105"/>
            <a:ext cx="3545341" cy="69827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xmlns="" id="{948FBE66-CBF7-C176-CAAE-EF12A3372A24}"/>
              </a:ext>
            </a:extLst>
          </p:cNvPr>
          <p:cNvSpPr txBox="1"/>
          <p:nvPr/>
        </p:nvSpPr>
        <p:spPr>
          <a:xfrm>
            <a:off x="3378178" y="5165544"/>
            <a:ext cx="6099142" cy="3770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Manufacturing Value Add</a:t>
            </a:r>
            <a:endParaRPr lang="ar-AE" sz="20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30" name="Rectangle 129">
            <a:extLst>
              <a:ext uri="{FF2B5EF4-FFF2-40B4-BE49-F238E27FC236}">
                <a16:creationId xmlns:a16="http://schemas.microsoft.com/office/drawing/2014/main" xmlns="" id="{4D5AF545-7D74-9C64-2BAE-14E04D5DAA6D}"/>
              </a:ext>
            </a:extLst>
          </p:cNvPr>
          <p:cNvSpPr/>
          <p:nvPr/>
        </p:nvSpPr>
        <p:spPr>
          <a:xfrm>
            <a:off x="4619995" y="3626539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8" name="Rectangle 147">
            <a:extLst>
              <a:ext uri="{FF2B5EF4-FFF2-40B4-BE49-F238E27FC236}">
                <a16:creationId xmlns:a16="http://schemas.microsoft.com/office/drawing/2014/main" xmlns="" id="{6615B991-F466-8C24-080D-4042974CB132}"/>
              </a:ext>
            </a:extLst>
          </p:cNvPr>
          <p:cNvSpPr/>
          <p:nvPr/>
        </p:nvSpPr>
        <p:spPr>
          <a:xfrm>
            <a:off x="8476446" y="4884970"/>
            <a:ext cx="3545341" cy="7176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E"/>
          </a:p>
        </p:txBody>
      </p:sp>
      <p:sp>
        <p:nvSpPr>
          <p:cNvPr id="149" name="TextBox 148">
            <a:extLst>
              <a:ext uri="{FF2B5EF4-FFF2-40B4-BE49-F238E27FC236}">
                <a16:creationId xmlns:a16="http://schemas.microsoft.com/office/drawing/2014/main" xmlns="" id="{B9CF9B72-B9CC-D196-0286-A236F05E5297}"/>
              </a:ext>
            </a:extLst>
          </p:cNvPr>
          <p:cNvSpPr txBox="1"/>
          <p:nvPr/>
        </p:nvSpPr>
        <p:spPr>
          <a:xfrm>
            <a:off x="7236550" y="5048599"/>
            <a:ext cx="6099142" cy="4339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rgbClr val="7F6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akkal Majalla" panose="02000000000000000000" pitchFamily="2" charset="-78"/>
              </a:rPr>
              <a:t>Industrial Exports</a:t>
            </a:r>
            <a:endParaRPr lang="ar-AE" sz="2400" b="1" dirty="0">
              <a:solidFill>
                <a:srgbClr val="7F6000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150" name="Rectangle 149">
            <a:extLst>
              <a:ext uri="{FF2B5EF4-FFF2-40B4-BE49-F238E27FC236}">
                <a16:creationId xmlns:a16="http://schemas.microsoft.com/office/drawing/2014/main" xmlns="" id="{D1804675-9134-2104-B4CE-EB4F0CCB7828}"/>
              </a:ext>
            </a:extLst>
          </p:cNvPr>
          <p:cNvSpPr/>
          <p:nvPr/>
        </p:nvSpPr>
        <p:spPr>
          <a:xfrm>
            <a:off x="8476446" y="3597404"/>
            <a:ext cx="3545341" cy="1997439"/>
          </a:xfrm>
          <a:prstGeom prst="rect">
            <a:avLst/>
          </a:prstGeom>
          <a:noFill/>
          <a:ln>
            <a:prstDash val="lg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3955282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75E7B8E4-9A0A-07F5-B384-C5A074AFD7A2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D4C1C029-06C3-112E-B111-91E66F323472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D4C1C029-06C3-112E-B111-91E66F32347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8EF72DBF-15FB-04F1-C184-998CBC5EEFAA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63B7447B-485D-61A5-A214-4B27A826B055}"/>
              </a:ext>
            </a:extLst>
          </p:cNvPr>
          <p:cNvCxnSpPr/>
          <p:nvPr/>
        </p:nvCxnSpPr>
        <p:spPr>
          <a:xfrm>
            <a:off x="254418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2700B541-0B7C-1CFD-1C90-8F5D38772D14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A3561A56-CFE5-2C6E-B0F2-23A2B6C3EDC1}"/>
              </a:ext>
            </a:extLst>
          </p:cNvPr>
          <p:cNvSpPr/>
          <p:nvPr/>
        </p:nvSpPr>
        <p:spPr>
          <a:xfrm>
            <a:off x="3298968" y="1031136"/>
            <a:ext cx="2664004" cy="2183114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6E260551-1DCE-A6E6-5FBD-8AFDCDC40530}"/>
              </a:ext>
            </a:extLst>
          </p:cNvPr>
          <p:cNvSpPr/>
          <p:nvPr/>
        </p:nvSpPr>
        <p:spPr>
          <a:xfrm>
            <a:off x="6097092" y="1044581"/>
            <a:ext cx="2664004" cy="216212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B6C3CCD-2041-DC88-D292-2D9AA60DECA6}"/>
              </a:ext>
            </a:extLst>
          </p:cNvPr>
          <p:cNvSpPr txBox="1"/>
          <p:nvPr/>
        </p:nvSpPr>
        <p:spPr>
          <a:xfrm>
            <a:off x="6186126" y="1148897"/>
            <a:ext cx="2301005" cy="5055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Food and agriculture 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9358A63-9CC8-D809-9DF1-65B0B7D99570}"/>
              </a:ext>
            </a:extLst>
          </p:cNvPr>
          <p:cNvSpPr txBox="1"/>
          <p:nvPr/>
        </p:nvSpPr>
        <p:spPr>
          <a:xfrm>
            <a:off x="3342497" y="1197818"/>
            <a:ext cx="2041689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Metals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74470C13-F1D4-07C1-1CAE-AB1469A2FCFC}"/>
              </a:ext>
            </a:extLst>
          </p:cNvPr>
          <p:cNvSpPr/>
          <p:nvPr/>
        </p:nvSpPr>
        <p:spPr>
          <a:xfrm>
            <a:off x="9077460" y="4009660"/>
            <a:ext cx="2674189" cy="2634332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56BAACC1-F81F-5BB4-943D-445FB65E6630}"/>
              </a:ext>
            </a:extLst>
          </p:cNvPr>
          <p:cNvSpPr txBox="1"/>
          <p:nvPr/>
        </p:nvSpPr>
        <p:spPr>
          <a:xfrm>
            <a:off x="8968175" y="4212099"/>
            <a:ext cx="230100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Textiles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4C56A250-87A7-901B-A9CE-864DC55C8CB7}"/>
              </a:ext>
            </a:extLst>
          </p:cNvPr>
          <p:cNvSpPr/>
          <p:nvPr/>
        </p:nvSpPr>
        <p:spPr>
          <a:xfrm>
            <a:off x="6130955" y="4009660"/>
            <a:ext cx="2664004" cy="231797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5DB9F7D5-2DD8-9B9C-5DB7-7D9F79B80F71}"/>
              </a:ext>
            </a:extLst>
          </p:cNvPr>
          <p:cNvSpPr txBox="1"/>
          <p:nvPr/>
        </p:nvSpPr>
        <p:spPr>
          <a:xfrm>
            <a:off x="6302411" y="4239029"/>
            <a:ext cx="2271656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Automotive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18BB7C13-31C0-3235-7233-90EB17FA9A90}"/>
              </a:ext>
            </a:extLst>
          </p:cNvPr>
          <p:cNvSpPr/>
          <p:nvPr/>
        </p:nvSpPr>
        <p:spPr>
          <a:xfrm>
            <a:off x="8426793" y="104458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2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8899AB22-2EA2-7D31-6FB2-6791CEF03E8E}"/>
              </a:ext>
            </a:extLst>
          </p:cNvPr>
          <p:cNvSpPr/>
          <p:nvPr/>
        </p:nvSpPr>
        <p:spPr>
          <a:xfrm>
            <a:off x="11411270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5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7AF9747F-66BF-8137-6858-B845175465C3}"/>
              </a:ext>
            </a:extLst>
          </p:cNvPr>
          <p:cNvSpPr/>
          <p:nvPr/>
        </p:nvSpPr>
        <p:spPr>
          <a:xfrm>
            <a:off x="8454296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6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3293E332-D769-1020-3C52-0CFDBBE429F9}"/>
              </a:ext>
            </a:extLst>
          </p:cNvPr>
          <p:cNvCxnSpPr/>
          <p:nvPr/>
        </p:nvCxnSpPr>
        <p:spPr>
          <a:xfrm>
            <a:off x="6097092" y="170417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B26C6D0A-AC72-9AC5-2D4E-614B99B0DC3C}"/>
              </a:ext>
            </a:extLst>
          </p:cNvPr>
          <p:cNvCxnSpPr/>
          <p:nvPr/>
        </p:nvCxnSpPr>
        <p:spPr>
          <a:xfrm>
            <a:off x="3254569" y="163892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054B280C-5390-E0F5-60D0-5BCCA911D762}"/>
              </a:ext>
            </a:extLst>
          </p:cNvPr>
          <p:cNvCxnSpPr/>
          <p:nvPr/>
        </p:nvCxnSpPr>
        <p:spPr>
          <a:xfrm>
            <a:off x="9087646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xmlns="" id="{E49725AC-4725-DBAB-E873-ABBAE0F1BD04}"/>
              </a:ext>
            </a:extLst>
          </p:cNvPr>
          <p:cNvCxnSpPr/>
          <p:nvPr/>
        </p:nvCxnSpPr>
        <p:spPr>
          <a:xfrm>
            <a:off x="6136334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xmlns="" id="{884340E2-5DDD-691A-362A-E499F4037B56}"/>
              </a:ext>
            </a:extLst>
          </p:cNvPr>
          <p:cNvCxnSpPr/>
          <p:nvPr/>
        </p:nvCxnSpPr>
        <p:spPr>
          <a:xfrm>
            <a:off x="9079097" y="1714479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>
            <a:extLst>
              <a:ext uri="{FF2B5EF4-FFF2-40B4-BE49-F238E27FC236}">
                <a16:creationId xmlns:a16="http://schemas.microsoft.com/office/drawing/2014/main" xmlns="" id="{7936F89E-4DDF-2CFE-9050-277300955105}"/>
              </a:ext>
            </a:extLst>
          </p:cNvPr>
          <p:cNvSpPr/>
          <p:nvPr/>
        </p:nvSpPr>
        <p:spPr>
          <a:xfrm>
            <a:off x="9079097" y="1054884"/>
            <a:ext cx="2664004" cy="2153758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93ED032B-5E18-8546-F0E5-584761F5CD8D}"/>
              </a:ext>
            </a:extLst>
          </p:cNvPr>
          <p:cNvSpPr txBox="1"/>
          <p:nvPr/>
        </p:nvSpPr>
        <p:spPr>
          <a:xfrm>
            <a:off x="9110265" y="1250941"/>
            <a:ext cx="2301005" cy="25622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Chemicals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8AF4301D-13BB-DE42-85F7-D9248FFA2DD0}"/>
              </a:ext>
            </a:extLst>
          </p:cNvPr>
          <p:cNvSpPr/>
          <p:nvPr/>
        </p:nvSpPr>
        <p:spPr>
          <a:xfrm>
            <a:off x="11411270" y="1054883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1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32895A90-A530-F7F3-2E2B-9679EFEA4AE2}"/>
              </a:ext>
            </a:extLst>
          </p:cNvPr>
          <p:cNvSpPr/>
          <p:nvPr/>
        </p:nvSpPr>
        <p:spPr>
          <a:xfrm>
            <a:off x="5603789" y="1031135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35FE5C3E-F106-EC18-45F1-88C151C500B6}"/>
              </a:ext>
            </a:extLst>
          </p:cNvPr>
          <p:cNvSpPr/>
          <p:nvPr/>
        </p:nvSpPr>
        <p:spPr>
          <a:xfrm>
            <a:off x="470122" y="1009650"/>
            <a:ext cx="2664004" cy="220460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6167F506-45B7-F57B-4C85-C4AEC22BB5F1}"/>
              </a:ext>
            </a:extLst>
          </p:cNvPr>
          <p:cNvSpPr/>
          <p:nvPr/>
        </p:nvSpPr>
        <p:spPr>
          <a:xfrm>
            <a:off x="2781072" y="1031290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216" name="Straight Connector 9215">
            <a:extLst>
              <a:ext uri="{FF2B5EF4-FFF2-40B4-BE49-F238E27FC236}">
                <a16:creationId xmlns:a16="http://schemas.microsoft.com/office/drawing/2014/main" xmlns="" id="{DBFEA3A4-5D95-1D57-8366-830EBBC5167E}"/>
              </a:ext>
            </a:extLst>
          </p:cNvPr>
          <p:cNvCxnSpPr/>
          <p:nvPr/>
        </p:nvCxnSpPr>
        <p:spPr>
          <a:xfrm>
            <a:off x="448899" y="1690885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0" name="Rectangle 9219">
            <a:extLst>
              <a:ext uri="{FF2B5EF4-FFF2-40B4-BE49-F238E27FC236}">
                <a16:creationId xmlns:a16="http://schemas.microsoft.com/office/drawing/2014/main" xmlns="" id="{98D9CFA0-7B21-65D8-A74C-3671CC02A39B}"/>
              </a:ext>
            </a:extLst>
          </p:cNvPr>
          <p:cNvSpPr/>
          <p:nvPr/>
        </p:nvSpPr>
        <p:spPr>
          <a:xfrm>
            <a:off x="3239861" y="4009660"/>
            <a:ext cx="2664004" cy="2308590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11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221" name="TextBox 9220">
            <a:extLst>
              <a:ext uri="{FF2B5EF4-FFF2-40B4-BE49-F238E27FC236}">
                <a16:creationId xmlns:a16="http://schemas.microsoft.com/office/drawing/2014/main" xmlns="" id="{2ACC8662-18E9-CB01-16D8-50F8ECB8187A}"/>
              </a:ext>
            </a:extLst>
          </p:cNvPr>
          <p:cNvSpPr txBox="1"/>
          <p:nvPr/>
        </p:nvSpPr>
        <p:spPr>
          <a:xfrm>
            <a:off x="3397387" y="4121121"/>
            <a:ext cx="1979225" cy="4985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Renewable and clean energy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222" name="Rectangle 9221">
            <a:extLst>
              <a:ext uri="{FF2B5EF4-FFF2-40B4-BE49-F238E27FC236}">
                <a16:creationId xmlns:a16="http://schemas.microsoft.com/office/drawing/2014/main" xmlns="" id="{A17F5EF9-3099-1E23-770B-92BEFBE138E8}"/>
              </a:ext>
            </a:extLst>
          </p:cNvPr>
          <p:cNvSpPr/>
          <p:nvPr/>
        </p:nvSpPr>
        <p:spPr>
          <a:xfrm>
            <a:off x="5548811" y="4011812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7</a:t>
            </a:r>
          </a:p>
        </p:txBody>
      </p:sp>
      <p:cxnSp>
        <p:nvCxnSpPr>
          <p:cNvPr id="9223" name="Straight Connector 9222">
            <a:extLst>
              <a:ext uri="{FF2B5EF4-FFF2-40B4-BE49-F238E27FC236}">
                <a16:creationId xmlns:a16="http://schemas.microsoft.com/office/drawing/2014/main" xmlns="" id="{11D298E3-1B40-6B0D-A6C9-30A4D625AC65}"/>
              </a:ext>
            </a:extLst>
          </p:cNvPr>
          <p:cNvCxnSpPr/>
          <p:nvPr/>
        </p:nvCxnSpPr>
        <p:spPr>
          <a:xfrm>
            <a:off x="3239861" y="4671407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Box 9224">
            <a:extLst>
              <a:ext uri="{FF2B5EF4-FFF2-40B4-BE49-F238E27FC236}">
                <a16:creationId xmlns:a16="http://schemas.microsoft.com/office/drawing/2014/main" xmlns="" id="{D0AFE8E7-3A63-8CE4-C107-31145F8EBA3F}"/>
              </a:ext>
            </a:extLst>
          </p:cNvPr>
          <p:cNvSpPr txBox="1"/>
          <p:nvPr/>
        </p:nvSpPr>
        <p:spPr>
          <a:xfrm>
            <a:off x="471786" y="1262632"/>
            <a:ext cx="2115412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algn="ctr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+mj-lt"/>
                <a:cs typeface="Sakkal Majalla" panose="02000000000000000000" pitchFamily="2" charset="-78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pPr marL="0" marR="0" lvl="0" indent="0" algn="l" defTabSz="914400" rtl="1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Pharmaceuticals</a:t>
            </a:r>
            <a:endParaRPr kumimoji="0" lang="ar" sz="1800" b="1" i="0" u="none" strike="noStrike" kern="1200" cap="none" spc="0" normalizeH="0" baseline="0" noProof="0" dirty="0">
              <a:ln>
                <a:noFill/>
              </a:ln>
              <a:solidFill>
                <a:srgbClr val="55513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  <a:sym typeface="Sakkal Majalla" panose="02000000000000000000" pitchFamily="2" charset="-78"/>
            </a:endParaRPr>
          </a:p>
        </p:txBody>
      </p:sp>
      <p:sp>
        <p:nvSpPr>
          <p:cNvPr id="9227" name="TextBox 9226">
            <a:extLst>
              <a:ext uri="{FF2B5EF4-FFF2-40B4-BE49-F238E27FC236}">
                <a16:creationId xmlns:a16="http://schemas.microsoft.com/office/drawing/2014/main" xmlns="" id="{37CDD0BE-186B-A412-2DE6-C294DB03AE29}"/>
              </a:ext>
            </a:extLst>
          </p:cNvPr>
          <p:cNvSpPr txBox="1"/>
          <p:nvPr/>
        </p:nvSpPr>
        <p:spPr>
          <a:xfrm>
            <a:off x="9087646" y="1751505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Soda ash</a:t>
            </a:r>
          </a:p>
          <a:p>
            <a:r>
              <a:rPr lang="en-US" dirty="0"/>
              <a:t>Basic chemicals (PP, PE, PU, etc.)</a:t>
            </a:r>
          </a:p>
          <a:p>
            <a:r>
              <a:rPr lang="en-US" dirty="0"/>
              <a:t>Packaging and plastic products</a:t>
            </a:r>
          </a:p>
          <a:p>
            <a:r>
              <a:rPr lang="en-US" dirty="0"/>
              <a:t>Construction sector chemicals</a:t>
            </a:r>
            <a:endParaRPr lang="en-AE" dirty="0"/>
          </a:p>
        </p:txBody>
      </p:sp>
      <p:sp>
        <p:nvSpPr>
          <p:cNvPr id="9229" name="TextBox 9228">
            <a:extLst>
              <a:ext uri="{FF2B5EF4-FFF2-40B4-BE49-F238E27FC236}">
                <a16:creationId xmlns:a16="http://schemas.microsoft.com/office/drawing/2014/main" xmlns="" id="{DD367805-E71A-8967-94E2-76E67B084ADB}"/>
              </a:ext>
            </a:extLst>
          </p:cNvPr>
          <p:cNvSpPr txBox="1"/>
          <p:nvPr/>
        </p:nvSpPr>
        <p:spPr>
          <a:xfrm>
            <a:off x="6077518" y="1729525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Cereals, meat, dairy products, and canned food</a:t>
            </a:r>
          </a:p>
          <a:p>
            <a:r>
              <a:rPr lang="en-US" altLang="en-US" dirty="0"/>
              <a:t>Fertilizers</a:t>
            </a:r>
          </a:p>
          <a:p>
            <a:r>
              <a:rPr lang="en-US" altLang="en-US" dirty="0"/>
              <a:t>Nutritional supplements</a:t>
            </a:r>
          </a:p>
          <a:p>
            <a:r>
              <a:rPr lang="en-US" altLang="en-US" dirty="0"/>
              <a:t>Agricultural technology and sustainable farming methods</a:t>
            </a:r>
          </a:p>
        </p:txBody>
      </p:sp>
      <p:sp>
        <p:nvSpPr>
          <p:cNvPr id="9233" name="TextBox 9232">
            <a:extLst>
              <a:ext uri="{FF2B5EF4-FFF2-40B4-BE49-F238E27FC236}">
                <a16:creationId xmlns:a16="http://schemas.microsoft.com/office/drawing/2014/main" xmlns="" id="{A3DDE4C9-E526-F758-576E-DF6776717BF8}"/>
              </a:ext>
            </a:extLst>
          </p:cNvPr>
          <p:cNvSpPr txBox="1"/>
          <p:nvPr/>
        </p:nvSpPr>
        <p:spPr>
          <a:xfrm>
            <a:off x="3227554" y="1768426"/>
            <a:ext cx="2655455" cy="143116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Silica production for glass</a:t>
            </a:r>
          </a:p>
          <a:p>
            <a:r>
              <a:rPr lang="en-US" altLang="en-US" dirty="0"/>
              <a:t>Aluminum, copper, and iron products</a:t>
            </a:r>
          </a:p>
          <a:p>
            <a:r>
              <a:rPr lang="en-US" altLang="en-US" dirty="0"/>
              <a:t>Glass</a:t>
            </a:r>
          </a:p>
          <a:p>
            <a:r>
              <a:rPr lang="en-US" altLang="en-US" dirty="0"/>
              <a:t>Raw material supply for securing supply chains</a:t>
            </a:r>
          </a:p>
        </p:txBody>
      </p:sp>
      <p:sp>
        <p:nvSpPr>
          <p:cNvPr id="9234" name="TextBox 9233">
            <a:extLst>
              <a:ext uri="{FF2B5EF4-FFF2-40B4-BE49-F238E27FC236}">
                <a16:creationId xmlns:a16="http://schemas.microsoft.com/office/drawing/2014/main" xmlns="" id="{74293672-8168-F8AE-72D9-A78EE71D16AE}"/>
              </a:ext>
            </a:extLst>
          </p:cNvPr>
          <p:cNvSpPr txBox="1"/>
          <p:nvPr/>
        </p:nvSpPr>
        <p:spPr>
          <a:xfrm>
            <a:off x="382404" y="1683359"/>
            <a:ext cx="2738761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indent="-285750" algn="r" rtl="1">
              <a:spcBef>
                <a:spcPts val="30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>
                <a:latin typeface="+mj-lt"/>
              </a:defRPr>
            </a:lvl1pPr>
          </a:lstStyle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Generics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Biosimilars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Active Pharmaceutical Ingredients (APIs)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Medical Supplies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Ophthalmic Drugs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Vitamins and Dietary Supplements</a:t>
            </a:r>
            <a:endParaRPr kumimoji="0" lang="ar-AE" altLang="en-US" sz="1200" b="1" i="0" u="none" strike="noStrike" kern="1200" cap="none" spc="0" normalizeH="0" baseline="0" noProof="0" dirty="0">
              <a:ln>
                <a:noFill/>
              </a:ln>
              <a:solidFill>
                <a:srgbClr val="817A6C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35" name="TextBox 9234">
            <a:extLst>
              <a:ext uri="{FF2B5EF4-FFF2-40B4-BE49-F238E27FC236}">
                <a16:creationId xmlns:a16="http://schemas.microsoft.com/office/drawing/2014/main" xmlns="" id="{A5F70338-4129-6CB7-8221-31FD854FD2FB}"/>
              </a:ext>
            </a:extLst>
          </p:cNvPr>
          <p:cNvSpPr txBox="1"/>
          <p:nvPr/>
        </p:nvSpPr>
        <p:spPr>
          <a:xfrm>
            <a:off x="9079097" y="4782869"/>
            <a:ext cx="2655455" cy="53860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Textile production</a:t>
            </a:r>
          </a:p>
          <a:p>
            <a:r>
              <a:rPr lang="en-US" dirty="0"/>
              <a:t>Polyester</a:t>
            </a:r>
            <a:endParaRPr lang="en-AE" dirty="0"/>
          </a:p>
        </p:txBody>
      </p:sp>
      <p:sp>
        <p:nvSpPr>
          <p:cNvPr id="9236" name="TextBox 9235">
            <a:extLst>
              <a:ext uri="{FF2B5EF4-FFF2-40B4-BE49-F238E27FC236}">
                <a16:creationId xmlns:a16="http://schemas.microsoft.com/office/drawing/2014/main" xmlns="" id="{7D1306DE-0671-80F5-D663-C86EB065C54B}"/>
              </a:ext>
            </a:extLst>
          </p:cNvPr>
          <p:cNvSpPr txBox="1"/>
          <p:nvPr/>
        </p:nvSpPr>
        <p:spPr>
          <a:xfrm>
            <a:off x="6139221" y="4782869"/>
            <a:ext cx="2655455" cy="1538883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Vehicle components (seats, exhaust systems, air conditioning, electrical connections, tires, glass, batteries)</a:t>
            </a:r>
          </a:p>
          <a:p>
            <a:r>
              <a:rPr lang="en-US" dirty="0"/>
              <a:t>Structural aluminum parts</a:t>
            </a:r>
          </a:p>
          <a:p>
            <a:r>
              <a:rPr lang="en-US" dirty="0"/>
              <a:t>Electric vehicle assembly</a:t>
            </a:r>
            <a:endParaRPr lang="en-AE" dirty="0"/>
          </a:p>
        </p:txBody>
      </p:sp>
      <p:sp>
        <p:nvSpPr>
          <p:cNvPr id="9237" name="TextBox 9236">
            <a:extLst>
              <a:ext uri="{FF2B5EF4-FFF2-40B4-BE49-F238E27FC236}">
                <a16:creationId xmlns:a16="http://schemas.microsoft.com/office/drawing/2014/main" xmlns="" id="{F3BA0E8D-E1A9-1D34-3C35-73A201BB8204}"/>
              </a:ext>
            </a:extLst>
          </p:cNvPr>
          <p:cNvSpPr txBox="1"/>
          <p:nvPr/>
        </p:nvSpPr>
        <p:spPr>
          <a:xfrm>
            <a:off x="3258843" y="4782869"/>
            <a:ext cx="2655455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Solar power units</a:t>
            </a:r>
          </a:p>
          <a:p>
            <a:r>
              <a:rPr lang="en-US" dirty="0"/>
              <a:t>Solar cells</a:t>
            </a:r>
          </a:p>
          <a:p>
            <a:r>
              <a:rPr lang="en-US" dirty="0"/>
              <a:t>Energy storage batteries</a:t>
            </a:r>
          </a:p>
          <a:p>
            <a:r>
              <a:rPr lang="en-US" dirty="0"/>
              <a:t>Inverter assembly and production of solar power system equipment and components</a:t>
            </a:r>
            <a:endParaRPr lang="en-AE" dirty="0"/>
          </a:p>
        </p:txBody>
      </p:sp>
      <p:sp>
        <p:nvSpPr>
          <p:cNvPr id="9413" name="Rectangle 9412">
            <a:extLst>
              <a:ext uri="{FF2B5EF4-FFF2-40B4-BE49-F238E27FC236}">
                <a16:creationId xmlns:a16="http://schemas.microsoft.com/office/drawing/2014/main" xmlns="" id="{6C08C93A-FDC4-69FA-952E-795D88C829B2}"/>
              </a:ext>
            </a:extLst>
          </p:cNvPr>
          <p:cNvSpPr/>
          <p:nvPr/>
        </p:nvSpPr>
        <p:spPr>
          <a:xfrm>
            <a:off x="468457" y="4002216"/>
            <a:ext cx="2664004" cy="2308589"/>
          </a:xfrm>
          <a:prstGeom prst="rect">
            <a:avLst/>
          </a:prstGeom>
          <a:solidFill>
            <a:srgbClr val="D1CBBF">
              <a:alpha val="25098"/>
            </a:srgbClr>
          </a:solidFill>
          <a:ln w="6350" cap="sq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endParaRPr kumimoji="0" lang="en-AE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n-ea"/>
              <a:cs typeface="Janna LT" panose="01000000000000000000"/>
            </a:endParaRPr>
          </a:p>
        </p:txBody>
      </p:sp>
      <p:sp>
        <p:nvSpPr>
          <p:cNvPr id="9414" name="Rectangle 9413">
            <a:extLst>
              <a:ext uri="{FF2B5EF4-FFF2-40B4-BE49-F238E27FC236}">
                <a16:creationId xmlns:a16="http://schemas.microsoft.com/office/drawing/2014/main" xmlns="" id="{155DB704-862B-4DDC-1DF3-6D509406483D}"/>
              </a:ext>
            </a:extLst>
          </p:cNvPr>
          <p:cNvSpPr/>
          <p:nvPr/>
        </p:nvSpPr>
        <p:spPr>
          <a:xfrm>
            <a:off x="2779407" y="4023857"/>
            <a:ext cx="340380" cy="659596"/>
          </a:xfrm>
          <a:prstGeom prst="rect">
            <a:avLst/>
          </a:prstGeom>
          <a:solidFill>
            <a:srgbClr val="C6BA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n-ea"/>
                <a:cs typeface="Janna LT" panose="01000000000000000000"/>
              </a:rPr>
              <a:t>4</a:t>
            </a:r>
          </a:p>
        </p:txBody>
      </p:sp>
      <p:cxnSp>
        <p:nvCxnSpPr>
          <p:cNvPr id="9415" name="Straight Connector 9414">
            <a:extLst>
              <a:ext uri="{FF2B5EF4-FFF2-40B4-BE49-F238E27FC236}">
                <a16:creationId xmlns:a16="http://schemas.microsoft.com/office/drawing/2014/main" xmlns="" id="{2BFA575F-8096-8A92-EAA6-8C4D18EF3817}"/>
              </a:ext>
            </a:extLst>
          </p:cNvPr>
          <p:cNvCxnSpPr/>
          <p:nvPr/>
        </p:nvCxnSpPr>
        <p:spPr>
          <a:xfrm>
            <a:off x="447234" y="4683452"/>
            <a:ext cx="2664004" cy="0"/>
          </a:xfrm>
          <a:prstGeom prst="line">
            <a:avLst/>
          </a:prstGeom>
          <a:ln>
            <a:solidFill>
              <a:srgbClr val="B6AE98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16" name="TextBox 9415">
            <a:extLst>
              <a:ext uri="{FF2B5EF4-FFF2-40B4-BE49-F238E27FC236}">
                <a16:creationId xmlns:a16="http://schemas.microsoft.com/office/drawing/2014/main" xmlns="" id="{57DA72DB-10EE-A7CB-303D-EF2ABE7A5640}"/>
              </a:ext>
            </a:extLst>
          </p:cNvPr>
          <p:cNvSpPr txBox="1"/>
          <p:nvPr/>
        </p:nvSpPr>
        <p:spPr>
          <a:xfrm>
            <a:off x="465710" y="4926716"/>
            <a:ext cx="2655455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285750" marR="0" lvl="0" indent="-28575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kumimoji="0" sz="1200" b="1" i="0" u="none" strike="noStrike" cap="none" spc="0" normalizeH="0" baseline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en-US" dirty="0"/>
              <a:t>Construction and building equipment</a:t>
            </a:r>
          </a:p>
          <a:p>
            <a:r>
              <a:rPr lang="en-US" altLang="en-US" dirty="0"/>
              <a:t>Agricultural equipment and machinery</a:t>
            </a:r>
          </a:p>
          <a:p>
            <a:r>
              <a:rPr lang="en-US" altLang="en-US" dirty="0"/>
              <a:t>Energy equipment and generators</a:t>
            </a:r>
          </a:p>
        </p:txBody>
      </p:sp>
      <p:sp>
        <p:nvSpPr>
          <p:cNvPr id="9438" name="TextBox 9437">
            <a:extLst>
              <a:ext uri="{FF2B5EF4-FFF2-40B4-BE49-F238E27FC236}">
                <a16:creationId xmlns:a16="http://schemas.microsoft.com/office/drawing/2014/main" xmlns="" id="{6833FCF4-0266-C8BA-DA80-0A222A416F9D}"/>
              </a:ext>
            </a:extLst>
          </p:cNvPr>
          <p:cNvSpPr txBox="1"/>
          <p:nvPr/>
        </p:nvSpPr>
        <p:spPr>
          <a:xfrm>
            <a:off x="664147" y="4110916"/>
            <a:ext cx="1979225" cy="2492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defPPr>
              <a:defRPr lang="en-US"/>
            </a:defPPr>
            <a:lvl1pPr marR="0" lvl="0" indent="0" rtl="1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 Narrow" pitchFamily="34" charset="0"/>
              <a:buNone/>
              <a:tabLst/>
              <a:defRPr kumimoji="0" b="1" i="0" u="none" strike="noStrike" cap="none" spc="0" normalizeH="0" baseline="0">
                <a:ln>
                  <a:noFill/>
                </a:ln>
                <a:solidFill>
                  <a:srgbClr val="55513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30400" lvl="1" indent="-2304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2pPr>
            <a:lvl3pPr marL="482400" lvl="2" indent="-234000">
              <a:lnSpc>
                <a:spcPct val="90000"/>
              </a:lnSpc>
              <a:spcBef>
                <a:spcPts val="4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3pPr>
            <a:lvl4pPr marL="698400" lvl="3" indent="-201600">
              <a:lnSpc>
                <a:spcPct val="90000"/>
              </a:lnSpc>
              <a:spcBef>
                <a:spcPts val="200"/>
              </a:spcBef>
              <a:buFont typeface="Arial" panose="020B0604020202020204" pitchFamily="34" charset="0"/>
              <a:buChar char="•"/>
              <a:defRPr b="0">
                <a:latin typeface="ITC Avant Garde Std Md" panose="020B0602020202020204"/>
              </a:defRPr>
            </a:lvl4pPr>
            <a:lvl5pPr marL="698400" indent="0">
              <a:lnSpc>
                <a:spcPct val="93000"/>
              </a:lnSpc>
              <a:spcBef>
                <a:spcPts val="0"/>
              </a:spcBef>
              <a:buFont typeface="Arial Narrow" pitchFamily="34" charset="0"/>
              <a:buNone/>
              <a:defRPr sz="1700">
                <a:latin typeface="Arial Narrow" pitchFamily="34" charset="0"/>
              </a:defRPr>
            </a:lvl5pPr>
            <a:lvl6pPr marL="25146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 Narrow" pitchFamily="34" charset="0"/>
              <a:buChar char="•"/>
              <a:defRPr sz="2000"/>
            </a:lvl9pPr>
          </a:lstStyle>
          <a:p>
            <a:r>
              <a:rPr lang="en-US" dirty="0">
                <a:sym typeface="Sakkal Majalla" panose="02000000000000000000" pitchFamily="2" charset="-78"/>
              </a:rPr>
              <a:t>Electrical Equipment</a:t>
            </a:r>
            <a:endParaRPr lang="ar" dirty="0">
              <a:sym typeface="Sakkal Majalla" panose="02000000000000000000" pitchFamily="2" charset="-78"/>
            </a:endParaRPr>
          </a:p>
        </p:txBody>
      </p:sp>
      <p:sp>
        <p:nvSpPr>
          <p:cNvPr id="9410" name="Title 2">
            <a:extLst>
              <a:ext uri="{FF2B5EF4-FFF2-40B4-BE49-F238E27FC236}">
                <a16:creationId xmlns:a16="http://schemas.microsoft.com/office/drawing/2014/main" xmlns="" id="{9CC4CD44-41E5-8F61-A799-E85EA3B705F4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Joint investment opportunities </a:t>
            </a: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16871462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C1EFFF8-B090-3046-C131-F2739388C649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5FE15732-B51A-9C76-C098-FA3583702D6C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5FE15732-B51A-9C76-C098-FA3583702D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31183BFA-E9C3-5492-31C7-E6F1B0C69A97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88CF2DB1-9199-D995-A980-21285E4FB9F5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main partnership projects that have been announced.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973F92B7-366D-03BE-E3FB-99B55EB07D5B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668E1212-5580-6650-3108-27EC473859C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9" name="Title 2">
            <a:extLst>
              <a:ext uri="{FF2B5EF4-FFF2-40B4-BE49-F238E27FC236}">
                <a16:creationId xmlns:a16="http://schemas.microsoft.com/office/drawing/2014/main" xmlns="" id="{11E1E80C-9109-9D49-B118-CF7844A9A88D}"/>
              </a:ext>
            </a:extLst>
          </p:cNvPr>
          <p:cNvSpPr txBox="1">
            <a:spLocks/>
          </p:cNvSpPr>
          <p:nvPr/>
        </p:nvSpPr>
        <p:spPr>
          <a:xfrm flipH="1">
            <a:off x="287403" y="789880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and ongoing projects.</a:t>
            </a:r>
          </a:p>
        </p:txBody>
      </p:sp>
      <p:sp>
        <p:nvSpPr>
          <p:cNvPr id="20" name="Title 2">
            <a:extLst>
              <a:ext uri="{FF2B5EF4-FFF2-40B4-BE49-F238E27FC236}">
                <a16:creationId xmlns:a16="http://schemas.microsoft.com/office/drawing/2014/main" xmlns="" id="{9D214E3F-49E9-DDC7-4C63-EF5C88FC143F}"/>
              </a:ext>
            </a:extLst>
          </p:cNvPr>
          <p:cNvSpPr txBox="1">
            <a:spLocks/>
          </p:cNvSpPr>
          <p:nvPr/>
        </p:nvSpPr>
        <p:spPr>
          <a:xfrm flipH="1">
            <a:off x="287403" y="3680616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Announced </a:t>
            </a: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817A6C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and under-development projects.</a:t>
            </a:r>
          </a:p>
        </p:txBody>
      </p:sp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xmlns="" id="{65586AA4-ACC4-22DD-2087-1A260829F8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7915412"/>
              </p:ext>
            </p:extLst>
          </p:nvPr>
        </p:nvGraphicFramePr>
        <p:xfrm>
          <a:off x="287403" y="1217451"/>
          <a:ext cx="11537609" cy="2518410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3186585">
                  <a:extLst>
                    <a:ext uri="{9D8B030D-6E8A-4147-A177-3AD203B41FA5}">
                      <a16:colId xmlns:a16="http://schemas.microsoft.com/office/drawing/2014/main" xmlns="" val="3810681801"/>
                    </a:ext>
                  </a:extLst>
                </a:gridCol>
                <a:gridCol w="1215811">
                  <a:extLst>
                    <a:ext uri="{9D8B030D-6E8A-4147-A177-3AD203B41FA5}">
                      <a16:colId xmlns:a16="http://schemas.microsoft.com/office/drawing/2014/main" xmlns="" val="2580248606"/>
                    </a:ext>
                  </a:extLst>
                </a:gridCol>
                <a:gridCol w="1094387">
                  <a:extLst>
                    <a:ext uri="{9D8B030D-6E8A-4147-A177-3AD203B41FA5}">
                      <a16:colId xmlns:a16="http://schemas.microsoft.com/office/drawing/2014/main" xmlns="" val="1297861826"/>
                    </a:ext>
                  </a:extLst>
                </a:gridCol>
                <a:gridCol w="5508349">
                  <a:extLst>
                    <a:ext uri="{9D8B030D-6E8A-4147-A177-3AD203B41FA5}">
                      <a16:colId xmlns:a16="http://schemas.microsoft.com/office/drawing/2014/main" xmlns="" val="4265322921"/>
                    </a:ext>
                  </a:extLst>
                </a:gridCol>
                <a:gridCol w="532477">
                  <a:extLst>
                    <a:ext uri="{9D8B030D-6E8A-4147-A177-3AD203B41FA5}">
                      <a16:colId xmlns:a16="http://schemas.microsoft.com/office/drawing/2014/main" xmlns="" val="255570878"/>
                    </a:ext>
                  </a:extLst>
                </a:gridCol>
              </a:tblGrid>
              <a:tr h="321688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Updates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014671"/>
                  </a:ext>
                </a:extLst>
              </a:tr>
              <a:tr h="4956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imported materials amounted to AED 1.1 billion from the date of signing the agreement until the end of 2024. 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Supply of iron ore pellets from "Bahrain Steel" to "Emirates Steel".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896940"/>
                  </a:ext>
                </a:extLst>
              </a:tr>
              <a:tr h="359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Production Start 2028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to produce sodium carbonate by "Soda Chemicals Industries" (Egyptian company).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16001957"/>
                  </a:ext>
                </a:extLst>
              </a:tr>
              <a:tr h="660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500" b="0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Technology has been transferred, and products are being registered in Middle Eastern export 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Pharmaceutical research and development and drug production in the UAE by "Global Pharma" (UAE) and "Safi Pharma" (Jordan).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19488689"/>
                  </a:ext>
                </a:extLst>
              </a:tr>
            </a:tbl>
          </a:graphicData>
        </a:graphic>
      </p:graphicFrame>
      <p:pic>
        <p:nvPicPr>
          <p:cNvPr id="29" name="flag_UAE">
            <a:extLst>
              <a:ext uri="{FF2B5EF4-FFF2-40B4-BE49-F238E27FC236}">
                <a16:creationId xmlns:a16="http://schemas.microsoft.com/office/drawing/2014/main" xmlns="" id="{2B0B1055-ADBD-22F9-C90E-9304921EF2A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52643" y="185169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0" name="Picture 4">
            <a:extLst>
              <a:ext uri="{FF2B5EF4-FFF2-40B4-BE49-F238E27FC236}">
                <a16:creationId xmlns:a16="http://schemas.microsoft.com/office/drawing/2014/main" xmlns="" id="{CADC88A9-F686-6AAB-5651-6C173ADF50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41567" y="1841541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2" name="flag_egypt">
            <a:extLst>
              <a:ext uri="{FF2B5EF4-FFF2-40B4-BE49-F238E27FC236}">
                <a16:creationId xmlns:a16="http://schemas.microsoft.com/office/drawing/2014/main" xmlns="" id="{FA7BB2C1-7082-1F8C-6AF8-E97825DC142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29348" y="252828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3" name="flag_UAE">
            <a:extLst>
              <a:ext uri="{FF2B5EF4-FFF2-40B4-BE49-F238E27FC236}">
                <a16:creationId xmlns:a16="http://schemas.microsoft.com/office/drawing/2014/main" xmlns="" id="{A663A1E2-E008-0C94-3ECB-8FBAC42A181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253830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4" name="flag_UAE">
            <a:extLst>
              <a:ext uri="{FF2B5EF4-FFF2-40B4-BE49-F238E27FC236}">
                <a16:creationId xmlns:a16="http://schemas.microsoft.com/office/drawing/2014/main" xmlns="" id="{4493E9F5-2DBD-B29E-B5E8-C7834A9FC3E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195785" y="305507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5" name="flag_jordan">
            <a:extLst>
              <a:ext uri="{FF2B5EF4-FFF2-40B4-BE49-F238E27FC236}">
                <a16:creationId xmlns:a16="http://schemas.microsoft.com/office/drawing/2014/main" xmlns="" id="{6EF8D96F-D3AB-B0ED-AA5E-669F2B5438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655211" y="306943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graphicFrame>
        <p:nvGraphicFramePr>
          <p:cNvPr id="36" name="Table 35">
            <a:extLst>
              <a:ext uri="{FF2B5EF4-FFF2-40B4-BE49-F238E27FC236}">
                <a16:creationId xmlns:a16="http://schemas.microsoft.com/office/drawing/2014/main" xmlns="" id="{72EF4CBC-AC2F-DF02-C1E0-FC1ECF2A47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871653"/>
              </p:ext>
            </p:extLst>
          </p:nvPr>
        </p:nvGraphicFramePr>
        <p:xfrm>
          <a:off x="287403" y="4087497"/>
          <a:ext cx="11537609" cy="1674495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679740">
                  <a:extLst>
                    <a:ext uri="{9D8B030D-6E8A-4147-A177-3AD203B41FA5}">
                      <a16:colId xmlns:a16="http://schemas.microsoft.com/office/drawing/2014/main" xmlns="" val="2580248606"/>
                    </a:ext>
                  </a:extLst>
                </a:gridCol>
                <a:gridCol w="1511983">
                  <a:extLst>
                    <a:ext uri="{9D8B030D-6E8A-4147-A177-3AD203B41FA5}">
                      <a16:colId xmlns:a16="http://schemas.microsoft.com/office/drawing/2014/main" xmlns="" val="1297861826"/>
                    </a:ext>
                  </a:extLst>
                </a:gridCol>
                <a:gridCol w="7791460">
                  <a:extLst>
                    <a:ext uri="{9D8B030D-6E8A-4147-A177-3AD203B41FA5}">
                      <a16:colId xmlns:a16="http://schemas.microsoft.com/office/drawing/2014/main" xmlns="" val="4265322921"/>
                    </a:ext>
                  </a:extLst>
                </a:gridCol>
                <a:gridCol w="554426">
                  <a:extLst>
                    <a:ext uri="{9D8B030D-6E8A-4147-A177-3AD203B41FA5}">
                      <a16:colId xmlns:a16="http://schemas.microsoft.com/office/drawing/2014/main" xmlns="" val="25557087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Investment Size ($)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Project/ Agreement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014671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ar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  <a:sym typeface="Sakkal Majalla" panose="02000000000000000000" pitchFamily="2" charset="-7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-</a:t>
                      </a:r>
                      <a:endParaRPr lang="en-US" sz="12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Signing of an agreement to develop an industrial land in East Port Said with an area of 20 square kilometers.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896940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400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complex for producing feed additives and chemicals in Egypt by "CFC" (Egyptian company).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911066125"/>
                  </a:ext>
                </a:extLst>
              </a:tr>
              <a:tr h="14660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1" kern="1200" dirty="0">
                        <a:solidFill>
                          <a:srgbClr val="817A6C"/>
                        </a:solidFill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Production of biological and chemical eye medications (UAE) by "Gulf Inject" (UAE) in collaboration with "Oman Pharmaceutical Industries" (Jordan).</a:t>
                      </a:r>
                    </a:p>
                  </a:txBody>
                  <a:tcPr marL="9525" marR="9525" marT="9525" marB="0" anchor="b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352363484"/>
                  </a:ext>
                </a:extLst>
              </a:tr>
            </a:tbl>
          </a:graphicData>
        </a:graphic>
      </p:graphicFrame>
      <p:pic>
        <p:nvPicPr>
          <p:cNvPr id="37" name="flag_egypt">
            <a:extLst>
              <a:ext uri="{FF2B5EF4-FFF2-40B4-BE49-F238E27FC236}">
                <a16:creationId xmlns:a16="http://schemas.microsoft.com/office/drawing/2014/main" xmlns="" id="{0210FD42-5FA0-1A8B-8398-1481ABEFB9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608545" y="444404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8" name="flag_UAE">
            <a:extLst>
              <a:ext uri="{FF2B5EF4-FFF2-40B4-BE49-F238E27FC236}">
                <a16:creationId xmlns:a16="http://schemas.microsoft.com/office/drawing/2014/main" xmlns="" id="{8A318ABF-51B7-4E7A-82E6-29C330E101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23140" y="4443457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3" name="flag_egypt">
            <a:extLst>
              <a:ext uri="{FF2B5EF4-FFF2-40B4-BE49-F238E27FC236}">
                <a16:creationId xmlns:a16="http://schemas.microsoft.com/office/drawing/2014/main" xmlns="" id="{E8B05DB6-D23E-D7C2-7F90-B3CF4F062EC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345755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4" name="flag_UAE">
            <a:extLst>
              <a:ext uri="{FF2B5EF4-FFF2-40B4-BE49-F238E27FC236}">
                <a16:creationId xmlns:a16="http://schemas.microsoft.com/office/drawing/2014/main" xmlns="" id="{60D975A8-B77E-0374-D755-962FEA64608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355999" y="488347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5" name="flag_jordan">
            <a:extLst>
              <a:ext uri="{FF2B5EF4-FFF2-40B4-BE49-F238E27FC236}">
                <a16:creationId xmlns:a16="http://schemas.microsoft.com/office/drawing/2014/main" xmlns="" id="{A3EBCEC4-2131-EA00-5208-84AF4A3BF75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850877" y="4883480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6" name="flag_jordan">
            <a:extLst>
              <a:ext uri="{FF2B5EF4-FFF2-40B4-BE49-F238E27FC236}">
                <a16:creationId xmlns:a16="http://schemas.microsoft.com/office/drawing/2014/main" xmlns="" id="{B97EC45C-2E2E-6BAE-B3F8-F84F288AC59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592219" y="533827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pic>
        <p:nvPicPr>
          <p:cNvPr id="47" name="flag_UAE">
            <a:extLst>
              <a:ext uri="{FF2B5EF4-FFF2-40B4-BE49-F238E27FC236}">
                <a16:creationId xmlns:a16="http://schemas.microsoft.com/office/drawing/2014/main" xmlns="" id="{68228134-F1B2-7C0C-A82F-C6F6CD79374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01841" y="534834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2"/>
    </p:custDataLst>
    <p:extLst>
      <p:ext uri="{BB962C8B-B14F-4D97-AF65-F5344CB8AC3E}">
        <p14:creationId xmlns:p14="http://schemas.microsoft.com/office/powerpoint/2010/main" val="3650285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9A19F8B1-658D-C911-DF3A-226AC0544636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CC722ED7-2B50-9962-02CB-1EEEF71D3B38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3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CC722ED7-2B50-9962-02CB-1EEEF71D3B3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9CCEEFFB-7CAB-1311-04F9-051D4895EE98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FC6A7957-5510-18D9-87E6-E5E302BED24D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The value of the projects that will be announced in Qatar on February 9, 2025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23916A13-59D6-D008-08D0-1343CED97814}"/>
              </a:ext>
            </a:extLst>
          </p:cNvPr>
          <p:cNvCxnSpPr/>
          <p:nvPr/>
        </p:nvCxnSpPr>
        <p:spPr>
          <a:xfrm>
            <a:off x="174526" y="565341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7F3F35C9-02C8-4164-BBC8-77740CA28368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6" name="Table 25">
            <a:extLst>
              <a:ext uri="{FF2B5EF4-FFF2-40B4-BE49-F238E27FC236}">
                <a16:creationId xmlns:a16="http://schemas.microsoft.com/office/drawing/2014/main" xmlns="" id="{296A2C64-CA7C-D772-85F0-189FC5FC9D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3588300"/>
              </p:ext>
            </p:extLst>
          </p:nvPr>
        </p:nvGraphicFramePr>
        <p:xfrm>
          <a:off x="243860" y="937546"/>
          <a:ext cx="11411111" cy="5873334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175656">
                  <a:extLst>
                    <a:ext uri="{9D8B030D-6E8A-4147-A177-3AD203B41FA5}">
                      <a16:colId xmlns:a16="http://schemas.microsoft.com/office/drawing/2014/main" xmlns="" val="668415271"/>
                    </a:ext>
                  </a:extLst>
                </a:gridCol>
                <a:gridCol w="805580">
                  <a:extLst>
                    <a:ext uri="{9D8B030D-6E8A-4147-A177-3AD203B41FA5}">
                      <a16:colId xmlns:a16="http://schemas.microsoft.com/office/drawing/2014/main" xmlns="" val="1197281942"/>
                    </a:ext>
                  </a:extLst>
                </a:gridCol>
                <a:gridCol w="8596749">
                  <a:extLst>
                    <a:ext uri="{9D8B030D-6E8A-4147-A177-3AD203B41FA5}">
                      <a16:colId xmlns:a16="http://schemas.microsoft.com/office/drawing/2014/main" xmlns="" val="4033729448"/>
                    </a:ext>
                  </a:extLst>
                </a:gridCol>
                <a:gridCol w="833126">
                  <a:extLst>
                    <a:ext uri="{9D8B030D-6E8A-4147-A177-3AD203B41FA5}">
                      <a16:colId xmlns:a16="http://schemas.microsoft.com/office/drawing/2014/main" xmlns="" val="4265322921"/>
                    </a:ext>
                  </a:extLst>
                </a:gridCol>
              </a:tblGrid>
              <a:tr h="55654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Countries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Value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00000"/>
                        </a:lnSpc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Project/ Agreement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1" kern="1200" dirty="0">
                          <a:solidFill>
                            <a:schemeClr val="bg1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#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F6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4901467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fiberglass pipes between "Future Pipes" (UAE) and "Med Gulf"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0889694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cooperation memorandum between "Global Pharma" (UAE) and "Zenith Pharma" (Morocco) in the fields of injectable medicines, biosimilars, and cholesterol and diabetes drugs.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68864209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250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inclusion of the "Pharmaceuticals" factory in Egypt and "Fay" in Morocco into the portfolio of "Mubadala Investment Company"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3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623212978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between "ISC Capital" (UAE) and "Al-Jazeera Farms" (Bahrain) to establish a factory for producing microalgae-based dietary supplements in Bahrain.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4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50736114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The announcement of a new factory for cable connectors and accessories in the UAE in collaboration with "Giza Cables" (Egypt).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49286816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containers from "Oxid Electronics" (Jordan) to "National Dairy (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Hayatna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202705707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plastic bottle caps from "Delta Nile" (Egypt) to "National Dairy (Hayatna)" (UAE).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7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670736423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15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supply agreement for animal feed from "National Feed" (UAE) to "Al-Rayyan Equestrian Supplies" (Qatar).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8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5694545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memorandum of understanding to supply glass for mirror and silvered glass production from "Emirates Glass" (UAE) to "Al Madina Glass" (Bahrain).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9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89211010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60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strategic memorandum of understanding between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Dolidol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(Morocco) and "</a:t>
                      </a:r>
                      <a:r>
                        <a:rPr lang="en-US" sz="1400" b="1" kern="1200" dirty="0" err="1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Intercoil</a:t>
                      </a: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" (UAE) to invest in new sponge production lines in the UAE.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10</a:t>
                      </a: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649398211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1266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A raw materials supply agreement between Bahrain Steel and Qatar Steel for a quantity of 5 million metric tons over a period of five years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11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92498992"/>
                  </a:ext>
                </a:extLst>
              </a:tr>
              <a:tr h="443066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US" sz="1400" b="1" kern="1200" dirty="0">
                        <a:solidFill>
                          <a:srgbClr val="817A6C"/>
                        </a:solidFill>
                        <a:latin typeface="Janna LT" panose="01000000000000000000" pitchFamily="2" charset="-78"/>
                        <a:ea typeface="+mn-ea"/>
                        <a:cs typeface="Janna LT" panose="01000000000000000000" pitchFamily="2" charset="-78"/>
                      </a:endParaRP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220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Aptos Narrow" panose="020B0004020202020204" pitchFamily="34" charset="0"/>
                          <a:ea typeface="+mn-ea"/>
                          <a:cs typeface="Janna LT" panose="01000000000000000000"/>
                        </a:rPr>
                        <a:t>Establishment of a factory in Egypt with “JA Solar" (Chinese company) for manufacturing solar cells and solar modules </a:t>
                      </a:r>
                    </a:p>
                  </a:txBody>
                  <a:tcPr marL="9525" marR="9525" marT="9525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rgbClr val="817A6C"/>
                          </a:solidFill>
                          <a:latin typeface="Janna LT" panose="01000000000000000000" pitchFamily="2" charset="-78"/>
                          <a:ea typeface="+mn-ea"/>
                          <a:cs typeface="Janna LT" panose="01000000000000000000" pitchFamily="2" charset="-78"/>
                        </a:rPr>
                        <a:t>12</a:t>
                      </a:r>
                    </a:p>
                  </a:txBody>
                  <a:tcPr marL="61269" marR="61269" marT="0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723751461"/>
                  </a:ext>
                </a:extLst>
              </a:tr>
            </a:tbl>
          </a:graphicData>
        </a:graphic>
      </p:graphicFrame>
      <p:pic>
        <p:nvPicPr>
          <p:cNvPr id="3" name="flag_UAE">
            <a:extLst>
              <a:ext uri="{FF2B5EF4-FFF2-40B4-BE49-F238E27FC236}">
                <a16:creationId xmlns:a16="http://schemas.microsoft.com/office/drawing/2014/main" xmlns="" id="{8F6FC862-942F-127E-FF21-F0B32D05042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36521" y="162737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6CCFD2D7-CB0E-9732-BEB4-24C3DF524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1629167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flag_UAE">
            <a:extLst>
              <a:ext uri="{FF2B5EF4-FFF2-40B4-BE49-F238E27FC236}">
                <a16:creationId xmlns:a16="http://schemas.microsoft.com/office/drawing/2014/main" xmlns="" id="{0D168965-6021-7A8D-3445-E548E2BD6E9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51680" y="206306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9" name="flag_UAE">
            <a:extLst>
              <a:ext uri="{FF2B5EF4-FFF2-40B4-BE49-F238E27FC236}">
                <a16:creationId xmlns:a16="http://schemas.microsoft.com/office/drawing/2014/main" xmlns="" id="{E4762C3E-E70D-40DF-723C-A34C552F5C8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297743" y="25334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747A65C7-02D4-AA8F-1C8C-CCC81EC1E5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543093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flag_egypt">
            <a:extLst>
              <a:ext uri="{FF2B5EF4-FFF2-40B4-BE49-F238E27FC236}">
                <a16:creationId xmlns:a16="http://schemas.microsoft.com/office/drawing/2014/main" xmlns="" id="{61C878F3-CC41-9C9A-9D42-F42D70151FA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911636" y="2541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flag_UAE">
            <a:extLst>
              <a:ext uri="{FF2B5EF4-FFF2-40B4-BE49-F238E27FC236}">
                <a16:creationId xmlns:a16="http://schemas.microsoft.com/office/drawing/2014/main" xmlns="" id="{7FE1EBE9-F10D-BCF5-DEFD-CE59D54733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9" y="3065286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3" name="flag_UAE">
            <a:extLst>
              <a:ext uri="{FF2B5EF4-FFF2-40B4-BE49-F238E27FC236}">
                <a16:creationId xmlns:a16="http://schemas.microsoft.com/office/drawing/2014/main" xmlns="" id="{1C45410C-C120-6136-83D8-FFD87F655F4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3507813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4" name="flag_egypt">
            <a:extLst>
              <a:ext uri="{FF2B5EF4-FFF2-40B4-BE49-F238E27FC236}">
                <a16:creationId xmlns:a16="http://schemas.microsoft.com/office/drawing/2014/main" xmlns="" id="{74037138-25D8-1789-0754-C0CB39CA0B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8014" y="351552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5" name="Picture 4">
            <a:extLst>
              <a:ext uri="{FF2B5EF4-FFF2-40B4-BE49-F238E27FC236}">
                <a16:creationId xmlns:a16="http://schemas.microsoft.com/office/drawing/2014/main" xmlns="" id="{67D12B50-D689-B109-98E9-0A6C7B6D16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3790" y="3068360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6" name="flag_UAE">
            <a:extLst>
              <a:ext uri="{FF2B5EF4-FFF2-40B4-BE49-F238E27FC236}">
                <a16:creationId xmlns:a16="http://schemas.microsoft.com/office/drawing/2014/main" xmlns="" id="{37D673A2-6E42-C28C-00F4-44556B5BF8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00101" y="452900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7" name="flag_egypt">
            <a:extLst>
              <a:ext uri="{FF2B5EF4-FFF2-40B4-BE49-F238E27FC236}">
                <a16:creationId xmlns:a16="http://schemas.microsoft.com/office/drawing/2014/main" xmlns="" id="{E6A97ECD-4CCB-3A19-554C-77E7E2D26A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453671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8" name="flag_UAE">
            <a:extLst>
              <a:ext uri="{FF2B5EF4-FFF2-40B4-BE49-F238E27FC236}">
                <a16:creationId xmlns:a16="http://schemas.microsoft.com/office/drawing/2014/main" xmlns="" id="{A16CED3B-E63E-18D4-BE6A-C09B944F0D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1" y="4059181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9" name="Picture 4">
            <a:extLst>
              <a:ext uri="{FF2B5EF4-FFF2-40B4-BE49-F238E27FC236}">
                <a16:creationId xmlns:a16="http://schemas.microsoft.com/office/drawing/2014/main" xmlns="" id="{71AC1080-A6B5-8B4B-83F7-4CA0E84303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6" y="5563195"/>
            <a:ext cx="335267" cy="2414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0" name="flag_UAE">
            <a:extLst>
              <a:ext uri="{FF2B5EF4-FFF2-40B4-BE49-F238E27FC236}">
                <a16:creationId xmlns:a16="http://schemas.microsoft.com/office/drawing/2014/main" xmlns="" id="{110C03F0-1075-A377-5BE3-15E2EB0EA93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6028" y="5085694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1" name="flag_UAE">
            <a:extLst>
              <a:ext uri="{FF2B5EF4-FFF2-40B4-BE49-F238E27FC236}">
                <a16:creationId xmlns:a16="http://schemas.microsoft.com/office/drawing/2014/main" xmlns="" id="{9CD9B219-644D-5139-86B8-D30CB69738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95504" y="5557205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2" name="Picture 4" descr="2,400+ Qatar Qatari Flag Stock Illustrations, Royalty-Free Vector Graphics  &amp; Clip Art - iStock">
            <a:extLst>
              <a:ext uri="{FF2B5EF4-FFF2-40B4-BE49-F238E27FC236}">
                <a16:creationId xmlns:a16="http://schemas.microsoft.com/office/drawing/2014/main" xmlns="" id="{9B679FA5-5914-6942-881C-A68A382F9A9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7304" y="5088414"/>
            <a:ext cx="294741" cy="25158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3" name="flag_UAE">
            <a:extLst>
              <a:ext uri="{FF2B5EF4-FFF2-40B4-BE49-F238E27FC236}">
                <a16:creationId xmlns:a16="http://schemas.microsoft.com/office/drawing/2014/main" xmlns="" id="{FFF5DCE0-AB36-F716-219A-C9F75C5313C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114120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4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247A7552-C4EC-18EF-406A-BFE00FEA39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06354" y="2066552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5" name="Picture 2" descr="‫علم المغرب from ar.wikipedia.org‬‎">
            <a:extLst>
              <a:ext uri="{FF2B5EF4-FFF2-40B4-BE49-F238E27FC236}">
                <a16:creationId xmlns:a16="http://schemas.microsoft.com/office/drawing/2014/main" xmlns="" id="{830067DE-2C96-398B-A6E2-58DBEA64F3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726551" y="5980849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49" name="flag_jordan">
            <a:extLst>
              <a:ext uri="{FF2B5EF4-FFF2-40B4-BE49-F238E27FC236}">
                <a16:creationId xmlns:a16="http://schemas.microsoft.com/office/drawing/2014/main" xmlns="" id="{50896390-66AB-E6D3-0F4A-20D6BF4DB3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26551" y="4074958"/>
            <a:ext cx="292125" cy="253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19050">
                <a:gradFill flip="none" rotWithShape="1">
                  <a:gsLst>
                    <a:gs pos="0">
                      <a:schemeClr val="accent2"/>
                    </a:gs>
                    <a:gs pos="100000">
                      <a:schemeClr val="tx2"/>
                    </a:gs>
                  </a:gsLst>
                  <a:lin ang="2700000" scaled="1"/>
                  <a:tileRect/>
                </a:gradFill>
              </a14:hiddenLine>
            </a:ext>
          </a:extLst>
        </p:spPr>
      </p:pic>
      <p:sp>
        <p:nvSpPr>
          <p:cNvPr id="50" name="Title 2">
            <a:extLst>
              <a:ext uri="{FF2B5EF4-FFF2-40B4-BE49-F238E27FC236}">
                <a16:creationId xmlns:a16="http://schemas.microsoft.com/office/drawing/2014/main" xmlns="" id="{A934FFF4-B00F-707E-BF93-DAD365FBE75B}"/>
              </a:ext>
            </a:extLst>
          </p:cNvPr>
          <p:cNvSpPr txBox="1">
            <a:spLocks/>
          </p:cNvSpPr>
          <p:nvPr/>
        </p:nvSpPr>
        <p:spPr>
          <a:xfrm flipH="1">
            <a:off x="287403" y="572893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USD 2 Billion </a:t>
            </a:r>
          </a:p>
        </p:txBody>
      </p:sp>
      <p:pic>
        <p:nvPicPr>
          <p:cNvPr id="27" name="flag_UAE">
            <a:extLst>
              <a:ext uri="{FF2B5EF4-FFF2-40B4-BE49-F238E27FC236}">
                <a16:creationId xmlns:a16="http://schemas.microsoft.com/office/drawing/2014/main" xmlns="" id="{EDF46AA3-C52C-C78F-0101-260A9545400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0713994" y="6482573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28" name="flag_egypt">
            <a:extLst>
              <a:ext uri="{FF2B5EF4-FFF2-40B4-BE49-F238E27FC236}">
                <a16:creationId xmlns:a16="http://schemas.microsoft.com/office/drawing/2014/main" xmlns="" id="{B1317130-7CE4-B8E2-01C7-4E8015071CD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013515" y="6473545"/>
            <a:ext cx="265278" cy="230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custDataLst>
      <p:custData r:id="rId2"/>
    </p:custDataLst>
    <p:extLst>
      <p:ext uri="{BB962C8B-B14F-4D97-AF65-F5344CB8AC3E}">
        <p14:creationId xmlns:p14="http://schemas.microsoft.com/office/powerpoint/2010/main" val="14303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xmlns="" id="{AE236ECA-D0EE-C278-4F67-469E26F5C07B}"/>
            </a:ext>
          </a:extLst>
        </p:cNvPr>
        <p:cNvGrpSpPr/>
        <p:nvPr/>
      </p:nvGrpSpPr>
      <p:grpSpPr>
        <a:xfrm>
          <a:off x="12192000" y="0"/>
          <a:ext cx="0" cy="0"/>
          <a:chOff x="12192000" y="0"/>
          <a:chExt cx="0" cy="0"/>
        </a:xfrm>
      </p:grpSpPr>
      <p:graphicFrame>
        <p:nvGraphicFramePr>
          <p:cNvPr id="4" name="Object 3" hidden="1">
            <a:extLst>
              <a:ext uri="{FF2B5EF4-FFF2-40B4-BE49-F238E27FC236}">
                <a16:creationId xmlns:a16="http://schemas.microsoft.com/office/drawing/2014/main" xmlns="" id="{0F921E9F-EC1B-7532-5F6A-14B99C4E592D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2188824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7" name="think-cell Slide" r:id="rId7" imgW="606" imgH="608" progId="TCLayout.ActiveDocument.1">
                  <p:embed/>
                </p:oleObj>
              </mc:Choice>
              <mc:Fallback>
                <p:oleObj name="think-cell Slide" r:id="rId7" imgW="606" imgH="608" progId="TCLayout.ActiveDocument.1">
                  <p:embed/>
                  <p:pic>
                    <p:nvPicPr>
                      <p:cNvPr id="4" name="Object 3" hidden="1">
                        <a:extLst>
                          <a:ext uri="{FF2B5EF4-FFF2-40B4-BE49-F238E27FC236}">
                            <a16:creationId xmlns:a16="http://schemas.microsoft.com/office/drawing/2014/main" xmlns="" id="{0F921E9F-EC1B-7532-5F6A-14B99C4E592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2188824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 hidden="1">
            <a:extLst>
              <a:ext uri="{FF2B5EF4-FFF2-40B4-BE49-F238E27FC236}">
                <a16:creationId xmlns:a16="http://schemas.microsoft.com/office/drawing/2014/main" xmlns="" id="{A75FA966-B8DD-6421-000B-F29560811D04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flipH="1">
            <a:off x="12033250" y="0"/>
            <a:ext cx="158750" cy="158750"/>
          </a:xfrm>
          <a:prstGeom prst="rect">
            <a:avLst/>
          </a:prstGeom>
          <a:solidFill>
            <a:srgbClr val="2376BB"/>
          </a:solidFill>
          <a:ln w="9525" cap="rnd" cmpd="sng" algn="ctr">
            <a:solidFill>
              <a:srgbClr val="2376BB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non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akkal Majalla" panose="02000000000000000000" pitchFamily="2" charset="-78"/>
              <a:ea typeface="+mn-ea"/>
              <a:cs typeface="Sakkal Majalla" panose="02000000000000000000" pitchFamily="2" charset="-78"/>
              <a:sym typeface="Sakkal Majalla" panose="02000000000000000000" pitchFamily="2" charset="-78"/>
            </a:endParaRPr>
          </a:p>
        </p:txBody>
      </p:sp>
      <p:sp>
        <p:nvSpPr>
          <p:cNvPr id="31" name="Title 2">
            <a:extLst>
              <a:ext uri="{FF2B5EF4-FFF2-40B4-BE49-F238E27FC236}">
                <a16:creationId xmlns:a16="http://schemas.microsoft.com/office/drawing/2014/main" xmlns="" id="{83CD3256-62EA-9519-7D29-0CEB218EC9E2}"/>
              </a:ext>
            </a:extLst>
          </p:cNvPr>
          <p:cNvSpPr txBox="1">
            <a:spLocks/>
          </p:cNvSpPr>
          <p:nvPr/>
        </p:nvSpPr>
        <p:spPr>
          <a:xfrm flipH="1">
            <a:off x="287403" y="107507"/>
            <a:ext cx="11617194" cy="449577"/>
          </a:xfrm>
          <a:prstGeom prst="rect">
            <a:avLst/>
          </a:prstGeom>
        </p:spPr>
        <p:txBody>
          <a:bodyPr vert="horz" wrap="square" lIns="0" tIns="0" rIns="0" bIns="0" rtlCol="0" anchor="ctr">
            <a:noAutofit/>
          </a:bodyPr>
          <a:lstStyle>
            <a:defPPr>
              <a:defRPr lang="en-US"/>
            </a:defPPr>
            <a:lvl1pPr algn="r" rtl="1">
              <a:lnSpc>
                <a:spcPct val="90000"/>
              </a:lnSpc>
              <a:spcBef>
                <a:spcPct val="0"/>
              </a:spcBef>
              <a:buNone/>
              <a:defRPr kumimoji="0" sz="3200" b="1" i="0" u="none" strike="noStrike" cap="none" spc="0" normalizeH="0" baseline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C000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  <a:sym typeface="Sakkal Majalla" panose="02000000000000000000" pitchFamily="2" charset="-78"/>
              </a:rPr>
              <a:t>Steps to submit a project within the industrial partnership</a:t>
            </a:r>
          </a:p>
        </p:txBody>
      </p:sp>
      <p:cxnSp>
        <p:nvCxnSpPr>
          <p:cNvPr id="2" name="Straight Connector 1">
            <a:extLst>
              <a:ext uri="{FF2B5EF4-FFF2-40B4-BE49-F238E27FC236}">
                <a16:creationId xmlns:a16="http://schemas.microsoft.com/office/drawing/2014/main" xmlns="" id="{3FADF569-19AA-1E53-9878-4A5B9B6A1A92}"/>
              </a:ext>
            </a:extLst>
          </p:cNvPr>
          <p:cNvCxnSpPr/>
          <p:nvPr/>
        </p:nvCxnSpPr>
        <p:spPr>
          <a:xfrm>
            <a:off x="174526" y="661400"/>
            <a:ext cx="6193411" cy="0"/>
          </a:xfrm>
          <a:prstGeom prst="line">
            <a:avLst/>
          </a:prstGeom>
          <a:ln w="38100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17">
            <a:extLst>
              <a:ext uri="{FF2B5EF4-FFF2-40B4-BE49-F238E27FC236}">
                <a16:creationId xmlns:a16="http://schemas.microsoft.com/office/drawing/2014/main" xmlns="" id="{D4DDF13F-1962-93A0-C136-9BEBE40714A2}"/>
              </a:ext>
            </a:extLst>
          </p:cNvPr>
          <p:cNvSpPr/>
          <p:nvPr/>
        </p:nvSpPr>
        <p:spPr>
          <a:xfrm rot="10800000">
            <a:off x="12056882" y="0"/>
            <a:ext cx="135118" cy="532163"/>
          </a:xfrm>
          <a:custGeom>
            <a:avLst/>
            <a:gdLst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5005137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  <a:gd name="connsiteX0" fmla="*/ 0 w 5005137"/>
              <a:gd name="connsiteY0" fmla="*/ 0 h 654970"/>
              <a:gd name="connsiteX1" fmla="*/ 5005137 w 5005137"/>
              <a:gd name="connsiteY1" fmla="*/ 0 h 654970"/>
              <a:gd name="connsiteX2" fmla="*/ 4403558 w 5005137"/>
              <a:gd name="connsiteY2" fmla="*/ 654970 h 654970"/>
              <a:gd name="connsiteX3" fmla="*/ 0 w 5005137"/>
              <a:gd name="connsiteY3" fmla="*/ 654970 h 654970"/>
              <a:gd name="connsiteX4" fmla="*/ 0 w 5005137"/>
              <a:gd name="connsiteY4" fmla="*/ 0 h 6549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137" h="654970">
                <a:moveTo>
                  <a:pt x="0" y="0"/>
                </a:moveTo>
                <a:lnTo>
                  <a:pt x="5005137" y="0"/>
                </a:lnTo>
                <a:lnTo>
                  <a:pt x="4403558" y="654970"/>
                </a:lnTo>
                <a:lnTo>
                  <a:pt x="0" y="65497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>
              <a:lumMod val="50000"/>
            </a:schemeClr>
          </a:solidFill>
          <a:ln w="10795" cap="flat" cmpd="sng" algn="ctr">
            <a:solidFill>
              <a:schemeClr val="accent4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63" b="0" i="0" u="none" strike="noStrike" kern="0" cap="none" spc="0" normalizeH="0" baseline="0" noProof="0">
              <a:ln>
                <a:noFill/>
              </a:ln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43716B24-C158-91FB-4835-76CACB2D552B}"/>
              </a:ext>
            </a:extLst>
          </p:cNvPr>
          <p:cNvSpPr/>
          <p:nvPr/>
        </p:nvSpPr>
        <p:spPr>
          <a:xfrm>
            <a:off x="174526" y="959495"/>
            <a:ext cx="11730071" cy="3882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Complete the industrial project proposal form and submit to the ministry's working team in the concerned country.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assessment of </a:t>
            </a:r>
            <a:r>
              <a:rPr lang="en-US" sz="2000" b="1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project, </a:t>
            </a: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based on alignment with the strategic objectives, feasibility, readiness level, and anticipated impact.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Approval for the project from the Executive Committee.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Announce the project during the higher Committee meeting.</a:t>
            </a:r>
          </a:p>
          <a:p>
            <a:pPr marL="457200" indent="-457200">
              <a:lnSpc>
                <a:spcPct val="15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2000" b="1" dirty="0">
                <a:solidFill>
                  <a:srgbClr val="817A6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Ongoing monitoring and support of the project</a:t>
            </a:r>
          </a:p>
        </p:txBody>
      </p:sp>
    </p:spTree>
    <p:custDataLst>
      <p:custData r:id="rId2"/>
    </p:custDataLst>
    <p:extLst>
      <p:ext uri="{BB962C8B-B14F-4D97-AF65-F5344CB8AC3E}">
        <p14:creationId xmlns:p14="http://schemas.microsoft.com/office/powerpoint/2010/main" val="1065222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_O3H3K2m4vbQ2RTDYVD55g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X5AiJlc1SjikgjnNs387n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c6AOOpOMVvtIePY8pHXlGQ"/>
</p:tagLst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24C69"/>
      </a:dk2>
      <a:lt2>
        <a:srgbClr val="E7E6E6"/>
      </a:lt2>
      <a:accent1>
        <a:srgbClr val="424C69"/>
      </a:accent1>
      <a:accent2>
        <a:srgbClr val="D9625B"/>
      </a:accent2>
      <a:accent3>
        <a:srgbClr val="EBBE50"/>
      </a:accent3>
      <a:accent4>
        <a:srgbClr val="4C6966"/>
      </a:accent4>
      <a:accent5>
        <a:srgbClr val="AE9885"/>
      </a:accent5>
      <a:accent6>
        <a:srgbClr val="B38D3A"/>
      </a:accent6>
      <a:hlink>
        <a:srgbClr val="403E40"/>
      </a:hlink>
      <a:folHlink>
        <a:srgbClr val="DD9B99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DcR_SlideID>c432636c-bb71-4edb-b9b3-5e5d0d1708d0</DcR_SlideID>
</file>

<file path=customXml/item10.xml><?xml version="1.0" encoding="utf-8"?>
<DcR_SlideID>c432636c-bb71-4edb-b9b3-5e5d0d1708d0</DcR_SlideID>
</file>

<file path=customXml/item11.xml><?xml version="1.0" encoding="utf-8"?>
<DcR_SlideID>c432636c-bb71-4edb-b9b3-5e5d0d1708d0</DcR_SlideID>
</file>

<file path=customXml/item12.xml><?xml version="1.0" encoding="utf-8"?>
<DcR_SlideID>c432636c-bb71-4edb-b9b3-5e5d0d1708d0</DcR_SlideID>
</file>

<file path=customXml/item13.xml><?xml version="1.0" encoding="utf-8"?>
<DcR_SlideID>c432636c-bb71-4edb-b9b3-5e5d0d1708d0</DcR_SlideID>
</file>

<file path=customXml/item14.xml><?xml version="1.0" encoding="utf-8"?>
<DcR_SlideID>c432636c-bb71-4edb-b9b3-5e5d0d1708d0</DcR_SlideID>
</file>

<file path=customXml/item15.xml><?xml version="1.0" encoding="utf-8"?>
<DcR_SlideID>c432636c-bb71-4edb-b9b3-5e5d0d1708d0</DcR_SlideID>
</file>

<file path=customXml/item16.xml><?xml version="1.0" encoding="utf-8"?>
<DcR_SlideID>c432636c-bb71-4edb-b9b3-5e5d0d1708d0</DcR_SlideID>
</file>

<file path=customXml/item17.xml><?xml version="1.0" encoding="utf-8"?>
<DcR_SlideID>c432636c-bb71-4edb-b9b3-5e5d0d1708d0</DcR_SlideID>
</file>

<file path=customXml/item18.xml><?xml version="1.0" encoding="utf-8"?>
<DcR_SlideID>c432636c-bb71-4edb-b9b3-5e5d0d1708d0</DcR_SlideID>
</file>

<file path=customXml/item2.xml><?xml version="1.0" encoding="utf-8"?>
<DcR_SlideID>c432636c-bb71-4edb-b9b3-5e5d0d1708d0</DcR_SlideID>
</file>

<file path=customXml/item3.xml><?xml version="1.0" encoding="utf-8"?>
<DcR_SlideID>c432636c-bb71-4edb-b9b3-5e5d0d1708d0</DcR_SlideID>
</file>

<file path=customXml/item4.xml><?xml version="1.0" encoding="utf-8"?>
<DcR_SlideID>c432636c-bb71-4edb-b9b3-5e5d0d1708d0</DcR_SlideID>
</file>

<file path=customXml/item5.xml><?xml version="1.0" encoding="utf-8"?>
<DcR_SlideID>c432636c-bb71-4edb-b9b3-5e5d0d1708d0</DcR_SlideID>
</file>

<file path=customXml/item6.xml><?xml version="1.0" encoding="utf-8"?>
<DcR_SlideID>c432636c-bb71-4edb-b9b3-5e5d0d1708d0</DcR_SlideID>
</file>

<file path=customXml/item7.xml><?xml version="1.0" encoding="utf-8"?>
<DcR_SlideID>c432636c-bb71-4edb-b9b3-5e5d0d1708d0</DcR_SlideID>
</file>

<file path=customXml/item8.xml><?xml version="1.0" encoding="utf-8"?>
<DcR_SlideID>c432636c-bb71-4edb-b9b3-5e5d0d1708d0</DcR_SlideID>
</file>

<file path=customXml/item9.xml><?xml version="1.0" encoding="utf-8"?>
<DcR_SlideID>9259a0c4-1ec0-4a48-8a21-d5de64682a98</DcR_SlideID>
</file>

<file path=customXml/itemProps1.xml><?xml version="1.0" encoding="utf-8"?>
<ds:datastoreItem xmlns:ds="http://schemas.openxmlformats.org/officeDocument/2006/customXml" ds:itemID="{41E966DE-46BF-4032-87CF-DD272A87F1E4}">
  <ds:schemaRefs/>
</ds:datastoreItem>
</file>

<file path=customXml/itemProps10.xml><?xml version="1.0" encoding="utf-8"?>
<ds:datastoreItem xmlns:ds="http://schemas.openxmlformats.org/officeDocument/2006/customXml" ds:itemID="{1F82FAAE-E141-4BCF-8AEB-57282054DA39}">
  <ds:schemaRefs/>
</ds:datastoreItem>
</file>

<file path=customXml/itemProps11.xml><?xml version="1.0" encoding="utf-8"?>
<ds:datastoreItem xmlns:ds="http://schemas.openxmlformats.org/officeDocument/2006/customXml" ds:itemID="{701D57AD-A4E5-430C-A2AA-6567A974C35E}">
  <ds:schemaRefs/>
</ds:datastoreItem>
</file>

<file path=customXml/itemProps12.xml><?xml version="1.0" encoding="utf-8"?>
<ds:datastoreItem xmlns:ds="http://schemas.openxmlformats.org/officeDocument/2006/customXml" ds:itemID="{BAF77F01-AE1D-43F5-9784-ACB730B5A2AF}">
  <ds:schemaRefs/>
</ds:datastoreItem>
</file>

<file path=customXml/itemProps13.xml><?xml version="1.0" encoding="utf-8"?>
<ds:datastoreItem xmlns:ds="http://schemas.openxmlformats.org/officeDocument/2006/customXml" ds:itemID="{412653B6-CEAA-4277-9E0C-843B30EB2BFD}">
  <ds:schemaRefs/>
</ds:datastoreItem>
</file>

<file path=customXml/itemProps14.xml><?xml version="1.0" encoding="utf-8"?>
<ds:datastoreItem xmlns:ds="http://schemas.openxmlformats.org/officeDocument/2006/customXml" ds:itemID="{E42FB587-16B5-4A89-88CF-FE5A7EB9141D}">
  <ds:schemaRefs/>
</ds:datastoreItem>
</file>

<file path=customXml/itemProps15.xml><?xml version="1.0" encoding="utf-8"?>
<ds:datastoreItem xmlns:ds="http://schemas.openxmlformats.org/officeDocument/2006/customXml" ds:itemID="{1718B530-6D5D-489D-AA71-E71DF96C31AA}">
  <ds:schemaRefs/>
</ds:datastoreItem>
</file>

<file path=customXml/itemProps16.xml><?xml version="1.0" encoding="utf-8"?>
<ds:datastoreItem xmlns:ds="http://schemas.openxmlformats.org/officeDocument/2006/customXml" ds:itemID="{0FF7CD66-7026-4321-9349-4C2027355A0B}">
  <ds:schemaRefs/>
</ds:datastoreItem>
</file>

<file path=customXml/itemProps17.xml><?xml version="1.0" encoding="utf-8"?>
<ds:datastoreItem xmlns:ds="http://schemas.openxmlformats.org/officeDocument/2006/customXml" ds:itemID="{3DEA0CD5-729E-4257-ACE4-FD9CE27556AC}">
  <ds:schemaRefs/>
</ds:datastoreItem>
</file>

<file path=customXml/itemProps18.xml><?xml version="1.0" encoding="utf-8"?>
<ds:datastoreItem xmlns:ds="http://schemas.openxmlformats.org/officeDocument/2006/customXml" ds:itemID="{7A16C02F-390C-4F35-9DCB-64E376FA5EF9}">
  <ds:schemaRefs/>
</ds:datastoreItem>
</file>

<file path=customXml/itemProps2.xml><?xml version="1.0" encoding="utf-8"?>
<ds:datastoreItem xmlns:ds="http://schemas.openxmlformats.org/officeDocument/2006/customXml" ds:itemID="{6043C618-B83F-4915-AE6B-6F6AC606C4C5}">
  <ds:schemaRefs/>
</ds:datastoreItem>
</file>

<file path=customXml/itemProps3.xml><?xml version="1.0" encoding="utf-8"?>
<ds:datastoreItem xmlns:ds="http://schemas.openxmlformats.org/officeDocument/2006/customXml" ds:itemID="{C502E3EB-F8B8-4DF8-A150-DDC2B077DC5C}">
  <ds:schemaRefs/>
</ds:datastoreItem>
</file>

<file path=customXml/itemProps4.xml><?xml version="1.0" encoding="utf-8"?>
<ds:datastoreItem xmlns:ds="http://schemas.openxmlformats.org/officeDocument/2006/customXml" ds:itemID="{F83AFCA8-9ED0-411B-B21C-DE3E6FBA63D4}">
  <ds:schemaRefs/>
</ds:datastoreItem>
</file>

<file path=customXml/itemProps5.xml><?xml version="1.0" encoding="utf-8"?>
<ds:datastoreItem xmlns:ds="http://schemas.openxmlformats.org/officeDocument/2006/customXml" ds:itemID="{86C7EFFE-2D13-4BBB-94A9-5D3980941F07}">
  <ds:schemaRefs/>
</ds:datastoreItem>
</file>

<file path=customXml/itemProps6.xml><?xml version="1.0" encoding="utf-8"?>
<ds:datastoreItem xmlns:ds="http://schemas.openxmlformats.org/officeDocument/2006/customXml" ds:itemID="{A8F37C4B-80FD-4C00-940C-0C9E3091477A}">
  <ds:schemaRefs/>
</ds:datastoreItem>
</file>

<file path=customXml/itemProps7.xml><?xml version="1.0" encoding="utf-8"?>
<ds:datastoreItem xmlns:ds="http://schemas.openxmlformats.org/officeDocument/2006/customXml" ds:itemID="{2F4DAB67-D48C-49E0-8B6D-295363B95A7D}">
  <ds:schemaRefs/>
</ds:datastoreItem>
</file>

<file path=customXml/itemProps8.xml><?xml version="1.0" encoding="utf-8"?>
<ds:datastoreItem xmlns:ds="http://schemas.openxmlformats.org/officeDocument/2006/customXml" ds:itemID="{2CBA5323-8536-4CAC-831D-4D0CA9B50343}">
  <ds:schemaRefs/>
</ds:datastoreItem>
</file>

<file path=customXml/itemProps9.xml><?xml version="1.0" encoding="utf-8"?>
<ds:datastoreItem xmlns:ds="http://schemas.openxmlformats.org/officeDocument/2006/customXml" ds:itemID="{17AC63A1-2172-495B-9B51-85492954E1E9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28656</TotalTime>
  <Words>1140</Words>
  <Application>Microsoft Office PowerPoint</Application>
  <PresentationFormat>Geniş ekran</PresentationFormat>
  <Paragraphs>200</Paragraphs>
  <Slides>8</Slides>
  <Notes>8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2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20" baseType="lpstr">
      <vt:lpstr>Aptos Narrow</vt:lpstr>
      <vt:lpstr>Arial</vt:lpstr>
      <vt:lpstr>Arial Narrow</vt:lpstr>
      <vt:lpstr>Calibri</vt:lpstr>
      <vt:lpstr>Calibri Light</vt:lpstr>
      <vt:lpstr>ITC Avant Garde Std Bk</vt:lpstr>
      <vt:lpstr>Janna LT</vt:lpstr>
      <vt:lpstr>Sakkal Majalla</vt:lpstr>
      <vt:lpstr>Trebuchet MS</vt:lpstr>
      <vt:lpstr>1_Office Theme</vt:lpstr>
      <vt:lpstr>3_Office Theme</vt:lpstr>
      <vt:lpstr>think-cell Slide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Fadi Shafiq Qayed فادي شفيق القائد</dc:creator>
  <cp:lastModifiedBy>Fatma Asena YILDIRIM</cp:lastModifiedBy>
  <cp:revision>35</cp:revision>
  <dcterms:created xsi:type="dcterms:W3CDTF">2023-12-11T09:21:51Z</dcterms:created>
  <dcterms:modified xsi:type="dcterms:W3CDTF">2025-08-19T11:20:14Z</dcterms:modified>
</cp:coreProperties>
</file>