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02"/>
  </p:notesMasterIdLst>
  <p:sldIdLst>
    <p:sldId id="256" r:id="rId2"/>
    <p:sldId id="257" r:id="rId3"/>
    <p:sldId id="379" r:id="rId4"/>
    <p:sldId id="374" r:id="rId5"/>
    <p:sldId id="375" r:id="rId6"/>
    <p:sldId id="377" r:id="rId7"/>
    <p:sldId id="378" r:id="rId8"/>
    <p:sldId id="380" r:id="rId9"/>
    <p:sldId id="274" r:id="rId10"/>
    <p:sldId id="273" r:id="rId11"/>
    <p:sldId id="271" r:id="rId12"/>
    <p:sldId id="272" r:id="rId13"/>
    <p:sldId id="270" r:id="rId14"/>
    <p:sldId id="275" r:id="rId15"/>
    <p:sldId id="276" r:id="rId16"/>
    <p:sldId id="277" r:id="rId17"/>
    <p:sldId id="280" r:id="rId18"/>
    <p:sldId id="282" r:id="rId19"/>
    <p:sldId id="279" r:id="rId20"/>
    <p:sldId id="278" r:id="rId21"/>
    <p:sldId id="281" r:id="rId22"/>
    <p:sldId id="283" r:id="rId23"/>
    <p:sldId id="284" r:id="rId24"/>
    <p:sldId id="285" r:id="rId25"/>
    <p:sldId id="286" r:id="rId26"/>
    <p:sldId id="287" r:id="rId27"/>
    <p:sldId id="288" r:id="rId28"/>
    <p:sldId id="292" r:id="rId29"/>
    <p:sldId id="291" r:id="rId30"/>
    <p:sldId id="290" r:id="rId31"/>
    <p:sldId id="293" r:id="rId32"/>
    <p:sldId id="294" r:id="rId33"/>
    <p:sldId id="376"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30" r:id="rId50"/>
    <p:sldId id="331" r:id="rId51"/>
    <p:sldId id="332" r:id="rId52"/>
    <p:sldId id="333" r:id="rId53"/>
    <p:sldId id="334" r:id="rId54"/>
    <p:sldId id="340" r:id="rId55"/>
    <p:sldId id="335" r:id="rId56"/>
    <p:sldId id="336" r:id="rId57"/>
    <p:sldId id="338" r:id="rId58"/>
    <p:sldId id="325" r:id="rId59"/>
    <p:sldId id="326" r:id="rId60"/>
    <p:sldId id="327" r:id="rId61"/>
    <p:sldId id="339" r:id="rId62"/>
    <p:sldId id="329" r:id="rId63"/>
    <p:sldId id="341" r:id="rId64"/>
    <p:sldId id="321" r:id="rId65"/>
    <p:sldId id="322" r:id="rId66"/>
    <p:sldId id="323" r:id="rId67"/>
    <p:sldId id="328" r:id="rId68"/>
    <p:sldId id="324" r:id="rId69"/>
    <p:sldId id="342" r:id="rId70"/>
    <p:sldId id="343" r:id="rId71"/>
    <p:sldId id="344" r:id="rId72"/>
    <p:sldId id="345" r:id="rId73"/>
    <p:sldId id="346" r:id="rId74"/>
    <p:sldId id="347" r:id="rId75"/>
    <p:sldId id="348" r:id="rId76"/>
    <p:sldId id="350" r:id="rId77"/>
    <p:sldId id="349" r:id="rId78"/>
    <p:sldId id="351" r:id="rId79"/>
    <p:sldId id="352" r:id="rId80"/>
    <p:sldId id="353" r:id="rId81"/>
    <p:sldId id="354" r:id="rId82"/>
    <p:sldId id="358" r:id="rId83"/>
    <p:sldId id="359" r:id="rId84"/>
    <p:sldId id="360" r:id="rId85"/>
    <p:sldId id="361" r:id="rId86"/>
    <p:sldId id="371" r:id="rId87"/>
    <p:sldId id="362" r:id="rId88"/>
    <p:sldId id="366" r:id="rId89"/>
    <p:sldId id="367" r:id="rId90"/>
    <p:sldId id="368" r:id="rId91"/>
    <p:sldId id="369" r:id="rId92"/>
    <p:sldId id="370" r:id="rId93"/>
    <p:sldId id="363" r:id="rId94"/>
    <p:sldId id="364" r:id="rId95"/>
    <p:sldId id="365" r:id="rId96"/>
    <p:sldId id="355" r:id="rId97"/>
    <p:sldId id="356" r:id="rId98"/>
    <p:sldId id="357" r:id="rId99"/>
    <p:sldId id="372" r:id="rId100"/>
    <p:sldId id="373"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00" autoAdjust="0"/>
    <p:restoredTop sz="89048" autoAdjust="0"/>
  </p:normalViewPr>
  <p:slideViewPr>
    <p:cSldViewPr snapToGrid="0" showGuides="1">
      <p:cViewPr>
        <p:scale>
          <a:sx n="10" d="100"/>
          <a:sy n="10" d="100"/>
        </p:scale>
        <p:origin x="-1818" y="-1416"/>
      </p:cViewPr>
      <p:guideLst>
        <p:guide orient="horz" pos="2160"/>
        <p:guide pos="388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_al__ma_Sayfas_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cap="all" baseline="0">
                <a:solidFill>
                  <a:schemeClr val="lt1"/>
                </a:solidFill>
                <a:latin typeface="+mn-lt"/>
                <a:ea typeface="+mn-ea"/>
                <a:cs typeface="+mn-cs"/>
              </a:defRPr>
            </a:pPr>
            <a:r>
              <a:rPr lang="tr-TR" dirty="0"/>
              <a:t>Teşviklerden sağlanan </a:t>
            </a:r>
            <a:r>
              <a:rPr lang="en-US" dirty="0"/>
              <a:t>MALİYET AVANTAJI</a:t>
            </a:r>
          </a:p>
        </c:rich>
      </c:tx>
      <c:layout>
        <c:manualLayout>
          <c:xMode val="edge"/>
          <c:yMode val="edge"/>
          <c:x val="0.19783850065616798"/>
          <c:y val="1.8518518518518517E-2"/>
        </c:manualLayout>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Sayfa1!$F$1</c:f>
              <c:strCache>
                <c:ptCount val="1"/>
                <c:pt idx="0">
                  <c:v>MALİYET AVANTAJI</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Sayfa1!$A$2:$A$12</c:f>
              <c:strCache>
                <c:ptCount val="11"/>
                <c:pt idx="0">
                  <c:v>5746</c:v>
                </c:pt>
                <c:pt idx="1">
                  <c:v>6111</c:v>
                </c:pt>
                <c:pt idx="2">
                  <c:v>5921</c:v>
                </c:pt>
                <c:pt idx="3">
                  <c:v>4857</c:v>
                </c:pt>
                <c:pt idx="4">
                  <c:v>6322</c:v>
                </c:pt>
                <c:pt idx="5">
                  <c:v>6645</c:v>
                </c:pt>
                <c:pt idx="6">
                  <c:v>6704</c:v>
                </c:pt>
                <c:pt idx="7">
                  <c:v>5225</c:v>
                </c:pt>
                <c:pt idx="8">
                  <c:v>6486</c:v>
                </c:pt>
                <c:pt idx="9">
                  <c:v>5510</c:v>
                </c:pt>
                <c:pt idx="10">
                  <c:v>Boş</c:v>
                </c:pt>
              </c:strCache>
            </c:strRef>
          </c:cat>
          <c:val>
            <c:numRef>
              <c:f>Sayfa1!$F$2:$F$12</c:f>
              <c:numCache>
                <c:formatCode>0.00%</c:formatCode>
                <c:ptCount val="11"/>
                <c:pt idx="0">
                  <c:v>0.56716906666666667</c:v>
                </c:pt>
                <c:pt idx="1">
                  <c:v>0.54666666666666663</c:v>
                </c:pt>
                <c:pt idx="2">
                  <c:v>0.4418173333333334</c:v>
                </c:pt>
                <c:pt idx="3">
                  <c:v>0.30110533333333334</c:v>
                </c:pt>
                <c:pt idx="4">
                  <c:v>0.30110533333333334</c:v>
                </c:pt>
                <c:pt idx="5">
                  <c:v>0.30110533333333334</c:v>
                </c:pt>
                <c:pt idx="6">
                  <c:v>0.30110533333333334</c:v>
                </c:pt>
                <c:pt idx="7">
                  <c:v>0.27333333333333332</c:v>
                </c:pt>
                <c:pt idx="8">
                  <c:v>0.19827733333333331</c:v>
                </c:pt>
                <c:pt idx="9">
                  <c:v>0.1333333333333333</c:v>
                </c:pt>
                <c:pt idx="10">
                  <c:v>0</c:v>
                </c:pt>
              </c:numCache>
            </c:numRef>
          </c:val>
          <c:extLst xmlns:c16r2="http://schemas.microsoft.com/office/drawing/2015/06/chart">
            <c:ext xmlns:c16="http://schemas.microsoft.com/office/drawing/2014/chart" uri="{C3380CC4-5D6E-409C-BE32-E72D297353CC}">
              <c16:uniqueId val="{00000000-612B-447C-801A-7F6DCF5DFAE1}"/>
            </c:ext>
          </c:extLst>
        </c:ser>
        <c:dLbls>
          <c:showLegendKey val="0"/>
          <c:showVal val="1"/>
          <c:showCatName val="0"/>
          <c:showSerName val="0"/>
          <c:showPercent val="0"/>
          <c:showBubbleSize val="0"/>
        </c:dLbls>
        <c:gapWidth val="84"/>
        <c:gapDepth val="53"/>
        <c:shape val="box"/>
        <c:axId val="166134784"/>
        <c:axId val="81696384"/>
        <c:axId val="0"/>
      </c:bar3DChart>
      <c:catAx>
        <c:axId val="166134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lumMod val="75000"/>
                  </a:schemeClr>
                </a:solidFill>
                <a:latin typeface="+mn-lt"/>
                <a:ea typeface="+mn-ea"/>
                <a:cs typeface="+mn-cs"/>
              </a:defRPr>
            </a:pPr>
            <a:endParaRPr lang="tr-TR"/>
          </a:p>
        </c:txPr>
        <c:crossAx val="81696384"/>
        <c:crosses val="autoZero"/>
        <c:auto val="1"/>
        <c:lblAlgn val="ctr"/>
        <c:lblOffset val="100"/>
        <c:noMultiLvlLbl val="0"/>
      </c:catAx>
      <c:valAx>
        <c:axId val="81696384"/>
        <c:scaling>
          <c:orientation val="minMax"/>
        </c:scaling>
        <c:delete val="1"/>
        <c:axPos val="l"/>
        <c:numFmt formatCode="0.00%" sourceLinked="1"/>
        <c:majorTickMark val="out"/>
        <c:minorTickMark val="none"/>
        <c:tickLblPos val="nextTo"/>
        <c:crossAx val="166134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6350" cap="flat" cmpd="sng" algn="ctr">
      <a:solidFill>
        <a:schemeClr val="dk1">
          <a:tint val="75000"/>
        </a:schemeClr>
      </a:solidFill>
      <a:round/>
    </a:ln>
    <a:effectLst/>
  </c:spPr>
  <c:txPr>
    <a:bodyPr/>
    <a:lstStyle/>
    <a:p>
      <a:pPr>
        <a:defRPr sz="2400"/>
      </a:pPr>
      <a:endParaRPr lang="tr-T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93CB3-C900-402E-B85A-C5F459DEF2AE}" type="datetimeFigureOut">
              <a:rPr lang="tr-TR" smtClean="0"/>
              <a:t>1.03.2018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2777B-F6DC-4F05-8147-8A233FF4927F}" type="slidenum">
              <a:rPr lang="tr-TR" smtClean="0"/>
              <a:t>‹#›</a:t>
            </a:fld>
            <a:endParaRPr lang="tr-TR"/>
          </a:p>
        </p:txBody>
      </p:sp>
    </p:spTree>
    <p:extLst>
      <p:ext uri="{BB962C8B-B14F-4D97-AF65-F5344CB8AC3E}">
        <p14:creationId xmlns:p14="http://schemas.microsoft.com/office/powerpoint/2010/main" val="84199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82777B-F6DC-4F05-8147-8A233FF4927F}" type="slidenum">
              <a:rPr lang="tr-TR" smtClean="0"/>
              <a:t>2</a:t>
            </a:fld>
            <a:endParaRPr lang="tr-TR"/>
          </a:p>
        </p:txBody>
      </p:sp>
    </p:spTree>
    <p:extLst>
      <p:ext uri="{BB962C8B-B14F-4D97-AF65-F5344CB8AC3E}">
        <p14:creationId xmlns:p14="http://schemas.microsoft.com/office/powerpoint/2010/main" val="102876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389178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75321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652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1608788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960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271727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279333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125679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364308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DF456E3-CC0F-44D5-A9FF-9ACDA3C57475}" type="datetimeFigureOut">
              <a:rPr lang="tr-TR" smtClean="0"/>
              <a:t>1.03.2018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336573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DF456E3-CC0F-44D5-A9FF-9ACDA3C57475}" type="datetimeFigureOut">
              <a:rPr lang="tr-TR" smtClean="0"/>
              <a:t>1.03.2018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219845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DF456E3-CC0F-44D5-A9FF-9ACDA3C57475}" type="datetimeFigureOut">
              <a:rPr lang="tr-TR" smtClean="0"/>
              <a:t>1.03.2018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329427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DF456E3-CC0F-44D5-A9FF-9ACDA3C57475}" type="datetimeFigureOut">
              <a:rPr lang="tr-TR" smtClean="0"/>
              <a:t>1.03.2018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295957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456E3-CC0F-44D5-A9FF-9ACDA3C57475}" type="datetimeFigureOut">
              <a:rPr lang="tr-TR" smtClean="0"/>
              <a:t>1.03.2018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264063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DDF456E3-CC0F-44D5-A9FF-9ACDA3C57475}" type="datetimeFigureOut">
              <a:rPr lang="tr-TR" smtClean="0"/>
              <a:t>1.03.2018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389907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DF456E3-CC0F-44D5-A9FF-9ACDA3C57475}" type="datetimeFigureOut">
              <a:rPr lang="tr-TR" smtClean="0"/>
              <a:t>1.03.2018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24D970-76D0-4AE2-AA9A-973D9B27E735}" type="slidenum">
              <a:rPr lang="tr-TR" smtClean="0"/>
              <a:t>‹#›</a:t>
            </a:fld>
            <a:endParaRPr lang="tr-TR"/>
          </a:p>
        </p:txBody>
      </p:sp>
    </p:spTree>
    <p:extLst>
      <p:ext uri="{BB962C8B-B14F-4D97-AF65-F5344CB8AC3E}">
        <p14:creationId xmlns:p14="http://schemas.microsoft.com/office/powerpoint/2010/main" val="370333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F456E3-CC0F-44D5-A9FF-9ACDA3C57475}" type="datetimeFigureOut">
              <a:rPr lang="tr-TR" smtClean="0"/>
              <a:t>1.03.2018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24D970-76D0-4AE2-AA9A-973D9B27E735}" type="slidenum">
              <a:rPr lang="tr-TR" smtClean="0"/>
              <a:t>‹#›</a:t>
            </a:fld>
            <a:endParaRPr lang="tr-TR"/>
          </a:p>
        </p:txBody>
      </p:sp>
    </p:spTree>
    <p:extLst>
      <p:ext uri="{BB962C8B-B14F-4D97-AF65-F5344CB8AC3E}">
        <p14:creationId xmlns:p14="http://schemas.microsoft.com/office/powerpoint/2010/main" val="1822524869"/>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9966" y="2758698"/>
            <a:ext cx="11670223" cy="1038388"/>
          </a:xfrm>
        </p:spPr>
        <p:txBody>
          <a:bodyPr/>
          <a:lstStyle/>
          <a:p>
            <a:pPr algn="ctr"/>
            <a:r>
              <a:rPr lang="tr-TR" b="1" dirty="0"/>
              <a:t>SİGORTA PRİMİ ORANLARI</a:t>
            </a:r>
          </a:p>
        </p:txBody>
      </p:sp>
    </p:spTree>
    <p:extLst>
      <p:ext uri="{BB962C8B-B14F-4D97-AF65-F5344CB8AC3E}">
        <p14:creationId xmlns:p14="http://schemas.microsoft.com/office/powerpoint/2010/main" val="1424441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5000"/>
            <a:ext cx="10515600" cy="1325563"/>
          </a:xfrm>
        </p:spPr>
        <p:txBody>
          <a:bodyPr/>
          <a:lstStyle/>
          <a:p>
            <a:pPr algn="ctr"/>
            <a:r>
              <a:rPr lang="tr-TR" b="1" dirty="0"/>
              <a:t>MEVCUT İSTİHDAM TEŞVİKLERİ</a:t>
            </a:r>
          </a:p>
        </p:txBody>
      </p:sp>
      <p:sp>
        <p:nvSpPr>
          <p:cNvPr id="3" name="İçerik Yer Tutucusu 2"/>
          <p:cNvSpPr>
            <a:spLocks noGrp="1"/>
          </p:cNvSpPr>
          <p:nvPr>
            <p:ph idx="1"/>
          </p:nvPr>
        </p:nvSpPr>
        <p:spPr>
          <a:xfrm>
            <a:off x="573206" y="1038386"/>
            <a:ext cx="11618794" cy="5635369"/>
          </a:xfrm>
        </p:spPr>
        <p:txBody>
          <a:bodyPr>
            <a:normAutofit/>
          </a:bodyPr>
          <a:lstStyle/>
          <a:p>
            <a:r>
              <a:rPr lang="tr-TR" sz="2400" dirty="0" err="1"/>
              <a:t>İşkur</a:t>
            </a:r>
            <a:r>
              <a:rPr lang="tr-TR" sz="2400" dirty="0"/>
              <a:t> İşbaşı  Eğitim Programı Ücret ve Sigorta Prim Teşviki (Hesaplamalı)</a:t>
            </a:r>
          </a:p>
          <a:p>
            <a:r>
              <a:rPr lang="tr-TR" sz="2400" dirty="0"/>
              <a:t>6111 İlave İstihdam Sigorta Prim Teşviki (Hesaplamalı)</a:t>
            </a:r>
          </a:p>
          <a:p>
            <a:r>
              <a:rPr lang="tr-TR" sz="2400" dirty="0"/>
              <a:t>Ar-Ge Faaliyetleri Sigorta Prim Teşviki İle Gelir ve Damga Vergisi Desteği</a:t>
            </a:r>
          </a:p>
          <a:p>
            <a:r>
              <a:rPr lang="tr-TR" sz="2400" dirty="0"/>
              <a:t>Engelli Sigorta Prim Teşviki</a:t>
            </a:r>
          </a:p>
          <a:p>
            <a:r>
              <a:rPr lang="tr-TR" sz="2400" dirty="0"/>
              <a:t>İlave 6 Puan Bölgesel Sigorta Prim Teşviki</a:t>
            </a:r>
          </a:p>
          <a:p>
            <a:r>
              <a:rPr lang="tr-TR" sz="2400" dirty="0"/>
              <a:t>Yatırım Teşvik Belgesi Kapsamında Sigorta Prim Teşviki (Hesaplamalı)</a:t>
            </a:r>
          </a:p>
          <a:p>
            <a:r>
              <a:rPr lang="tr-TR" sz="2400" dirty="0"/>
              <a:t>Kültür Yatırım/Girişim Belgesi Kapsamında Sigorta Prim Teşviki</a:t>
            </a:r>
          </a:p>
          <a:p>
            <a:r>
              <a:rPr lang="tr-TR" sz="2400" dirty="0"/>
              <a:t>İşsizlik Ödeneği Alanların İstihdamı Sigorta Prim Teşviki (Hesaplamalı)</a:t>
            </a:r>
          </a:p>
          <a:p>
            <a:r>
              <a:rPr lang="tr-TR" sz="2400" dirty="0"/>
              <a:t>Sosyal Yardım Ödeneği Alanların İstihdamı Sigorta Prim Teşviki (Hesaplamalı)</a:t>
            </a:r>
          </a:p>
          <a:p>
            <a:r>
              <a:rPr lang="tr-TR" sz="2400" dirty="0"/>
              <a:t>5 puan İşveren Hissesi Sigorta Prim Teşviki</a:t>
            </a:r>
          </a:p>
          <a:p>
            <a:pPr marL="0" indent="0">
              <a:buNone/>
            </a:pPr>
            <a:endParaRPr lang="tr-TR" dirty="0"/>
          </a:p>
        </p:txBody>
      </p:sp>
    </p:spTree>
    <p:extLst>
      <p:ext uri="{BB962C8B-B14F-4D97-AF65-F5344CB8AC3E}">
        <p14:creationId xmlns:p14="http://schemas.microsoft.com/office/powerpoint/2010/main" val="32377515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66218"/>
            <a:ext cx="10515600" cy="1325563"/>
          </a:xfrm>
        </p:spPr>
        <p:txBody>
          <a:bodyPr>
            <a:normAutofit fontScale="90000"/>
          </a:bodyPr>
          <a:lstStyle/>
          <a:p>
            <a:pPr algn="ctr"/>
            <a:r>
              <a:rPr lang="tr-TR" sz="9800" dirty="0"/>
              <a:t>TEŞEKKÜRLER</a:t>
            </a:r>
            <a:r>
              <a:rPr lang="tr-TR" dirty="0"/>
              <a:t/>
            </a:r>
            <a:br>
              <a:rPr lang="tr-TR" dirty="0"/>
            </a:br>
            <a:endParaRPr lang="tr-TR" dirty="0"/>
          </a:p>
        </p:txBody>
      </p:sp>
    </p:spTree>
    <p:extLst>
      <p:ext uri="{BB962C8B-B14F-4D97-AF65-F5344CB8AC3E}">
        <p14:creationId xmlns:p14="http://schemas.microsoft.com/office/powerpoint/2010/main" val="277228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10534"/>
            <a:ext cx="10515600" cy="1325563"/>
          </a:xfrm>
        </p:spPr>
        <p:txBody>
          <a:bodyPr/>
          <a:lstStyle/>
          <a:p>
            <a:pPr algn="ctr"/>
            <a:r>
              <a:rPr lang="tr-TR" b="1" dirty="0"/>
              <a:t>YÜRÜRLÜĞE GİRECEK İSTİHDAM TEŞVİKLERİ</a:t>
            </a:r>
          </a:p>
        </p:txBody>
      </p:sp>
      <p:sp>
        <p:nvSpPr>
          <p:cNvPr id="3" name="İçerik Yer Tutucusu 2"/>
          <p:cNvSpPr>
            <a:spLocks noGrp="1"/>
          </p:cNvSpPr>
          <p:nvPr>
            <p:ph idx="1"/>
          </p:nvPr>
        </p:nvSpPr>
        <p:spPr>
          <a:xfrm>
            <a:off x="329784" y="1903751"/>
            <a:ext cx="11862216" cy="4467068"/>
          </a:xfrm>
        </p:spPr>
        <p:txBody>
          <a:bodyPr>
            <a:normAutofit/>
          </a:bodyPr>
          <a:lstStyle/>
          <a:p>
            <a:r>
              <a:rPr lang="tr-TR" sz="3200" dirty="0"/>
              <a:t>687 KHK Benzeri Sigorta Primi, Gelir ve Damga Vergisi Teşviki</a:t>
            </a:r>
          </a:p>
          <a:p>
            <a:r>
              <a:rPr lang="tr-TR" sz="3200" dirty="0"/>
              <a:t>İmalat Faaliyet Alanındaki Esnaf İşyerlerine Ücret, Sigorta Primi, Gelir ve Damga Vergisi Teşviki</a:t>
            </a:r>
          </a:p>
          <a:p>
            <a:r>
              <a:rPr lang="tr-TR" sz="3200" dirty="0"/>
              <a:t>2018 Asgari Ücret Teşviki</a:t>
            </a:r>
          </a:p>
          <a:p>
            <a:r>
              <a:rPr lang="tr-TR" sz="3200" dirty="0"/>
              <a:t>Teşviklerden Geriye Dönük Yararlanma Hakkı </a:t>
            </a:r>
          </a:p>
        </p:txBody>
      </p:sp>
    </p:spTree>
    <p:extLst>
      <p:ext uri="{BB962C8B-B14F-4D97-AF65-F5344CB8AC3E}">
        <p14:creationId xmlns:p14="http://schemas.microsoft.com/office/powerpoint/2010/main" val="174304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57447"/>
            <a:ext cx="10515600" cy="1873108"/>
          </a:xfrm>
        </p:spPr>
        <p:txBody>
          <a:bodyPr>
            <a:normAutofit fontScale="90000"/>
          </a:bodyPr>
          <a:lstStyle/>
          <a:p>
            <a:pPr algn="ctr"/>
            <a:r>
              <a:rPr lang="tr-TR" sz="5300" b="1" dirty="0"/>
              <a:t>İŞKUR İŞBAŞI  EĞİTİM PROGRAMI ÜCRET VE SİGORTA PRİM TEŞVİKİ</a:t>
            </a:r>
            <a:r>
              <a:rPr lang="tr-TR" dirty="0"/>
              <a:t/>
            </a:r>
            <a:br>
              <a:rPr lang="tr-TR" dirty="0"/>
            </a:br>
            <a:endParaRPr lang="tr-TR" dirty="0"/>
          </a:p>
        </p:txBody>
      </p:sp>
    </p:spTree>
    <p:extLst>
      <p:ext uri="{BB962C8B-B14F-4D97-AF65-F5344CB8AC3E}">
        <p14:creationId xmlns:p14="http://schemas.microsoft.com/office/powerpoint/2010/main" val="402030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İşkur</a:t>
            </a:r>
            <a:r>
              <a:rPr lang="tr-TR" b="1" dirty="0"/>
              <a:t> İşbaşı Eğitim Teşviki Nedir?</a:t>
            </a:r>
          </a:p>
        </p:txBody>
      </p:sp>
      <p:sp>
        <p:nvSpPr>
          <p:cNvPr id="3" name="İçerik Yer Tutucusu 2"/>
          <p:cNvSpPr>
            <a:spLocks noGrp="1"/>
          </p:cNvSpPr>
          <p:nvPr>
            <p:ph idx="1"/>
          </p:nvPr>
        </p:nvSpPr>
        <p:spPr>
          <a:xfrm>
            <a:off x="838200" y="1825625"/>
            <a:ext cx="10515600" cy="4206685"/>
          </a:xfrm>
        </p:spPr>
        <p:txBody>
          <a:bodyPr>
            <a:normAutofit fontScale="92500" lnSpcReduction="10000"/>
          </a:bodyPr>
          <a:lstStyle/>
          <a:p>
            <a:pPr algn="just"/>
            <a:r>
              <a:rPr lang="tr-TR" sz="3600" dirty="0"/>
              <a:t>İşbaşı Eğitim Programı istihdamı artırmayı ve nitelikli işgücünü geliştirmeyi amaçlayan bir işgücü programıdır. Bu programla işverenler, ister kendi tarafından belirlenen isterse </a:t>
            </a:r>
            <a:r>
              <a:rPr lang="tr-TR" sz="3600" dirty="0" err="1"/>
              <a:t>İşkur</a:t>
            </a:r>
            <a:r>
              <a:rPr lang="tr-TR" sz="3600" dirty="0"/>
              <a:t> aracılığıyla bulunan kişileri herhangi bir ücret yada sigorta primi maliyetine maruz kalmadan çalıştırma fırsatı bulurken, katılımcılar da asgari ücret düzeyinde gelir elde ederek pratikte iş öğrenme fırsatı bulmaktadır.</a:t>
            </a:r>
          </a:p>
        </p:txBody>
      </p:sp>
    </p:spTree>
    <p:extLst>
      <p:ext uri="{BB962C8B-B14F-4D97-AF65-F5344CB8AC3E}">
        <p14:creationId xmlns:p14="http://schemas.microsoft.com/office/powerpoint/2010/main" val="88352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Programın İşverene Sağladığı Avantajlar Nelerdir?</a:t>
            </a:r>
          </a:p>
        </p:txBody>
      </p:sp>
      <p:sp>
        <p:nvSpPr>
          <p:cNvPr id="3" name="İçerik Yer Tutucusu 2"/>
          <p:cNvSpPr>
            <a:spLocks noGrp="1"/>
          </p:cNvSpPr>
          <p:nvPr>
            <p:ph idx="1"/>
          </p:nvPr>
        </p:nvSpPr>
        <p:spPr>
          <a:xfrm>
            <a:off x="948638" y="1678268"/>
            <a:ext cx="10566027" cy="3880773"/>
          </a:xfrm>
        </p:spPr>
        <p:txBody>
          <a:bodyPr>
            <a:noAutofit/>
          </a:bodyPr>
          <a:lstStyle/>
          <a:p>
            <a:pPr algn="just"/>
            <a:r>
              <a:rPr lang="tr-TR" sz="2800" dirty="0"/>
              <a:t>Program kapsamında kişilere net asgari ücret tutarında ücret ödenir ve İş kazası/meslek hastalığı ile sağlık sigortası yapılmaktadır. Söz konusu giderler </a:t>
            </a:r>
            <a:r>
              <a:rPr lang="tr-TR" sz="2800" dirty="0" err="1"/>
              <a:t>İşkur</a:t>
            </a:r>
            <a:r>
              <a:rPr lang="tr-TR" sz="2800" dirty="0"/>
              <a:t> tarafından karşılanır.  Ayrıca bu kapsamdaki kişiler işe alınmaları durumunda imalat sektöründe 42, diğer sektörlerde 32 ay süreyle asgari ücret üzerinden işveren hissesinin tamamı oranında sigorta primi teşvikinden yararlanır. İlave olarak asgari ücreti aşan tutar için ise 5 puan prim teşvikinden de yararlanılır.</a:t>
            </a:r>
          </a:p>
        </p:txBody>
      </p:sp>
    </p:spTree>
    <p:extLst>
      <p:ext uri="{BB962C8B-B14F-4D97-AF65-F5344CB8AC3E}">
        <p14:creationId xmlns:p14="http://schemas.microsoft.com/office/powerpoint/2010/main" val="83428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İşbaşı Eğitim Programından Yararlanma Şartları Nelerdir?</a:t>
            </a:r>
          </a:p>
        </p:txBody>
      </p:sp>
      <p:sp>
        <p:nvSpPr>
          <p:cNvPr id="3" name="İçerik Yer Tutucusu 2"/>
          <p:cNvSpPr>
            <a:spLocks noGrp="1"/>
          </p:cNvSpPr>
          <p:nvPr>
            <p:ph idx="1"/>
          </p:nvPr>
        </p:nvSpPr>
        <p:spPr>
          <a:xfrm>
            <a:off x="677334" y="2160589"/>
            <a:ext cx="10968326" cy="4087811"/>
          </a:xfrm>
        </p:spPr>
        <p:txBody>
          <a:bodyPr>
            <a:normAutofit/>
          </a:bodyPr>
          <a:lstStyle/>
          <a:p>
            <a:pPr algn="just"/>
            <a:r>
              <a:rPr lang="tr-TR" sz="2400" dirty="0"/>
              <a:t>Programdan yararlanmak isteyen işverenlere ilişkin olarak; kamu işyeri olmamak, en az 2 sigortalı çalıştırmak, program sonunda programı tamamlayan kişileri en az programdan yararlanma süresi kadar istihdam etmek ve programı tamamlayan katılımcıların % 50’ sini istihdam etmek şartları aranmaktadır. Ayrıca işverenin programın sona erdiği aydaki çalışan sayısı, programın başladığı aydaki çalışan sayısından az olmaması gerekmektedir. Diğer taraftan uygulamada </a:t>
            </a:r>
            <a:r>
              <a:rPr lang="tr-TR" sz="2400" dirty="0" err="1"/>
              <a:t>İşkur</a:t>
            </a:r>
            <a:r>
              <a:rPr lang="tr-TR" sz="2400" dirty="0"/>
              <a:t> tarafından Aktif İşgücü Yönetmeliği ve 2016/1 sayılı </a:t>
            </a:r>
            <a:r>
              <a:rPr lang="tr-TR" sz="2400" dirty="0" err="1"/>
              <a:t>İşkur</a:t>
            </a:r>
            <a:r>
              <a:rPr lang="tr-TR" sz="2400" dirty="0"/>
              <a:t> Genelgesinde yer almayan bazı şartlar da aranmaktadır. Örneğin işverenin engelli açığı bulunmamak, ihale kapsamında iş olmamak, terör örgütleri ile bağlantısı olmamak gibi.</a:t>
            </a:r>
          </a:p>
        </p:txBody>
      </p:sp>
    </p:spTree>
    <p:extLst>
      <p:ext uri="{BB962C8B-B14F-4D97-AF65-F5344CB8AC3E}">
        <p14:creationId xmlns:p14="http://schemas.microsoft.com/office/powerpoint/2010/main" val="141279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İşbaşı Eğitim Programından Yararlanma Şartları Nelerdir?</a:t>
            </a:r>
          </a:p>
        </p:txBody>
      </p:sp>
      <p:sp>
        <p:nvSpPr>
          <p:cNvPr id="3" name="İçerik Yer Tutucusu 2"/>
          <p:cNvSpPr>
            <a:spLocks noGrp="1"/>
          </p:cNvSpPr>
          <p:nvPr>
            <p:ph idx="1"/>
          </p:nvPr>
        </p:nvSpPr>
        <p:spPr>
          <a:xfrm>
            <a:off x="677334" y="2160589"/>
            <a:ext cx="11209866" cy="3880773"/>
          </a:xfrm>
        </p:spPr>
        <p:txBody>
          <a:bodyPr>
            <a:normAutofit lnSpcReduction="10000"/>
          </a:bodyPr>
          <a:lstStyle/>
          <a:p>
            <a:pPr algn="just"/>
            <a:r>
              <a:rPr lang="tr-TR" sz="3200" dirty="0"/>
              <a:t>Programdan yararlanabilecek kişiler;</a:t>
            </a:r>
          </a:p>
          <a:p>
            <a:pPr algn="just"/>
            <a:r>
              <a:rPr lang="tr-TR" sz="3200" dirty="0"/>
              <a:t> 15 yaşını doldurmuş olması, işverenin birinci derecede akrabası olmaması, emekli olmaması ve program tarihinden önceki son 1 ayda çalışmış olmaması şartları aranmaktadır. Ancak uygulamada </a:t>
            </a:r>
            <a:r>
              <a:rPr lang="tr-TR" sz="3200" dirty="0" err="1"/>
              <a:t>İşkur</a:t>
            </a:r>
            <a:r>
              <a:rPr lang="tr-TR" sz="3200" dirty="0"/>
              <a:t> İl Müdürlüklerince ödeneğe bağlı olarak ilave bazı şartlar da aranmaktadır. Örneğin, kişinin program düzenlenecek meslekte daha önce çalışmamış olması.</a:t>
            </a:r>
          </a:p>
        </p:txBody>
      </p:sp>
    </p:spTree>
    <p:extLst>
      <p:ext uri="{BB962C8B-B14F-4D97-AF65-F5344CB8AC3E}">
        <p14:creationId xmlns:p14="http://schemas.microsoft.com/office/powerpoint/2010/main" val="190705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Programdan Yararlanabilecek Kişi Sayısı Nedir?</a:t>
            </a:r>
          </a:p>
        </p:txBody>
      </p:sp>
      <p:sp>
        <p:nvSpPr>
          <p:cNvPr id="3" name="İçerik Yer Tutucusu 2"/>
          <p:cNvSpPr>
            <a:spLocks noGrp="1"/>
          </p:cNvSpPr>
          <p:nvPr>
            <p:ph idx="1"/>
          </p:nvPr>
        </p:nvSpPr>
        <p:spPr>
          <a:xfrm>
            <a:off x="677334" y="2160589"/>
            <a:ext cx="10951074" cy="3880773"/>
          </a:xfrm>
        </p:spPr>
        <p:txBody>
          <a:bodyPr>
            <a:normAutofit lnSpcReduction="10000"/>
          </a:bodyPr>
          <a:lstStyle/>
          <a:p>
            <a:pPr algn="just"/>
            <a:r>
              <a:rPr lang="tr-TR" sz="3600" dirty="0"/>
              <a:t>Programdan yararlanacak kişi sayısı işverenin aynı il sınırları içerisindeki tüm işyerlerindeki çalışan sayısının %30 ‘ u kadardır.</a:t>
            </a:r>
          </a:p>
          <a:p>
            <a:pPr algn="just"/>
            <a:r>
              <a:rPr lang="tr-TR" sz="3600" dirty="0"/>
              <a:t>Örneğin, A Gayrimenkul A.Ş’ </a:t>
            </a:r>
            <a:r>
              <a:rPr lang="tr-TR" sz="3600" dirty="0" err="1"/>
              <a:t>nin</a:t>
            </a:r>
            <a:r>
              <a:rPr lang="tr-TR" sz="3600" dirty="0"/>
              <a:t> İstanbul ilindeki toplam çalışan sayısı Ocak/2018 döneminde 100 kişidir. Bu durumda işveren toplam 30 kişi için İşbaşı Eğitim Programı düzenleyebilir.</a:t>
            </a:r>
          </a:p>
        </p:txBody>
      </p:sp>
    </p:spTree>
    <p:extLst>
      <p:ext uri="{BB962C8B-B14F-4D97-AF65-F5344CB8AC3E}">
        <p14:creationId xmlns:p14="http://schemas.microsoft.com/office/powerpoint/2010/main" val="261763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Programdan Yararlanma Süresi Ne Kadardır?</a:t>
            </a:r>
          </a:p>
        </p:txBody>
      </p:sp>
      <p:sp>
        <p:nvSpPr>
          <p:cNvPr id="3" name="İçerik Yer Tutucusu 2"/>
          <p:cNvSpPr>
            <a:spLocks noGrp="1"/>
          </p:cNvSpPr>
          <p:nvPr>
            <p:ph idx="1"/>
          </p:nvPr>
        </p:nvSpPr>
        <p:spPr>
          <a:xfrm>
            <a:off x="677333" y="2160589"/>
            <a:ext cx="11140855" cy="3880773"/>
          </a:xfrm>
        </p:spPr>
        <p:txBody>
          <a:bodyPr>
            <a:normAutofit/>
          </a:bodyPr>
          <a:lstStyle/>
          <a:p>
            <a:pPr algn="just"/>
            <a:r>
              <a:rPr lang="tr-TR" sz="3600" dirty="0"/>
              <a:t>Programdan Yararlanma Süresi kişi bazında </a:t>
            </a:r>
            <a:r>
              <a:rPr lang="tr-TR" sz="3600" dirty="0" err="1"/>
              <a:t>İşkur</a:t>
            </a:r>
            <a:r>
              <a:rPr lang="tr-TR" sz="3600" dirty="0"/>
              <a:t> tarafından belirlenmekte olup halihazırda 78 fiili gün olarak uygulanmaktadır.</a:t>
            </a:r>
          </a:p>
          <a:p>
            <a:pPr algn="just"/>
            <a:r>
              <a:rPr lang="tr-TR" sz="3600" dirty="0"/>
              <a:t>2018 yılında imalat ve bilişim alanlarında faaliyet gösteren işyerlerine 6 aylık yararlanma süresi öngörülmektedir. </a:t>
            </a:r>
          </a:p>
          <a:p>
            <a:pPr marL="0" indent="0">
              <a:buNone/>
            </a:pPr>
            <a:endParaRPr lang="tr-TR" dirty="0"/>
          </a:p>
        </p:txBody>
      </p:sp>
    </p:spTree>
    <p:extLst>
      <p:ext uri="{BB962C8B-B14F-4D97-AF65-F5344CB8AC3E}">
        <p14:creationId xmlns:p14="http://schemas.microsoft.com/office/powerpoint/2010/main" val="79063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İşverenin İstihdam Taahhüdü ve Çalışan Sayısı Yükümlülüklerine Aykırı Davranması</a:t>
            </a:r>
          </a:p>
        </p:txBody>
      </p:sp>
      <p:sp>
        <p:nvSpPr>
          <p:cNvPr id="3" name="İçerik Yer Tutucusu 2"/>
          <p:cNvSpPr>
            <a:spLocks noGrp="1"/>
          </p:cNvSpPr>
          <p:nvPr>
            <p:ph idx="1"/>
          </p:nvPr>
        </p:nvSpPr>
        <p:spPr>
          <a:xfrm>
            <a:off x="677334" y="2160589"/>
            <a:ext cx="11123602" cy="3880773"/>
          </a:xfrm>
        </p:spPr>
        <p:txBody>
          <a:bodyPr>
            <a:normAutofit/>
          </a:bodyPr>
          <a:lstStyle/>
          <a:p>
            <a:pPr algn="just"/>
            <a:r>
              <a:rPr lang="tr-TR" sz="3200" dirty="0"/>
              <a:t>İşverenin istihdam taahhüdü ve çalışan sayısı yükümlülüklerine aykırı davranması durumunda il bazında </a:t>
            </a:r>
            <a:r>
              <a:rPr lang="tr-TR" sz="3200" dirty="0" err="1"/>
              <a:t>İşkur</a:t>
            </a:r>
            <a:r>
              <a:rPr lang="tr-TR" sz="3200" dirty="0"/>
              <a:t> İşbaşı Eğitim Teşvikinden 1 yıl süreyle yasaklanır ve devam eden programları sonlandırılır.</a:t>
            </a:r>
          </a:p>
          <a:p>
            <a:pPr algn="just"/>
            <a:r>
              <a:rPr lang="tr-TR" sz="3200" dirty="0"/>
              <a:t>Sonlandırılan İşbaşı Eğitim Programları kapsamında yapılan ödemeler işverenden geri istenilir.</a:t>
            </a:r>
          </a:p>
        </p:txBody>
      </p:sp>
    </p:spTree>
    <p:extLst>
      <p:ext uri="{BB962C8B-B14F-4D97-AF65-F5344CB8AC3E}">
        <p14:creationId xmlns:p14="http://schemas.microsoft.com/office/powerpoint/2010/main" val="105364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PRİM ORANLARI</a:t>
            </a:r>
          </a:p>
        </p:txBody>
      </p:sp>
      <p:sp>
        <p:nvSpPr>
          <p:cNvPr id="3" name="İçerik Yer Tutucusu 2"/>
          <p:cNvSpPr>
            <a:spLocks noGrp="1"/>
          </p:cNvSpPr>
          <p:nvPr>
            <p:ph sz="half" idx="1"/>
          </p:nvPr>
        </p:nvSpPr>
        <p:spPr>
          <a:xfrm>
            <a:off x="677334" y="2160589"/>
            <a:ext cx="5633525" cy="3880772"/>
          </a:xfrm>
        </p:spPr>
        <p:txBody>
          <a:bodyPr>
            <a:normAutofit/>
          </a:bodyPr>
          <a:lstStyle/>
          <a:p>
            <a:r>
              <a:rPr lang="tr-TR" sz="2000" b="1" dirty="0">
                <a:solidFill>
                  <a:schemeClr val="tx1"/>
                </a:solidFill>
              </a:rPr>
              <a:t>İŞÇİ HİSSESİ % 15</a:t>
            </a:r>
          </a:p>
          <a:p>
            <a:pPr>
              <a:buFont typeface="Wingdings" panose="05000000000000000000" pitchFamily="2" charset="2"/>
              <a:buChar char="ü"/>
            </a:pPr>
            <a:r>
              <a:rPr lang="tr-TR" sz="2000" dirty="0">
                <a:solidFill>
                  <a:schemeClr val="tx1"/>
                </a:solidFill>
              </a:rPr>
              <a:t>Malullük  Yaşlılık ve Ölüm Sigortası Primi % 9</a:t>
            </a:r>
          </a:p>
          <a:p>
            <a:pPr>
              <a:buFont typeface="Wingdings" panose="05000000000000000000" pitchFamily="2" charset="2"/>
              <a:buChar char="ü"/>
            </a:pPr>
            <a:r>
              <a:rPr lang="tr-TR" sz="2000" dirty="0">
                <a:solidFill>
                  <a:schemeClr val="tx1"/>
                </a:solidFill>
              </a:rPr>
              <a:t>Genel Sağlık Sigortası Primi % 5</a:t>
            </a:r>
          </a:p>
          <a:p>
            <a:pPr>
              <a:buFont typeface="Wingdings" panose="05000000000000000000" pitchFamily="2" charset="2"/>
              <a:buChar char="ü"/>
            </a:pPr>
            <a:r>
              <a:rPr lang="tr-TR" sz="2000" dirty="0">
                <a:solidFill>
                  <a:schemeClr val="tx1"/>
                </a:solidFill>
              </a:rPr>
              <a:t> İşsizlik Sigortası Primi % 1</a:t>
            </a:r>
          </a:p>
          <a:p>
            <a:endParaRPr lang="tr-TR" dirty="0">
              <a:solidFill>
                <a:srgbClr val="0070C0"/>
              </a:solidFill>
            </a:endParaRPr>
          </a:p>
        </p:txBody>
      </p:sp>
      <p:sp>
        <p:nvSpPr>
          <p:cNvPr id="4" name="İçerik Yer Tutucusu 3">
            <a:extLst>
              <a:ext uri="{FF2B5EF4-FFF2-40B4-BE49-F238E27FC236}">
                <a16:creationId xmlns="" xmlns:a16="http://schemas.microsoft.com/office/drawing/2014/main" id="{72373B72-DF5D-4AC4-B18C-6DE8013F981F}"/>
              </a:ext>
            </a:extLst>
          </p:cNvPr>
          <p:cNvSpPr>
            <a:spLocks noGrp="1"/>
          </p:cNvSpPr>
          <p:nvPr>
            <p:ph sz="half" idx="2"/>
          </p:nvPr>
        </p:nvSpPr>
        <p:spPr>
          <a:xfrm>
            <a:off x="6485744" y="2160589"/>
            <a:ext cx="6175949" cy="3545654"/>
          </a:xfrm>
        </p:spPr>
        <p:txBody>
          <a:bodyPr>
            <a:normAutofit/>
          </a:bodyPr>
          <a:lstStyle/>
          <a:p>
            <a:r>
              <a:rPr lang="tr-TR" sz="2000" b="1" dirty="0">
                <a:solidFill>
                  <a:schemeClr val="tx1"/>
                </a:solidFill>
              </a:rPr>
              <a:t>İŞVEREN </a:t>
            </a:r>
            <a:r>
              <a:rPr lang="tr-TR" sz="2000" b="1" dirty="0" err="1">
                <a:solidFill>
                  <a:schemeClr val="tx1"/>
                </a:solidFill>
              </a:rPr>
              <a:t>İŞVEREN</a:t>
            </a:r>
            <a:r>
              <a:rPr lang="tr-TR" sz="2000" b="1" dirty="0">
                <a:solidFill>
                  <a:schemeClr val="tx1"/>
                </a:solidFill>
              </a:rPr>
              <a:t> HİSSESİ % 22,5</a:t>
            </a:r>
          </a:p>
          <a:p>
            <a:pPr>
              <a:buFont typeface="Wingdings" panose="05000000000000000000" pitchFamily="2" charset="2"/>
              <a:buChar char="ü"/>
            </a:pPr>
            <a:r>
              <a:rPr lang="tr-TR" sz="2000" dirty="0">
                <a:solidFill>
                  <a:schemeClr val="tx1"/>
                </a:solidFill>
              </a:rPr>
              <a:t>Malullük  Yaşlılık ve Ölüm Sigortası Primi % 11</a:t>
            </a:r>
          </a:p>
          <a:p>
            <a:pPr>
              <a:buFont typeface="Wingdings" panose="05000000000000000000" pitchFamily="2" charset="2"/>
              <a:buChar char="ü"/>
            </a:pPr>
            <a:r>
              <a:rPr lang="tr-TR" sz="2000" dirty="0">
                <a:solidFill>
                  <a:schemeClr val="tx1"/>
                </a:solidFill>
              </a:rPr>
              <a:t>Genel Sağlık Sigortası Primi % 7,5</a:t>
            </a:r>
          </a:p>
          <a:p>
            <a:pPr>
              <a:buFont typeface="Wingdings" panose="05000000000000000000" pitchFamily="2" charset="2"/>
              <a:buChar char="ü"/>
            </a:pPr>
            <a:r>
              <a:rPr lang="it-IT" sz="2000" dirty="0">
                <a:solidFill>
                  <a:schemeClr val="tx1"/>
                </a:solidFill>
              </a:rPr>
              <a:t>Kısa Vadeli Sigorta Primi % 2</a:t>
            </a:r>
          </a:p>
          <a:p>
            <a:pPr>
              <a:buFont typeface="Wingdings" panose="05000000000000000000" pitchFamily="2" charset="2"/>
              <a:buChar char="ü"/>
            </a:pPr>
            <a:r>
              <a:rPr lang="tr-TR" sz="2000" dirty="0">
                <a:solidFill>
                  <a:schemeClr val="tx1"/>
                </a:solidFill>
              </a:rPr>
              <a:t> İşsizlik Sigortası Primi % 2</a:t>
            </a:r>
          </a:p>
          <a:p>
            <a:pPr marL="0" indent="0">
              <a:buNone/>
            </a:pPr>
            <a:endParaRPr lang="tr-TR" dirty="0"/>
          </a:p>
        </p:txBody>
      </p:sp>
      <p:sp>
        <p:nvSpPr>
          <p:cNvPr id="5" name="Metin kutusu 4">
            <a:extLst>
              <a:ext uri="{FF2B5EF4-FFF2-40B4-BE49-F238E27FC236}">
                <a16:creationId xmlns="" xmlns:a16="http://schemas.microsoft.com/office/drawing/2014/main" id="{BFECB95B-CB1F-4A2E-94ED-8E80A39B8111}"/>
              </a:ext>
            </a:extLst>
          </p:cNvPr>
          <p:cNvSpPr txBox="1"/>
          <p:nvPr/>
        </p:nvSpPr>
        <p:spPr>
          <a:xfrm>
            <a:off x="2572719" y="5424407"/>
            <a:ext cx="7640664" cy="369332"/>
          </a:xfrm>
          <a:prstGeom prst="rect">
            <a:avLst/>
          </a:prstGeom>
          <a:noFill/>
        </p:spPr>
        <p:txBody>
          <a:bodyPr wrap="square" rtlCol="0">
            <a:spAutoFit/>
          </a:bodyPr>
          <a:lstStyle/>
          <a:p>
            <a:r>
              <a:rPr lang="tr-TR" dirty="0"/>
              <a:t>TOPLAM SİGORTA PRİM ORANI BRÜT KAZANCIN % 37,5’DUR.</a:t>
            </a:r>
          </a:p>
        </p:txBody>
      </p:sp>
    </p:spTree>
    <p:extLst>
      <p:ext uri="{BB962C8B-B14F-4D97-AF65-F5344CB8AC3E}">
        <p14:creationId xmlns:p14="http://schemas.microsoft.com/office/powerpoint/2010/main" val="150860293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İşbaşı Eğitim Programı Ücret Avantajı</a:t>
            </a:r>
          </a:p>
        </p:txBody>
      </p:sp>
      <p:sp>
        <p:nvSpPr>
          <p:cNvPr id="3" name="İçerik Yer Tutucusu 2"/>
          <p:cNvSpPr>
            <a:spLocks noGrp="1"/>
          </p:cNvSpPr>
          <p:nvPr>
            <p:ph idx="1"/>
          </p:nvPr>
        </p:nvSpPr>
        <p:spPr>
          <a:xfrm>
            <a:off x="677333" y="2160589"/>
            <a:ext cx="10726787" cy="3880773"/>
          </a:xfrm>
        </p:spPr>
        <p:txBody>
          <a:bodyPr>
            <a:normAutofit lnSpcReduction="10000"/>
          </a:bodyPr>
          <a:lstStyle/>
          <a:p>
            <a:pPr algn="just"/>
            <a:r>
              <a:rPr lang="tr-TR" sz="3600" dirty="0" err="1"/>
              <a:t>İşkur</a:t>
            </a:r>
            <a:r>
              <a:rPr lang="tr-TR" sz="3600" dirty="0"/>
              <a:t> tarafından kursiyerlere günlük Asgari Ücret tutarında yevmiye ile İş Kazası /Meslek Hastalığı ve Hastalık Sigorta Primleri </a:t>
            </a:r>
            <a:r>
              <a:rPr lang="tr-TR" sz="3600" dirty="0" err="1"/>
              <a:t>İşkur</a:t>
            </a:r>
            <a:r>
              <a:rPr lang="tr-TR" sz="3600" dirty="0"/>
              <a:t> tarafından ödendiğinden işveren program süresi boyunca Asgari Ücretin maliyeti kadar avantaj sağlar.</a:t>
            </a:r>
          </a:p>
          <a:p>
            <a:pPr algn="just"/>
            <a:r>
              <a:rPr lang="tr-TR" sz="3600" dirty="0"/>
              <a:t>2018 Asgari Ücretin işverene aylık maliyeti:2.384,66TL’ </a:t>
            </a:r>
            <a:r>
              <a:rPr lang="tr-TR" sz="3600" dirty="0" err="1"/>
              <a:t>dir</a:t>
            </a:r>
            <a:r>
              <a:rPr lang="tr-TR" sz="3600" dirty="0"/>
              <a:t>.</a:t>
            </a:r>
          </a:p>
          <a:p>
            <a:endParaRPr lang="tr-TR" sz="3200" dirty="0"/>
          </a:p>
        </p:txBody>
      </p:sp>
    </p:spTree>
    <p:extLst>
      <p:ext uri="{BB962C8B-B14F-4D97-AF65-F5344CB8AC3E}">
        <p14:creationId xmlns:p14="http://schemas.microsoft.com/office/powerpoint/2010/main" val="258664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İşbaşı Eğitim Programı Sigorta Prim Teşviki</a:t>
            </a:r>
          </a:p>
        </p:txBody>
      </p:sp>
      <p:sp>
        <p:nvSpPr>
          <p:cNvPr id="3" name="İçerik Yer Tutucusu 2"/>
          <p:cNvSpPr>
            <a:spLocks noGrp="1"/>
          </p:cNvSpPr>
          <p:nvPr>
            <p:ph idx="1"/>
          </p:nvPr>
        </p:nvSpPr>
        <p:spPr>
          <a:xfrm>
            <a:off x="677333" y="2160589"/>
            <a:ext cx="10726787" cy="3880773"/>
          </a:xfrm>
        </p:spPr>
        <p:txBody>
          <a:bodyPr>
            <a:normAutofit/>
          </a:bodyPr>
          <a:lstStyle/>
          <a:p>
            <a:pPr algn="just"/>
            <a:r>
              <a:rPr lang="tr-TR" sz="3200" dirty="0"/>
              <a:t>İşbaşı eğitimi programı bittikten sonra işe alınan kişiler için ayrıca sigorta primi teşviki uygulanmaktadır. Söz konusu teşvik asgari ücret üzerinden verilmekte olup, işveren hissesinin tamamını karşılamaktadır. Ayrıca asgari ücreti aşan tutar için ise 5 puan sigorta prim teşvikinden de yararlanılır. </a:t>
            </a:r>
          </a:p>
        </p:txBody>
      </p:sp>
    </p:spTree>
    <p:extLst>
      <p:ext uri="{BB962C8B-B14F-4D97-AF65-F5344CB8AC3E}">
        <p14:creationId xmlns:p14="http://schemas.microsoft.com/office/powerpoint/2010/main" val="176801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Sigortalı Bakımından Yararlanma Şartları Nelerdir?</a:t>
            </a:r>
          </a:p>
        </p:txBody>
      </p:sp>
      <p:sp>
        <p:nvSpPr>
          <p:cNvPr id="3" name="İçerik Yer Tutucusu 2"/>
          <p:cNvSpPr>
            <a:spLocks noGrp="1"/>
          </p:cNvSpPr>
          <p:nvPr>
            <p:ph idx="1"/>
          </p:nvPr>
        </p:nvSpPr>
        <p:spPr>
          <a:xfrm>
            <a:off x="677333" y="2160589"/>
            <a:ext cx="11020085" cy="3880773"/>
          </a:xfrm>
        </p:spPr>
        <p:txBody>
          <a:bodyPr>
            <a:normAutofit lnSpcReduction="10000"/>
          </a:bodyPr>
          <a:lstStyle/>
          <a:p>
            <a:pPr algn="just"/>
            <a:r>
              <a:rPr lang="tr-TR" sz="2800" dirty="0"/>
              <a:t> 31.12.2018  tarihine kadar başlatılan işbaşı eğitim programını tamamlamış olması ve işbaşı eğitim programının bitimini müteakip en geç üç ay  içinde işe alınması,</a:t>
            </a:r>
          </a:p>
          <a:p>
            <a:pPr algn="just"/>
            <a:r>
              <a:rPr lang="tr-TR" sz="2800" dirty="0"/>
              <a:t> 23.04.2015 tarihi ve sonrasında işe alınmış olması,</a:t>
            </a:r>
          </a:p>
          <a:p>
            <a:pPr algn="just"/>
            <a:r>
              <a:rPr lang="tr-TR" sz="2800" dirty="0"/>
              <a:t>18 yaşından büyük, 29 yaşından küçük olması,</a:t>
            </a:r>
          </a:p>
          <a:p>
            <a:pPr algn="just"/>
            <a:r>
              <a:rPr lang="tr-TR" sz="2800" dirty="0"/>
              <a:t>Tamamladığı işbaşı eğitim programına ilişkin meslek alanında işe alınması,</a:t>
            </a:r>
          </a:p>
          <a:p>
            <a:pPr algn="just"/>
            <a:r>
              <a:rPr lang="tr-TR" sz="2800" dirty="0"/>
              <a:t>E-Bildirge İş Başı Eğitim Programı Paneline tanımlama yapılmalı</a:t>
            </a:r>
          </a:p>
          <a:p>
            <a:endParaRPr lang="tr-TR" dirty="0"/>
          </a:p>
        </p:txBody>
      </p:sp>
    </p:spTree>
    <p:extLst>
      <p:ext uri="{BB962C8B-B14F-4D97-AF65-F5344CB8AC3E}">
        <p14:creationId xmlns:p14="http://schemas.microsoft.com/office/powerpoint/2010/main" val="4250403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İşyeri Bakımından Yararlanma Şartları Nelerdir?</a:t>
            </a:r>
          </a:p>
        </p:txBody>
      </p:sp>
      <p:sp>
        <p:nvSpPr>
          <p:cNvPr id="3" name="İçerik Yer Tutucusu 2"/>
          <p:cNvSpPr>
            <a:spLocks noGrp="1"/>
          </p:cNvSpPr>
          <p:nvPr>
            <p:ph idx="1"/>
          </p:nvPr>
        </p:nvSpPr>
        <p:spPr>
          <a:xfrm>
            <a:off x="677333" y="2160589"/>
            <a:ext cx="10778545" cy="3880773"/>
          </a:xfrm>
        </p:spPr>
        <p:txBody>
          <a:bodyPr>
            <a:normAutofit/>
          </a:bodyPr>
          <a:lstStyle/>
          <a:p>
            <a:pPr algn="just"/>
            <a:r>
              <a:rPr lang="tr-TR" sz="3200" dirty="0"/>
              <a:t>İşyerinin özel sektör işyeri kapsamında olması, </a:t>
            </a:r>
          </a:p>
          <a:p>
            <a:pPr algn="just"/>
            <a:r>
              <a:rPr lang="tr-TR" sz="3200" dirty="0"/>
              <a:t>Sigortalının, işe alındığı tarihten önceki yılda işyerinin çalışan sayısı ortalamasına ilave olarak çalıştırılması,</a:t>
            </a:r>
          </a:p>
          <a:p>
            <a:pPr algn="just"/>
            <a:r>
              <a:rPr lang="tr-TR" sz="3200" dirty="0"/>
              <a:t> 06645 Kanun numarası seçilmek suretiyle düzenlenen aylık prim ve hizmet belgelerinin yasal süresi içinde Kuruma     verilmesi, </a:t>
            </a:r>
          </a:p>
          <a:p>
            <a:endParaRPr lang="tr-TR" dirty="0"/>
          </a:p>
        </p:txBody>
      </p:sp>
    </p:spTree>
    <p:extLst>
      <p:ext uri="{BB962C8B-B14F-4D97-AF65-F5344CB8AC3E}">
        <p14:creationId xmlns:p14="http://schemas.microsoft.com/office/powerpoint/2010/main" val="406167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İşyeri Bakımından Yararlanma Şartları Nelerdir?</a:t>
            </a:r>
          </a:p>
        </p:txBody>
      </p:sp>
      <p:sp>
        <p:nvSpPr>
          <p:cNvPr id="3" name="İçerik Yer Tutucusu 2"/>
          <p:cNvSpPr>
            <a:spLocks noGrp="1"/>
          </p:cNvSpPr>
          <p:nvPr>
            <p:ph idx="1"/>
          </p:nvPr>
        </p:nvSpPr>
        <p:spPr/>
        <p:txBody>
          <a:bodyPr>
            <a:normAutofit fontScale="85000" lnSpcReduction="20000"/>
          </a:bodyPr>
          <a:lstStyle/>
          <a:p>
            <a:pPr algn="just"/>
            <a:r>
              <a:rPr lang="tr-TR" sz="3200" dirty="0"/>
              <a:t>Tahakkuk eden sigorta primlerinin yasal süresi içinde ödenmesi, </a:t>
            </a:r>
          </a:p>
          <a:p>
            <a:pPr algn="just"/>
            <a:r>
              <a:rPr lang="tr-TR" sz="3200" dirty="0"/>
              <a:t> Yasal ödeme süresi geçmiş sigorta primi, işsizlik sigortası primi, idari para cezası ve bunlara ilişkin gecikme cezası ve gecikme zammı borcunun bulunmaması, </a:t>
            </a:r>
          </a:p>
          <a:p>
            <a:pPr algn="just"/>
            <a:r>
              <a:rPr lang="tr-TR" sz="3200" dirty="0"/>
              <a:t>Çalıştırdığı kişileri sigortalı olarak bildirmediği yönünde herhangi bir tespitin bulunmaması şartlarının birlikte gerçekleşmiş olması gerekmektedir.</a:t>
            </a:r>
          </a:p>
          <a:p>
            <a:endParaRPr lang="tr-TR" dirty="0"/>
          </a:p>
        </p:txBody>
      </p:sp>
    </p:spTree>
    <p:extLst>
      <p:ext uri="{BB962C8B-B14F-4D97-AF65-F5344CB8AC3E}">
        <p14:creationId xmlns:p14="http://schemas.microsoft.com/office/powerpoint/2010/main" val="342618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Teşvikten Yararlanma Süresi Ne Kadardır?</a:t>
            </a:r>
          </a:p>
        </p:txBody>
      </p:sp>
      <p:sp>
        <p:nvSpPr>
          <p:cNvPr id="3" name="İçerik Yer Tutucusu 2"/>
          <p:cNvSpPr>
            <a:spLocks noGrp="1"/>
          </p:cNvSpPr>
          <p:nvPr>
            <p:ph idx="1"/>
          </p:nvPr>
        </p:nvSpPr>
        <p:spPr>
          <a:xfrm>
            <a:off x="677334" y="2160589"/>
            <a:ext cx="11123602" cy="3880773"/>
          </a:xfrm>
        </p:spPr>
        <p:txBody>
          <a:bodyPr>
            <a:normAutofit/>
          </a:bodyPr>
          <a:lstStyle/>
          <a:p>
            <a:pPr algn="just"/>
            <a:r>
              <a:rPr lang="tr-TR" sz="3200" dirty="0"/>
              <a:t>Sigortalının çalıştığı işyerinin imalat sanayi sektöründe faaliyet göstermesi halinde 42 ay,</a:t>
            </a:r>
          </a:p>
          <a:p>
            <a:pPr algn="just"/>
            <a:r>
              <a:rPr lang="tr-TR" sz="3200" dirty="0"/>
              <a:t>Sigortalının çalıştığı işyerinin imalat sanayi dışındaki bir  sektörde faaliyet göstermesi halinde 30 ay süreyle, söz konusu destekten yararlanılması mümkün bulunmaktadır.</a:t>
            </a:r>
          </a:p>
          <a:p>
            <a:pPr algn="just"/>
            <a:endParaRPr lang="tr-TR" sz="3200" dirty="0"/>
          </a:p>
          <a:p>
            <a:pPr algn="just"/>
            <a:endParaRPr lang="tr-TR" sz="3200" dirty="0"/>
          </a:p>
        </p:txBody>
      </p:sp>
    </p:spTree>
    <p:extLst>
      <p:ext uri="{BB962C8B-B14F-4D97-AF65-F5344CB8AC3E}">
        <p14:creationId xmlns:p14="http://schemas.microsoft.com/office/powerpoint/2010/main" val="62802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Sigorta Priminden Sağlanan Avantaj Tutarı Ne Kadardır?</a:t>
            </a:r>
          </a:p>
        </p:txBody>
      </p:sp>
      <p:sp>
        <p:nvSpPr>
          <p:cNvPr id="3" name="İçerik Yer Tutucusu 2"/>
          <p:cNvSpPr>
            <a:spLocks noGrp="1"/>
          </p:cNvSpPr>
          <p:nvPr>
            <p:ph idx="1"/>
          </p:nvPr>
        </p:nvSpPr>
        <p:spPr>
          <a:xfrm>
            <a:off x="677334" y="1725283"/>
            <a:ext cx="11330636" cy="4727275"/>
          </a:xfrm>
        </p:spPr>
        <p:txBody>
          <a:bodyPr>
            <a:noAutofit/>
          </a:bodyPr>
          <a:lstStyle/>
          <a:p>
            <a:pPr algn="just"/>
            <a:r>
              <a:rPr lang="tr-TR" sz="2400" dirty="0"/>
              <a:t>(X) A.Ş  İşbaşı Eğitim Programı sigorta prim teşviki kapsamındaki bir sigortalının 2018/Ocak ayındaki  prim ödeme gün sayısının 30, prime esas kazanç tutarının ise  3000,00 TL olduğu varsayıldığında, </a:t>
            </a:r>
          </a:p>
          <a:p>
            <a:pPr algn="just"/>
            <a:endParaRPr lang="tr-TR" sz="2400" dirty="0"/>
          </a:p>
          <a:p>
            <a:pPr algn="just"/>
            <a:r>
              <a:rPr lang="tr-TR" sz="2400" dirty="0"/>
              <a:t>   3.000,00  * 0,05 = 150,00 TL Beş puanlık indirim</a:t>
            </a:r>
          </a:p>
          <a:p>
            <a:pPr algn="just"/>
            <a:r>
              <a:rPr lang="tr-TR" sz="2400" dirty="0"/>
              <a:t>   2.029,50 *  0,155 = 337,82 TL İşsizlik Sigortası Fonu tarafından karşılanacaktır.</a:t>
            </a:r>
          </a:p>
          <a:p>
            <a:pPr algn="just"/>
            <a:endParaRPr lang="tr-TR" sz="2400" dirty="0"/>
          </a:p>
          <a:p>
            <a:pPr algn="just"/>
            <a:r>
              <a:rPr lang="tr-TR" sz="2400" dirty="0"/>
              <a:t>   İşveren tarafından ödenmesi gereken sigorta primi; </a:t>
            </a:r>
          </a:p>
          <a:p>
            <a:pPr algn="just"/>
            <a:r>
              <a:rPr lang="tr-TR" sz="2400" dirty="0"/>
              <a:t>   3.000,00 * 34,5/100 = 1.035,00 TL, </a:t>
            </a:r>
          </a:p>
          <a:p>
            <a:pPr algn="just"/>
            <a:r>
              <a:rPr lang="tr-TR" sz="2400" dirty="0"/>
              <a:t>   1.035,00 – (150,00 + 337,82) = 547,18 TL olacaktır.</a:t>
            </a:r>
          </a:p>
          <a:p>
            <a:endParaRPr lang="tr-TR" sz="2400" dirty="0"/>
          </a:p>
        </p:txBody>
      </p:sp>
    </p:spTree>
    <p:extLst>
      <p:ext uri="{BB962C8B-B14F-4D97-AF65-F5344CB8AC3E}">
        <p14:creationId xmlns:p14="http://schemas.microsoft.com/office/powerpoint/2010/main" val="342055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786302"/>
          </a:xfrm>
        </p:spPr>
        <p:txBody>
          <a:bodyPr/>
          <a:lstStyle/>
          <a:p>
            <a:pPr algn="ctr"/>
            <a:r>
              <a:rPr lang="tr-TR" b="1" dirty="0"/>
              <a:t/>
            </a:r>
            <a:br>
              <a:rPr lang="tr-TR" b="1" dirty="0"/>
            </a:br>
            <a:r>
              <a:rPr lang="tr-TR" b="1" dirty="0"/>
              <a:t/>
            </a:r>
            <a:br>
              <a:rPr lang="tr-TR" b="1" dirty="0"/>
            </a:br>
            <a:r>
              <a:rPr lang="tr-TR" b="1" dirty="0"/>
              <a:t/>
            </a:r>
            <a:br>
              <a:rPr lang="tr-TR" b="1" dirty="0"/>
            </a:br>
            <a:r>
              <a:rPr lang="tr-TR" b="1" dirty="0"/>
              <a:t/>
            </a:r>
            <a:br>
              <a:rPr lang="tr-TR" b="1" dirty="0"/>
            </a:br>
            <a:r>
              <a:rPr lang="tr-TR" sz="4800" b="1" dirty="0"/>
              <a:t>6111 İLAVE İSTİHDAM </a:t>
            </a:r>
            <a:br>
              <a:rPr lang="tr-TR" sz="4800" b="1" dirty="0"/>
            </a:br>
            <a:r>
              <a:rPr lang="tr-TR" sz="4800" b="1" dirty="0"/>
              <a:t>SİGORTA PRİM TEŞVİKİ</a:t>
            </a:r>
            <a:r>
              <a:rPr lang="tr-TR" dirty="0"/>
              <a:t/>
            </a:r>
            <a:br>
              <a:rPr lang="tr-TR" dirty="0"/>
            </a:br>
            <a:endParaRPr lang="tr-TR" dirty="0"/>
          </a:p>
        </p:txBody>
      </p:sp>
    </p:spTree>
    <p:extLst>
      <p:ext uri="{BB962C8B-B14F-4D97-AF65-F5344CB8AC3E}">
        <p14:creationId xmlns:p14="http://schemas.microsoft.com/office/powerpoint/2010/main" val="176785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pt-BR" dirty="0"/>
              <a:t>6111 </a:t>
            </a:r>
            <a:r>
              <a:rPr lang="tr-TR" dirty="0"/>
              <a:t>İ</a:t>
            </a:r>
            <a:r>
              <a:rPr lang="pt-BR" dirty="0"/>
              <a:t>lave </a:t>
            </a:r>
            <a:r>
              <a:rPr lang="tr-TR" dirty="0"/>
              <a:t>İ</a:t>
            </a:r>
            <a:r>
              <a:rPr lang="pt-BR" dirty="0"/>
              <a:t>stihdam Sigorta Prim Teşviki </a:t>
            </a:r>
            <a:r>
              <a:rPr lang="tr-TR" dirty="0"/>
              <a:t>Nedir </a:t>
            </a:r>
          </a:p>
        </p:txBody>
      </p:sp>
      <p:sp>
        <p:nvSpPr>
          <p:cNvPr id="3" name="İçerik Yer Tutucusu 2"/>
          <p:cNvSpPr>
            <a:spLocks noGrp="1"/>
          </p:cNvSpPr>
          <p:nvPr>
            <p:ph idx="1"/>
          </p:nvPr>
        </p:nvSpPr>
        <p:spPr>
          <a:xfrm>
            <a:off x="677333" y="2160589"/>
            <a:ext cx="10985579" cy="3880773"/>
          </a:xfrm>
        </p:spPr>
        <p:txBody>
          <a:bodyPr>
            <a:normAutofit fontScale="92500" lnSpcReduction="10000"/>
          </a:bodyPr>
          <a:lstStyle/>
          <a:p>
            <a:pPr algn="just"/>
            <a:r>
              <a:rPr lang="tr-TR" sz="3600" dirty="0"/>
              <a:t>01.03.2011 tarihinde yürürlüğe giren 6111 ilave istihdam sigorta prim teşviki yürürlükteki en avantajlı sigorta prim teşviklerinden biridir. Kadın ya da 18-29 yaş arası erkek kişileri istihdam eden ve çalışan sayısını artıran işverenler için önemli tutarlarda destek sağlamaktadır.</a:t>
            </a:r>
          </a:p>
          <a:p>
            <a:pPr algn="just"/>
            <a:r>
              <a:rPr lang="tr-TR" sz="3600" dirty="0"/>
              <a:t>Diğer taraftan teşvikten yararlanmak hesaplama gerektirdiğinden yararlanması zor bir teşviktir.</a:t>
            </a:r>
          </a:p>
          <a:p>
            <a:pPr marL="0" indent="0" algn="just">
              <a:buNone/>
            </a:pPr>
            <a:endParaRPr lang="tr-TR" sz="3600" dirty="0"/>
          </a:p>
        </p:txBody>
      </p:sp>
    </p:spTree>
    <p:extLst>
      <p:ext uri="{BB962C8B-B14F-4D97-AF65-F5344CB8AC3E}">
        <p14:creationId xmlns:p14="http://schemas.microsoft.com/office/powerpoint/2010/main" val="314962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Sigortalı Bakımından Yararlanma Şartları Nelerdir?</a:t>
            </a:r>
          </a:p>
        </p:txBody>
      </p:sp>
      <p:sp>
        <p:nvSpPr>
          <p:cNvPr id="3" name="İçerik Yer Tutucusu 2"/>
          <p:cNvSpPr>
            <a:spLocks noGrp="1"/>
          </p:cNvSpPr>
          <p:nvPr>
            <p:ph idx="1"/>
          </p:nvPr>
        </p:nvSpPr>
        <p:spPr>
          <a:xfrm>
            <a:off x="677334" y="2160589"/>
            <a:ext cx="10502500" cy="4309222"/>
          </a:xfrm>
        </p:spPr>
        <p:txBody>
          <a:bodyPr>
            <a:normAutofit/>
          </a:bodyPr>
          <a:lstStyle/>
          <a:p>
            <a:r>
              <a:rPr lang="tr-TR" sz="2400" dirty="0"/>
              <a:t>Sigortalının 01.03.2011-31.12.2020 tarihleri arasında istihdam edilen 18 -29 yaş arasındaki erkek ile 18 yaşından büyük kadın olması, </a:t>
            </a:r>
          </a:p>
          <a:p>
            <a:r>
              <a:rPr lang="tr-TR" sz="2400" dirty="0"/>
              <a:t>Sigortalının işe alındığı tarihten önceki son 6 ayda çalışmamış olması,</a:t>
            </a:r>
          </a:p>
          <a:p>
            <a:r>
              <a:rPr lang="tr-TR" sz="2400" dirty="0"/>
              <a:t> Sigortalının stajyerler/çırak ya da emekli olmaması,</a:t>
            </a:r>
          </a:p>
          <a:p>
            <a:r>
              <a:rPr lang="tr-TR" sz="2400" dirty="0"/>
              <a:t>Sigortalının daha önce söz konusu teşvikten yararlanmamış olması</a:t>
            </a:r>
          </a:p>
          <a:p>
            <a:r>
              <a:rPr lang="tr-TR" sz="2400" dirty="0"/>
              <a:t>Sigortalının E bildirge sistemine tanımlamasının yapılması gerekmektedir.</a:t>
            </a:r>
          </a:p>
          <a:p>
            <a:pPr marL="0" indent="0">
              <a:buNone/>
            </a:pPr>
            <a:endParaRPr lang="tr-TR" sz="2400" dirty="0"/>
          </a:p>
          <a:p>
            <a:endParaRPr lang="tr-TR" sz="2400" dirty="0"/>
          </a:p>
        </p:txBody>
      </p:sp>
    </p:spTree>
    <p:extLst>
      <p:ext uri="{BB962C8B-B14F-4D97-AF65-F5344CB8AC3E}">
        <p14:creationId xmlns:p14="http://schemas.microsoft.com/office/powerpoint/2010/main" val="410299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9A6CA9B-4A55-413E-B015-255E89D3CBDC}"/>
              </a:ext>
            </a:extLst>
          </p:cNvPr>
          <p:cNvSpPr>
            <a:spLocks noGrp="1"/>
          </p:cNvSpPr>
          <p:nvPr>
            <p:ph type="title"/>
          </p:nvPr>
        </p:nvSpPr>
        <p:spPr>
          <a:xfrm>
            <a:off x="677333" y="609600"/>
            <a:ext cx="10868903" cy="1320800"/>
          </a:xfrm>
        </p:spPr>
        <p:txBody>
          <a:bodyPr/>
          <a:lstStyle/>
          <a:p>
            <a:pPr algn="just"/>
            <a:r>
              <a:rPr lang="tr-TR" dirty="0"/>
              <a:t>5.000 TL Brüt Kazancı Olan Bir Sigortalı İçin Ödenecek Sigorta Prim Tutarı Nedir ?</a:t>
            </a:r>
          </a:p>
        </p:txBody>
      </p:sp>
      <p:graphicFrame>
        <p:nvGraphicFramePr>
          <p:cNvPr id="10" name="İçerik Yer Tutucusu 9">
            <a:extLst>
              <a:ext uri="{FF2B5EF4-FFF2-40B4-BE49-F238E27FC236}">
                <a16:creationId xmlns="" xmlns:a16="http://schemas.microsoft.com/office/drawing/2014/main" id="{3F9C9787-3849-402A-BA4D-41762A187F14}"/>
              </a:ext>
            </a:extLst>
          </p:cNvPr>
          <p:cNvGraphicFramePr>
            <a:graphicFrameLocks noGrp="1"/>
          </p:cNvGraphicFramePr>
          <p:nvPr>
            <p:ph idx="1"/>
            <p:extLst>
              <p:ext uri="{D42A27DB-BD31-4B8C-83A1-F6EECF244321}">
                <p14:modId xmlns:p14="http://schemas.microsoft.com/office/powerpoint/2010/main" val="3394910041"/>
              </p:ext>
            </p:extLst>
          </p:nvPr>
        </p:nvGraphicFramePr>
        <p:xfrm>
          <a:off x="805912" y="2588007"/>
          <a:ext cx="10740325" cy="3037878"/>
        </p:xfrm>
        <a:graphic>
          <a:graphicData uri="http://schemas.openxmlformats.org/drawingml/2006/table">
            <a:tbl>
              <a:tblPr firstRow="1" bandRow="1">
                <a:tableStyleId>{5C22544A-7EE6-4342-B048-85BDC9FD1C3A}</a:tableStyleId>
              </a:tblPr>
              <a:tblGrid>
                <a:gridCol w="8069653">
                  <a:extLst>
                    <a:ext uri="{9D8B030D-6E8A-4147-A177-3AD203B41FA5}">
                      <a16:colId xmlns="" xmlns:a16="http://schemas.microsoft.com/office/drawing/2014/main" val="2392941732"/>
                    </a:ext>
                  </a:extLst>
                </a:gridCol>
                <a:gridCol w="2670672">
                  <a:extLst>
                    <a:ext uri="{9D8B030D-6E8A-4147-A177-3AD203B41FA5}">
                      <a16:colId xmlns="" xmlns:a16="http://schemas.microsoft.com/office/drawing/2014/main" val="998133833"/>
                    </a:ext>
                  </a:extLst>
                </a:gridCol>
              </a:tblGrid>
              <a:tr h="1012626">
                <a:tc>
                  <a:txBody>
                    <a:bodyPr/>
                    <a:lstStyle/>
                    <a:p>
                      <a:pPr algn="l" fontAlgn="b"/>
                      <a:r>
                        <a:rPr lang="tr-TR" sz="3600" b="0" i="0" u="none" strike="noStrike" dirty="0">
                          <a:solidFill>
                            <a:srgbClr val="000000"/>
                          </a:solidFill>
                          <a:effectLst/>
                          <a:latin typeface="Calibri" panose="020F0502020204030204" pitchFamily="34" charset="0"/>
                        </a:rPr>
                        <a:t>Sigorta Primleri İşçi Payı</a:t>
                      </a:r>
                    </a:p>
                  </a:txBody>
                  <a:tcPr marL="9525" marR="9525" marT="9525" marB="0" anchor="b"/>
                </a:tc>
                <a:tc>
                  <a:txBody>
                    <a:bodyPr/>
                    <a:lstStyle/>
                    <a:p>
                      <a:pPr algn="r" fontAlgn="b"/>
                      <a:r>
                        <a:rPr lang="tr-TR" sz="3600" b="0" i="0" u="none" strike="noStrike" dirty="0">
                          <a:solidFill>
                            <a:srgbClr val="000000"/>
                          </a:solidFill>
                          <a:effectLst/>
                          <a:latin typeface="Calibri" panose="020F0502020204030204" pitchFamily="34" charset="0"/>
                        </a:rPr>
                        <a:t>750,00 ₺</a:t>
                      </a:r>
                    </a:p>
                  </a:txBody>
                  <a:tcPr marL="9525" marR="9525" marT="9525" marB="0" anchor="b"/>
                </a:tc>
                <a:extLst>
                  <a:ext uri="{0D108BD9-81ED-4DB2-BD59-A6C34878D82A}">
                    <a16:rowId xmlns="" xmlns:a16="http://schemas.microsoft.com/office/drawing/2014/main" val="3411455387"/>
                  </a:ext>
                </a:extLst>
              </a:tr>
              <a:tr h="1012626">
                <a:tc>
                  <a:txBody>
                    <a:bodyPr/>
                    <a:lstStyle/>
                    <a:p>
                      <a:pPr algn="l" fontAlgn="b"/>
                      <a:r>
                        <a:rPr lang="tr-TR" sz="3600" b="0" i="0" u="none" strike="noStrike" dirty="0">
                          <a:solidFill>
                            <a:srgbClr val="000000"/>
                          </a:solidFill>
                          <a:effectLst/>
                          <a:latin typeface="Calibri" panose="020F0502020204030204" pitchFamily="34" charset="0"/>
                        </a:rPr>
                        <a:t>Sigorta Primleri İşveren Payı</a:t>
                      </a:r>
                    </a:p>
                  </a:txBody>
                  <a:tcPr marL="9525" marR="9525" marT="9525" marB="0" anchor="b"/>
                </a:tc>
                <a:tc>
                  <a:txBody>
                    <a:bodyPr/>
                    <a:lstStyle/>
                    <a:p>
                      <a:pPr algn="r" fontAlgn="b"/>
                      <a:r>
                        <a:rPr lang="tr-TR" sz="3600" b="0" i="0" u="none" strike="noStrike" dirty="0">
                          <a:solidFill>
                            <a:srgbClr val="000000"/>
                          </a:solidFill>
                          <a:effectLst/>
                          <a:latin typeface="Calibri" panose="020F0502020204030204" pitchFamily="34" charset="0"/>
                        </a:rPr>
                        <a:t>1.125,00 ₺</a:t>
                      </a:r>
                    </a:p>
                  </a:txBody>
                  <a:tcPr marL="9525" marR="9525" marT="9525" marB="0" anchor="b"/>
                </a:tc>
                <a:extLst>
                  <a:ext uri="{0D108BD9-81ED-4DB2-BD59-A6C34878D82A}">
                    <a16:rowId xmlns="" xmlns:a16="http://schemas.microsoft.com/office/drawing/2014/main" val="4265669125"/>
                  </a:ext>
                </a:extLst>
              </a:tr>
              <a:tr h="1012626">
                <a:tc>
                  <a:txBody>
                    <a:bodyPr/>
                    <a:lstStyle/>
                    <a:p>
                      <a:pPr algn="l" fontAlgn="b"/>
                      <a:r>
                        <a:rPr lang="tr-TR" sz="3600" b="1" i="0" u="none" strike="noStrike" dirty="0">
                          <a:solidFill>
                            <a:srgbClr val="000000"/>
                          </a:solidFill>
                          <a:effectLst/>
                          <a:latin typeface="Calibri" panose="020F0502020204030204" pitchFamily="34" charset="0"/>
                        </a:rPr>
                        <a:t>Toplam</a:t>
                      </a:r>
                    </a:p>
                  </a:txBody>
                  <a:tcPr marL="9525" marR="9525" marT="9525" marB="0" anchor="b"/>
                </a:tc>
                <a:tc>
                  <a:txBody>
                    <a:bodyPr/>
                    <a:lstStyle/>
                    <a:p>
                      <a:pPr algn="r" fontAlgn="b"/>
                      <a:r>
                        <a:rPr lang="tr-TR" sz="3600" b="1" i="0" u="none" strike="noStrike" dirty="0">
                          <a:solidFill>
                            <a:srgbClr val="000000"/>
                          </a:solidFill>
                          <a:effectLst/>
                          <a:latin typeface="Calibri" panose="020F0502020204030204" pitchFamily="34" charset="0"/>
                        </a:rPr>
                        <a:t>1.875,00 ₺</a:t>
                      </a:r>
                    </a:p>
                  </a:txBody>
                  <a:tcPr marL="9525" marR="9525" marT="9525" marB="0" anchor="b"/>
                </a:tc>
                <a:extLst>
                  <a:ext uri="{0D108BD9-81ED-4DB2-BD59-A6C34878D82A}">
                    <a16:rowId xmlns="" xmlns:a16="http://schemas.microsoft.com/office/drawing/2014/main" val="786576282"/>
                  </a:ext>
                </a:extLst>
              </a:tr>
            </a:tbl>
          </a:graphicData>
        </a:graphic>
      </p:graphicFrame>
    </p:spTree>
    <p:extLst>
      <p:ext uri="{BB962C8B-B14F-4D97-AF65-F5344CB8AC3E}">
        <p14:creationId xmlns:p14="http://schemas.microsoft.com/office/powerpoint/2010/main" val="427085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09812" y="621101"/>
            <a:ext cx="8596668" cy="860725"/>
          </a:xfrm>
        </p:spPr>
        <p:txBody>
          <a:bodyPr>
            <a:normAutofit fontScale="90000"/>
          </a:bodyPr>
          <a:lstStyle/>
          <a:p>
            <a:r>
              <a:rPr lang="tr-TR" dirty="0"/>
              <a:t>İşyeri Bakımından Yararlanma Şartları Nelerdir?</a:t>
            </a:r>
          </a:p>
        </p:txBody>
      </p:sp>
      <p:sp>
        <p:nvSpPr>
          <p:cNvPr id="3" name="İçerik Yer Tutucusu 2"/>
          <p:cNvSpPr>
            <a:spLocks noGrp="1"/>
          </p:cNvSpPr>
          <p:nvPr>
            <p:ph idx="1"/>
          </p:nvPr>
        </p:nvSpPr>
        <p:spPr>
          <a:xfrm>
            <a:off x="677334" y="1621766"/>
            <a:ext cx="11261624" cy="5089585"/>
          </a:xfrm>
        </p:spPr>
        <p:txBody>
          <a:bodyPr>
            <a:noAutofit/>
          </a:bodyPr>
          <a:lstStyle/>
          <a:p>
            <a:pPr algn="just"/>
            <a:r>
              <a:rPr lang="tr-TR" sz="2400" dirty="0"/>
              <a:t>İşyerinin özel sektör işvereni olması, </a:t>
            </a:r>
          </a:p>
          <a:p>
            <a:pPr algn="just"/>
            <a:r>
              <a:rPr lang="tr-TR" sz="2400" dirty="0"/>
              <a:t>İşyerinin kamu işyeri, 2886 Devlet İhale Kanunu ya da 4734 sayılı Kamu İhale Kanunu kapsamında olmaması,</a:t>
            </a:r>
          </a:p>
          <a:p>
            <a:pPr algn="just"/>
            <a:r>
              <a:rPr lang="tr-TR" sz="2400" dirty="0"/>
              <a:t>Sigortanın işe alındığı tarihten önceki işyerinin son 6 aylık ortalamasına ilave olarak çalıştırması,</a:t>
            </a:r>
          </a:p>
          <a:p>
            <a:pPr algn="just"/>
            <a:r>
              <a:rPr lang="tr-TR" sz="2400" dirty="0"/>
              <a:t>Kuruma yasal ödeme süresi geçmiş prim, idari para cezası ve bunlara ilişkin gecikme cezası ve gecikme zammı borcunun bulunmaması (varsa da yapılandırılmış/tecil ve taksitlendirilmiş olması ve bu işlemlerin devam ediyor olması),</a:t>
            </a:r>
          </a:p>
          <a:p>
            <a:pPr algn="just"/>
            <a:r>
              <a:rPr lang="tr-TR" sz="2400" dirty="0"/>
              <a:t>Aylık prim ve hizmet belgelerini yasal süresinde vermesi,</a:t>
            </a:r>
          </a:p>
          <a:p>
            <a:pPr algn="just"/>
            <a:r>
              <a:rPr lang="tr-TR" sz="2400" dirty="0"/>
              <a:t>Primlerini yasal süresi içinde ödemesi</a:t>
            </a:r>
          </a:p>
          <a:p>
            <a:pPr algn="just"/>
            <a:r>
              <a:rPr lang="tr-TR" sz="2400" dirty="0"/>
              <a:t>İşyerinde kayıt dışı sigortalı çalıştırılmaması gerekmektedir.</a:t>
            </a:r>
          </a:p>
          <a:p>
            <a:endParaRPr lang="tr-TR" sz="2400" dirty="0"/>
          </a:p>
        </p:txBody>
      </p:sp>
    </p:spTree>
    <p:extLst>
      <p:ext uri="{BB962C8B-B14F-4D97-AF65-F5344CB8AC3E}">
        <p14:creationId xmlns:p14="http://schemas.microsoft.com/office/powerpoint/2010/main" val="4094005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Sigortalıların Teşvikten Yararlanma Süreleri Ne Kadardır ?</a:t>
            </a:r>
          </a:p>
        </p:txBody>
      </p:sp>
      <p:pic>
        <p:nvPicPr>
          <p:cNvPr id="6" name="Resim 5">
            <a:extLst>
              <a:ext uri="{FF2B5EF4-FFF2-40B4-BE49-F238E27FC236}">
                <a16:creationId xmlns="" xmlns:a16="http://schemas.microsoft.com/office/drawing/2014/main" id="{52ABFDFD-19F7-4A73-AA72-6346F2C3C45C}"/>
              </a:ext>
            </a:extLst>
          </p:cNvPr>
          <p:cNvPicPr>
            <a:picLocks noChangeAspect="1"/>
          </p:cNvPicPr>
          <p:nvPr/>
        </p:nvPicPr>
        <p:blipFill>
          <a:blip r:embed="rId2"/>
          <a:stretch>
            <a:fillRect/>
          </a:stretch>
        </p:blipFill>
        <p:spPr>
          <a:xfrm>
            <a:off x="677334" y="1930400"/>
            <a:ext cx="10450741" cy="4652963"/>
          </a:xfrm>
          <a:prstGeom prst="rect">
            <a:avLst/>
          </a:prstGeom>
        </p:spPr>
      </p:pic>
    </p:spTree>
    <p:extLst>
      <p:ext uri="{BB962C8B-B14F-4D97-AF65-F5344CB8AC3E}">
        <p14:creationId xmlns:p14="http://schemas.microsoft.com/office/powerpoint/2010/main" val="4142732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Sigorta Priminden Sağlanan Avantaj Tutarı Ne Kadardır?</a:t>
            </a:r>
          </a:p>
        </p:txBody>
      </p:sp>
      <p:sp>
        <p:nvSpPr>
          <p:cNvPr id="3" name="İçerik Yer Tutucusu 2"/>
          <p:cNvSpPr>
            <a:spLocks noGrp="1"/>
          </p:cNvSpPr>
          <p:nvPr>
            <p:ph idx="1"/>
          </p:nvPr>
        </p:nvSpPr>
        <p:spPr>
          <a:xfrm>
            <a:off x="677334" y="2160589"/>
            <a:ext cx="11296130" cy="3880773"/>
          </a:xfrm>
        </p:spPr>
        <p:txBody>
          <a:bodyPr>
            <a:normAutofit/>
          </a:bodyPr>
          <a:lstStyle/>
          <a:p>
            <a:pPr algn="just"/>
            <a:r>
              <a:rPr lang="tr-TR" sz="2400" dirty="0"/>
              <a:t>6111 İlave İstihdam Sigorta Prim Teşviki sigorta primine esas kazancın tamamı üzerinden işveren sigorta primlerinin tamamını karşılamaktadır.</a:t>
            </a:r>
          </a:p>
          <a:p>
            <a:pPr algn="just"/>
            <a:r>
              <a:rPr lang="tr-TR" sz="2400" dirty="0"/>
              <a:t>Örneğin 6111 teşviki Kapsamında X Taşımacılık A.Ş. ‘den Kuruma bildirilen (A) Sigortalısının 2018/Ocak döneminde prime esas kazancı 5.000 TL </a:t>
            </a:r>
            <a:r>
              <a:rPr lang="tr-TR" sz="2400" dirty="0" err="1"/>
              <a:t>dir</a:t>
            </a:r>
            <a:r>
              <a:rPr lang="tr-TR" sz="2400" dirty="0"/>
              <a:t>.</a:t>
            </a:r>
          </a:p>
          <a:p>
            <a:pPr marL="0" indent="0" algn="just">
              <a:buNone/>
            </a:pPr>
            <a:endParaRPr lang="tr-TR" sz="2400" dirty="0"/>
          </a:p>
          <a:p>
            <a:pPr marL="0" indent="0" algn="just">
              <a:buNone/>
            </a:pPr>
            <a:r>
              <a:rPr lang="tr-TR" sz="2400" dirty="0"/>
              <a:t>Bu durumda işverenin sağladığı avantaj;</a:t>
            </a:r>
          </a:p>
          <a:p>
            <a:pPr marL="0" indent="0" algn="just">
              <a:buNone/>
            </a:pPr>
            <a:r>
              <a:rPr lang="tr-TR" sz="2400" dirty="0"/>
              <a:t>5.000*20,5/100=1.025 TL’dir.</a:t>
            </a:r>
          </a:p>
        </p:txBody>
      </p:sp>
    </p:spTree>
    <p:extLst>
      <p:ext uri="{BB962C8B-B14F-4D97-AF65-F5344CB8AC3E}">
        <p14:creationId xmlns:p14="http://schemas.microsoft.com/office/powerpoint/2010/main" val="241194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 xmlns:a16="http://schemas.microsoft.com/office/drawing/2014/main" id="{5492CF7F-28EC-45D8-808F-470F817A1F3D}"/>
              </a:ext>
            </a:extLst>
          </p:cNvPr>
          <p:cNvSpPr/>
          <p:nvPr/>
        </p:nvSpPr>
        <p:spPr>
          <a:xfrm>
            <a:off x="1095270" y="1186600"/>
            <a:ext cx="9063614" cy="3477875"/>
          </a:xfrm>
          <a:prstGeom prst="rect">
            <a:avLst/>
          </a:prstGeom>
        </p:spPr>
        <p:txBody>
          <a:bodyPr wrap="square">
            <a:spAutoFit/>
          </a:bodyPr>
          <a:lstStyle/>
          <a:p>
            <a:pPr algn="ctr"/>
            <a:r>
              <a:rPr lang="tr-TR" sz="4400" b="1" dirty="0">
                <a:solidFill>
                  <a:schemeClr val="accent2">
                    <a:lumMod val="60000"/>
                    <a:lumOff val="40000"/>
                  </a:schemeClr>
                </a:solidFill>
              </a:rPr>
              <a:t>5746 SAYILI ARAŞTIRMA VE GELİŞTİRME FAALİYETLERİNE İLİŞKİN SİGORTA PRİMİ, GELİR VERGİSİ VE DAMGA VERGİSİ TEŞVİKİ</a:t>
            </a:r>
          </a:p>
        </p:txBody>
      </p:sp>
    </p:spTree>
    <p:extLst>
      <p:ext uri="{BB962C8B-B14F-4D97-AF65-F5344CB8AC3E}">
        <p14:creationId xmlns:p14="http://schemas.microsoft.com/office/powerpoint/2010/main" val="4001180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600" dirty="0"/>
              <a:t>ARAŞTIRMA VE GELİŞTİRME FAALİYETLERİNE İLİŞKİN SİGORTA PRİMİ, GELİR VERGİSİ VE DAMGA VERGİSİ TEŞVİKİ</a:t>
            </a:r>
            <a:r>
              <a:rPr lang="tr-TR" dirty="0"/>
              <a:t/>
            </a:r>
            <a:br>
              <a:rPr lang="tr-TR" dirty="0"/>
            </a:br>
            <a:endParaRPr lang="tr-TR" dirty="0"/>
          </a:p>
        </p:txBody>
      </p:sp>
      <p:sp>
        <p:nvSpPr>
          <p:cNvPr id="3" name="İçerik Yer Tutucusu 2"/>
          <p:cNvSpPr>
            <a:spLocks noGrp="1"/>
          </p:cNvSpPr>
          <p:nvPr>
            <p:ph idx="1"/>
          </p:nvPr>
        </p:nvSpPr>
        <p:spPr>
          <a:xfrm>
            <a:off x="677333" y="2160589"/>
            <a:ext cx="11054591" cy="3880773"/>
          </a:xfrm>
        </p:spPr>
        <p:txBody>
          <a:bodyPr>
            <a:normAutofit/>
          </a:bodyPr>
          <a:lstStyle/>
          <a:p>
            <a:pPr algn="just"/>
            <a:r>
              <a:rPr lang="tr-TR" sz="3200" dirty="0"/>
              <a:t>31.12.2023 tarihine kadar 5746 sayılı Kanun kapsamında ARGE veya tasarım merkezi olarak tescil edilen işyerlerinde çalışan ARGE personeli İle ARGE personelinin % 10’nu kadar idari personelin ARGE faaliyetleri kapsamındaki kazançları üzerinden sigorta primi işveren hissesinin yarısı Maliye Bakanlığı tarafından karşılanmaktadır. </a:t>
            </a:r>
            <a:endParaRPr lang="tr-TR" dirty="0"/>
          </a:p>
        </p:txBody>
      </p:sp>
    </p:spTree>
    <p:extLst>
      <p:ext uri="{BB962C8B-B14F-4D97-AF65-F5344CB8AC3E}">
        <p14:creationId xmlns:p14="http://schemas.microsoft.com/office/powerpoint/2010/main" val="3270996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460" y="2193925"/>
            <a:ext cx="10515600" cy="6761389"/>
          </a:xfrm>
        </p:spPr>
        <p:txBody>
          <a:bodyPr/>
          <a:lstStyle/>
          <a:p>
            <a:pPr algn="ctr"/>
            <a:r>
              <a:rPr lang="tr-TR" sz="6000" dirty="0"/>
              <a:t>Teşvikten Yararlanma Şartları</a:t>
            </a:r>
            <a:r>
              <a:rPr lang="tr-TR" dirty="0"/>
              <a:t> </a:t>
            </a:r>
            <a:br>
              <a:rPr lang="tr-TR" dirty="0"/>
            </a:br>
            <a:endParaRPr lang="tr-TR" dirty="0"/>
          </a:p>
        </p:txBody>
      </p:sp>
    </p:spTree>
    <p:extLst>
      <p:ext uri="{BB962C8B-B14F-4D97-AF65-F5344CB8AC3E}">
        <p14:creationId xmlns:p14="http://schemas.microsoft.com/office/powerpoint/2010/main" val="1879340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a:t>Sigortalılara ilişkin Şartlar Nelerdir?</a:t>
            </a:r>
            <a:br>
              <a:rPr lang="tr-TR" dirty="0"/>
            </a:br>
            <a:endParaRPr lang="tr-TR" dirty="0"/>
          </a:p>
        </p:txBody>
      </p:sp>
      <p:sp>
        <p:nvSpPr>
          <p:cNvPr id="3" name="İçerik Yer Tutucusu 2"/>
          <p:cNvSpPr>
            <a:spLocks noGrp="1"/>
          </p:cNvSpPr>
          <p:nvPr>
            <p:ph idx="1"/>
          </p:nvPr>
        </p:nvSpPr>
        <p:spPr>
          <a:xfrm>
            <a:off x="677334" y="2160589"/>
            <a:ext cx="10951074" cy="3880773"/>
          </a:xfrm>
        </p:spPr>
        <p:txBody>
          <a:bodyPr>
            <a:normAutofit fontScale="92500" lnSpcReduction="10000"/>
          </a:bodyPr>
          <a:lstStyle/>
          <a:p>
            <a:pPr algn="just"/>
            <a:r>
              <a:rPr lang="tr-TR" sz="3200" dirty="0"/>
              <a:t>Sigortalının kamu personeli, destek primine tabi personel, 3308 sayılı Mesleki Eğitim Kanununda belirtilen aday çırak, çırak ve işletmelerde mesleki eğitim gören öğrenciler ile topluluk sigortasına tabi olmaması,</a:t>
            </a:r>
          </a:p>
          <a:p>
            <a:pPr algn="just"/>
            <a:r>
              <a:rPr lang="tr-TR" sz="3200" dirty="0"/>
              <a:t>Sigortalıların ARGE projelerinde yer alan personel olarak Bakanlıkça onaylanmış olması, </a:t>
            </a:r>
          </a:p>
          <a:p>
            <a:pPr algn="just"/>
            <a:r>
              <a:rPr lang="tr-TR" sz="3200" dirty="0"/>
              <a:t>Destek personelinin kısmen de olsa ARGE faaliyetleriyle ilgili bir görevi yerine getirmesi,</a:t>
            </a:r>
          </a:p>
          <a:p>
            <a:endParaRPr lang="tr-TR" dirty="0"/>
          </a:p>
          <a:p>
            <a:endParaRPr lang="tr-TR" dirty="0"/>
          </a:p>
        </p:txBody>
      </p:sp>
    </p:spTree>
    <p:extLst>
      <p:ext uri="{BB962C8B-B14F-4D97-AF65-F5344CB8AC3E}">
        <p14:creationId xmlns:p14="http://schemas.microsoft.com/office/powerpoint/2010/main" val="4068695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İşyerine İlişkin Şartlar Nelerdir?</a:t>
            </a:r>
            <a:br>
              <a:rPr lang="tr-TR" dirty="0"/>
            </a:br>
            <a:endParaRPr lang="tr-TR" dirty="0"/>
          </a:p>
        </p:txBody>
      </p:sp>
      <p:sp>
        <p:nvSpPr>
          <p:cNvPr id="3" name="İçerik Yer Tutucusu 2"/>
          <p:cNvSpPr>
            <a:spLocks noGrp="1"/>
          </p:cNvSpPr>
          <p:nvPr>
            <p:ph idx="1"/>
          </p:nvPr>
        </p:nvSpPr>
        <p:spPr/>
        <p:txBody>
          <a:bodyPr>
            <a:normAutofit fontScale="85000" lnSpcReduction="10000"/>
          </a:bodyPr>
          <a:lstStyle/>
          <a:p>
            <a:pPr algn="just"/>
            <a:r>
              <a:rPr lang="tr-TR" sz="3200" dirty="0"/>
              <a:t>İşyerinin Bilim Sanayi ve Teknoloji Bakanlığı tarafından ARGE veya tasarım merkezi olarak tescil edilmesi,</a:t>
            </a:r>
          </a:p>
          <a:p>
            <a:pPr algn="just"/>
            <a:r>
              <a:rPr lang="tr-TR" sz="3200" dirty="0"/>
              <a:t>İşyerinin 3 aylık dönemler esas alınarak ARGE merkezinde 15, tasarım merkezinde ise 10 tam zamanlı eşdeğer </a:t>
            </a:r>
            <a:r>
              <a:rPr lang="tr-TR" sz="3200" dirty="0" err="1"/>
              <a:t>arge</a:t>
            </a:r>
            <a:r>
              <a:rPr lang="tr-TR" sz="3200" dirty="0"/>
              <a:t> personeli istihdam etmesi,</a:t>
            </a:r>
          </a:p>
          <a:p>
            <a:pPr algn="just"/>
            <a:r>
              <a:rPr lang="tr-TR" sz="3200" dirty="0"/>
              <a:t>İşyerinin 5746 sayılı Kanun türü seçilmek suretiyle düzenlenmiş olan aylık prim ve hizmet belgelerini Kuruma yasal süresi içinde vermesi</a:t>
            </a:r>
            <a:r>
              <a:rPr lang="tr-TR" dirty="0"/>
              <a:t>,</a:t>
            </a:r>
          </a:p>
          <a:p>
            <a:endParaRPr lang="tr-TR" dirty="0"/>
          </a:p>
        </p:txBody>
      </p:sp>
    </p:spTree>
    <p:extLst>
      <p:ext uri="{BB962C8B-B14F-4D97-AF65-F5344CB8AC3E}">
        <p14:creationId xmlns:p14="http://schemas.microsoft.com/office/powerpoint/2010/main" val="1701609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8542" y="2766218"/>
            <a:ext cx="10515600" cy="1325563"/>
          </a:xfrm>
        </p:spPr>
        <p:txBody>
          <a:bodyPr>
            <a:normAutofit/>
          </a:bodyPr>
          <a:lstStyle/>
          <a:p>
            <a:pPr algn="ctr"/>
            <a:r>
              <a:rPr lang="tr-TR" sz="5400" dirty="0"/>
              <a:t>Sağlanan</a:t>
            </a:r>
            <a:r>
              <a:rPr lang="tr-TR" sz="4400" dirty="0"/>
              <a:t> Destekler Nelerdir?</a:t>
            </a:r>
          </a:p>
        </p:txBody>
      </p:sp>
    </p:spTree>
    <p:extLst>
      <p:ext uri="{BB962C8B-B14F-4D97-AF65-F5344CB8AC3E}">
        <p14:creationId xmlns:p14="http://schemas.microsoft.com/office/powerpoint/2010/main" val="3039145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Sigorta Prim Desteği</a:t>
            </a:r>
          </a:p>
        </p:txBody>
      </p:sp>
      <p:sp>
        <p:nvSpPr>
          <p:cNvPr id="3" name="İçerik Yer Tutucusu 2"/>
          <p:cNvSpPr>
            <a:spLocks noGrp="1"/>
          </p:cNvSpPr>
          <p:nvPr>
            <p:ph idx="1"/>
          </p:nvPr>
        </p:nvSpPr>
        <p:spPr>
          <a:xfrm>
            <a:off x="838200" y="1752374"/>
            <a:ext cx="10515600" cy="4351338"/>
          </a:xfrm>
        </p:spPr>
        <p:txBody>
          <a:bodyPr>
            <a:normAutofit/>
          </a:bodyPr>
          <a:lstStyle/>
          <a:p>
            <a:r>
              <a:rPr lang="tr-TR" sz="2400" dirty="0" err="1"/>
              <a:t>Arge</a:t>
            </a:r>
            <a:r>
              <a:rPr lang="tr-TR" sz="2400" dirty="0"/>
              <a:t> sigorta prim teşvikinde işveren sigortalının prime esas kazancının % 12,75 kadar avantaj sağlamaktadır. </a:t>
            </a:r>
          </a:p>
          <a:p>
            <a:endParaRPr lang="tr-TR" sz="2400" dirty="0"/>
          </a:p>
          <a:p>
            <a:pPr marL="0" indent="0">
              <a:buNone/>
            </a:pPr>
            <a:r>
              <a:rPr lang="tr-TR" sz="2400" dirty="0"/>
              <a:t>Ör) </a:t>
            </a:r>
            <a:r>
              <a:rPr lang="tr-TR" sz="2400" dirty="0" err="1"/>
              <a:t>Arge</a:t>
            </a:r>
            <a:r>
              <a:rPr lang="tr-TR" sz="2400" dirty="0"/>
              <a:t>  Merkezi olarak tescil edilen  X Bilişim </a:t>
            </a:r>
            <a:r>
              <a:rPr lang="tr-TR" sz="2400" dirty="0" err="1"/>
              <a:t>A.Ş.’de</a:t>
            </a:r>
            <a:r>
              <a:rPr lang="tr-TR" sz="2400" dirty="0"/>
              <a:t> (A) </a:t>
            </a:r>
            <a:r>
              <a:rPr lang="tr-TR" sz="2400" dirty="0" err="1"/>
              <a:t>sigotalısının</a:t>
            </a:r>
            <a:r>
              <a:rPr lang="tr-TR" sz="2400" dirty="0"/>
              <a:t> </a:t>
            </a:r>
            <a:r>
              <a:rPr lang="tr-TR" sz="2400" dirty="0" err="1"/>
              <a:t>arge</a:t>
            </a:r>
            <a:r>
              <a:rPr lang="tr-TR" sz="2400" dirty="0"/>
              <a:t> kapsamındaki brüt kazancı 5.000 TL </a:t>
            </a:r>
            <a:r>
              <a:rPr lang="tr-TR" sz="2400" dirty="0" err="1"/>
              <a:t>dir</a:t>
            </a:r>
            <a:r>
              <a:rPr lang="tr-TR" sz="2400" dirty="0"/>
              <a:t>.</a:t>
            </a:r>
          </a:p>
          <a:p>
            <a:pPr marL="0" indent="0">
              <a:buNone/>
            </a:pPr>
            <a:r>
              <a:rPr lang="tr-TR" sz="2400" dirty="0"/>
              <a:t>Bu </a:t>
            </a:r>
            <a:r>
              <a:rPr lang="tr-TR" sz="2400" dirty="0" err="1"/>
              <a:t>durmda</a:t>
            </a:r>
            <a:r>
              <a:rPr lang="tr-TR" sz="2400" dirty="0"/>
              <a:t> işveren; (5.000*5/100) + (5.000*7,75/100) =625 TL avantaj sağlayacaktır.</a:t>
            </a:r>
          </a:p>
        </p:txBody>
      </p:sp>
    </p:spTree>
    <p:extLst>
      <p:ext uri="{BB962C8B-B14F-4D97-AF65-F5344CB8AC3E}">
        <p14:creationId xmlns:p14="http://schemas.microsoft.com/office/powerpoint/2010/main" val="106868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FAC11BB-F575-48CA-B863-E4A4ECF29EDE}"/>
              </a:ext>
            </a:extLst>
          </p:cNvPr>
          <p:cNvSpPr>
            <a:spLocks noGrp="1"/>
          </p:cNvSpPr>
          <p:nvPr>
            <p:ph type="title"/>
          </p:nvPr>
        </p:nvSpPr>
        <p:spPr/>
        <p:txBody>
          <a:bodyPr/>
          <a:lstStyle/>
          <a:p>
            <a:r>
              <a:rPr lang="tr-TR" dirty="0"/>
              <a:t>Teşviklerden Nasıl Faydalanılır?</a:t>
            </a:r>
          </a:p>
        </p:txBody>
      </p:sp>
      <p:sp>
        <p:nvSpPr>
          <p:cNvPr id="3" name="İçerik Yer Tutucusu 2">
            <a:extLst>
              <a:ext uri="{FF2B5EF4-FFF2-40B4-BE49-F238E27FC236}">
                <a16:creationId xmlns="" xmlns:a16="http://schemas.microsoft.com/office/drawing/2014/main" id="{7F3C879E-52D4-49C2-A6BA-2DEF80C8D65B}"/>
              </a:ext>
            </a:extLst>
          </p:cNvPr>
          <p:cNvSpPr>
            <a:spLocks noGrp="1"/>
          </p:cNvSpPr>
          <p:nvPr>
            <p:ph idx="1"/>
          </p:nvPr>
        </p:nvSpPr>
        <p:spPr>
          <a:xfrm>
            <a:off x="677334" y="2160589"/>
            <a:ext cx="11194368" cy="3880773"/>
          </a:xfrm>
        </p:spPr>
        <p:txBody>
          <a:bodyPr>
            <a:normAutofit/>
          </a:bodyPr>
          <a:lstStyle/>
          <a:p>
            <a:pPr algn="just"/>
            <a:r>
              <a:rPr lang="tr-TR" sz="3200" dirty="0"/>
              <a:t>Asgari ücret desteği hariç sigorta prim teşviklerinden faydalanabilmek için aylık prim hizmet bildirgesi verilirken işyeri hangi teşvike uygun ise ilgili teşvikin kanun kodunun seçilmesi gerekmektedir. Aksi takdirde bahse konu teşviklerden faydalanabilmek mümkün değildir. </a:t>
            </a:r>
          </a:p>
        </p:txBody>
      </p:sp>
    </p:spTree>
    <p:extLst>
      <p:ext uri="{BB962C8B-B14F-4D97-AF65-F5344CB8AC3E}">
        <p14:creationId xmlns:p14="http://schemas.microsoft.com/office/powerpoint/2010/main" val="3728834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Gelir Vergisi Stopajı Desteği:</a:t>
            </a:r>
            <a:br>
              <a:rPr lang="tr-TR" dirty="0"/>
            </a:br>
            <a:endParaRPr lang="tr-TR" dirty="0"/>
          </a:p>
        </p:txBody>
      </p:sp>
      <p:sp>
        <p:nvSpPr>
          <p:cNvPr id="3" name="İçerik Yer Tutucusu 2"/>
          <p:cNvSpPr>
            <a:spLocks noGrp="1"/>
          </p:cNvSpPr>
          <p:nvPr>
            <p:ph idx="1"/>
          </p:nvPr>
        </p:nvSpPr>
        <p:spPr>
          <a:xfrm>
            <a:off x="677333" y="1748607"/>
            <a:ext cx="9069567" cy="3880773"/>
          </a:xfrm>
        </p:spPr>
        <p:txBody>
          <a:bodyPr>
            <a:normAutofit lnSpcReduction="10000"/>
          </a:bodyPr>
          <a:lstStyle/>
          <a:p>
            <a:pPr algn="just"/>
            <a:r>
              <a:rPr lang="tr-TR" sz="2400" dirty="0"/>
              <a:t>ARGE, tasarım ve destek personelinin ARGE, yenilik veya tasarım faaliyeti kapsamında çalıştığı süreye ilişkin ücret üzerinden hesaplanan vergi tutarına, asgari geçim indirimi uygulandıktan sonra kalan gelir vergisi tutarının doktoralı olanlar ile temel bilimler alanlarından birinde en az yüksek lisans derecesine sahip olanlar için yüzde 95’i, yüksek lisanslı olanlar ile temel bilimler alanlarından birinde lisans derecesine sahip olanlar için yüzde 90’ı ve diğerleri için yüzde 80’i her bir personel bazında muhtasar beyanname üzerinden tahakkuk eden vergiden indirilmek suretiyle terkin edilecektir. </a:t>
            </a:r>
          </a:p>
          <a:p>
            <a:endParaRPr lang="tr-TR" sz="2400" dirty="0"/>
          </a:p>
        </p:txBody>
      </p:sp>
    </p:spTree>
    <p:extLst>
      <p:ext uri="{BB962C8B-B14F-4D97-AF65-F5344CB8AC3E}">
        <p14:creationId xmlns:p14="http://schemas.microsoft.com/office/powerpoint/2010/main" val="738850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Damga Vergisi Desteği:</a:t>
            </a:r>
            <a:br>
              <a:rPr lang="tr-TR" dirty="0"/>
            </a:br>
            <a:endParaRPr lang="tr-TR" dirty="0"/>
          </a:p>
        </p:txBody>
      </p:sp>
      <p:sp>
        <p:nvSpPr>
          <p:cNvPr id="3" name="İçerik Yer Tutucusu 2"/>
          <p:cNvSpPr>
            <a:spLocks noGrp="1"/>
          </p:cNvSpPr>
          <p:nvPr>
            <p:ph idx="1"/>
          </p:nvPr>
        </p:nvSpPr>
        <p:spPr>
          <a:xfrm>
            <a:off x="677333" y="1859138"/>
            <a:ext cx="9411211" cy="3880773"/>
          </a:xfrm>
        </p:spPr>
        <p:txBody>
          <a:bodyPr>
            <a:normAutofit/>
          </a:bodyPr>
          <a:lstStyle/>
          <a:p>
            <a:pPr algn="just"/>
            <a:r>
              <a:rPr lang="tr-TR" sz="2800" dirty="0"/>
              <a:t>ARGE, tasarım ve destek personelinin ARGE, yenilik veya tasarım faaliyeti kapsamında çalıştığı süreye ilişkin ücret üzerinden hesaplanan damga vergisi beyan edilmemektedir. Ayrıca Kanun kapsamına giren sigortalılar için düzenlenecek aylık prim ve hizmet belgeleri için damga vergisi tahakkuk ve tahsil edilmeyecektir. </a:t>
            </a:r>
          </a:p>
          <a:p>
            <a:endParaRPr lang="tr-TR" sz="2800" dirty="0"/>
          </a:p>
        </p:txBody>
      </p:sp>
    </p:spTree>
    <p:extLst>
      <p:ext uri="{BB962C8B-B14F-4D97-AF65-F5344CB8AC3E}">
        <p14:creationId xmlns:p14="http://schemas.microsoft.com/office/powerpoint/2010/main" val="3715989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AR-GE KAPSAMINDAKİ TÜM TEŞVİKLERİN UYGULAMA ÖRNEĞİ</a:t>
            </a:r>
          </a:p>
        </p:txBody>
      </p:sp>
      <p:sp>
        <p:nvSpPr>
          <p:cNvPr id="3" name="İçerik Yer Tutucusu 2"/>
          <p:cNvSpPr>
            <a:spLocks noGrp="1"/>
          </p:cNvSpPr>
          <p:nvPr>
            <p:ph idx="1"/>
          </p:nvPr>
        </p:nvSpPr>
        <p:spPr>
          <a:xfrm>
            <a:off x="677334" y="2160589"/>
            <a:ext cx="9391114" cy="3880773"/>
          </a:xfrm>
        </p:spPr>
        <p:txBody>
          <a:bodyPr>
            <a:normAutofit/>
          </a:bodyPr>
          <a:lstStyle/>
          <a:p>
            <a:pPr algn="just"/>
            <a:r>
              <a:rPr lang="tr-TR" sz="2000" dirty="0"/>
              <a:t>Ör) </a:t>
            </a:r>
            <a:r>
              <a:rPr lang="tr-TR" sz="2000" dirty="0" err="1"/>
              <a:t>Arge</a:t>
            </a:r>
            <a:r>
              <a:rPr lang="tr-TR" sz="2000" dirty="0"/>
              <a:t> Merkezi olarak tescil edilen  X Bilişim A.Ş.’ de (A) </a:t>
            </a:r>
            <a:r>
              <a:rPr lang="tr-TR" sz="2000" dirty="0" err="1"/>
              <a:t>sigotalısının</a:t>
            </a:r>
            <a:r>
              <a:rPr lang="tr-TR" sz="2000" dirty="0"/>
              <a:t> </a:t>
            </a:r>
            <a:r>
              <a:rPr lang="tr-TR" sz="2000" dirty="0" err="1"/>
              <a:t>arge</a:t>
            </a:r>
            <a:r>
              <a:rPr lang="tr-TR" sz="2000" dirty="0"/>
              <a:t> kapsamındaki brüt kazancı 5.000 TL </a:t>
            </a:r>
            <a:r>
              <a:rPr lang="tr-TR" sz="2000" dirty="0" err="1"/>
              <a:t>dir</a:t>
            </a:r>
            <a:r>
              <a:rPr lang="tr-TR" sz="2000" dirty="0"/>
              <a:t>. (%20 vergi diliminde) ARGE kapsamında işverenin sağladığı bir aylık tüm </a:t>
            </a:r>
            <a:r>
              <a:rPr lang="tr-TR" sz="2000" dirty="0" err="1"/>
              <a:t>arge</a:t>
            </a:r>
            <a:r>
              <a:rPr lang="tr-TR" sz="2000" dirty="0"/>
              <a:t> avantajı şöyledir;</a:t>
            </a:r>
          </a:p>
          <a:p>
            <a:pPr algn="just"/>
            <a:endParaRPr lang="tr-TR" sz="2000" dirty="0"/>
          </a:p>
          <a:p>
            <a:pPr algn="just"/>
            <a:r>
              <a:rPr lang="tr-TR" sz="2000" dirty="0"/>
              <a:t>SGK Prim Avantajı: 5.000*0,1275=637,50 TL</a:t>
            </a:r>
          </a:p>
          <a:p>
            <a:pPr algn="just"/>
            <a:r>
              <a:rPr lang="tr-TR" sz="2000" dirty="0"/>
              <a:t>Gelir Vergisi Stopaj Avantajı: (5.000*0,85*0,20-152,21)*0,80= 558,23 TL</a:t>
            </a:r>
          </a:p>
          <a:p>
            <a:pPr algn="just"/>
            <a:r>
              <a:rPr lang="tr-TR" sz="2000" dirty="0"/>
              <a:t>Damga Vergisi Avantajı: 5.000*0,00759= 37,95 TL</a:t>
            </a:r>
          </a:p>
          <a:p>
            <a:pPr algn="just"/>
            <a:r>
              <a:rPr lang="tr-TR" sz="2000" dirty="0"/>
              <a:t>Toplam: 1.233,68 TL</a:t>
            </a:r>
          </a:p>
          <a:p>
            <a:endParaRPr lang="tr-TR" sz="2000" dirty="0"/>
          </a:p>
        </p:txBody>
      </p:sp>
    </p:spTree>
    <p:extLst>
      <p:ext uri="{BB962C8B-B14F-4D97-AF65-F5344CB8AC3E}">
        <p14:creationId xmlns:p14="http://schemas.microsoft.com/office/powerpoint/2010/main" val="2672054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Diğer Özellikli Durumlar</a:t>
            </a:r>
          </a:p>
        </p:txBody>
      </p:sp>
      <p:sp>
        <p:nvSpPr>
          <p:cNvPr id="3" name="İçerik Yer Tutucusu 2"/>
          <p:cNvSpPr>
            <a:spLocks noGrp="1"/>
          </p:cNvSpPr>
          <p:nvPr>
            <p:ph idx="1"/>
          </p:nvPr>
        </p:nvSpPr>
        <p:spPr/>
        <p:txBody>
          <a:bodyPr>
            <a:normAutofit/>
          </a:bodyPr>
          <a:lstStyle/>
          <a:p>
            <a:pPr algn="just"/>
            <a:r>
              <a:rPr lang="tr-TR" dirty="0"/>
              <a:t>ARGE kapsamında aylık prim ve hizmet belgelerinin yasal süresi içinde verilmesi halinde, tahakkuk eden sigorta primi işveren hissesinin yarısı ile sigortalı hissesinin işverenlerce ödenip ödenmediğine bakılmaksızın, sigorta primi işveren hissesinin diğer yarısı Maliye Bakanlığı bütçesine konulacak ödenekten karşılanır.</a:t>
            </a:r>
          </a:p>
          <a:p>
            <a:pPr algn="just"/>
            <a:r>
              <a:rPr lang="tr-TR" dirty="0"/>
              <a:t>İşveren hissesi sigorta primi desteğinden yararlanacak olan destek personelinin tam zaman eşdeğer sayısı toplam tam zamanlı Ar-Ge personeli sayısının % 10'unu aşamaz. Küsuratlı sayılar tama iblağ edilir. </a:t>
            </a:r>
          </a:p>
          <a:p>
            <a:pPr algn="just"/>
            <a:endParaRPr lang="tr-TR" dirty="0"/>
          </a:p>
          <a:p>
            <a:pPr algn="just"/>
            <a:r>
              <a:rPr lang="tr-TR" dirty="0"/>
              <a:t>Asgari ARGE personeli sayısının hesabında fiilen ve tam zamanlı olarak çalışan personelin üçer aylık dönemler itibarıyla ortalaması esas alınır. </a:t>
            </a:r>
          </a:p>
          <a:p>
            <a:endParaRPr lang="tr-TR" dirty="0"/>
          </a:p>
        </p:txBody>
      </p:sp>
    </p:spTree>
    <p:extLst>
      <p:ext uri="{BB962C8B-B14F-4D97-AF65-F5344CB8AC3E}">
        <p14:creationId xmlns:p14="http://schemas.microsoft.com/office/powerpoint/2010/main" val="1725114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Diğer Özellikli Durumlar</a:t>
            </a:r>
          </a:p>
        </p:txBody>
      </p:sp>
      <p:sp>
        <p:nvSpPr>
          <p:cNvPr id="3" name="İçerik Yer Tutucusu 2"/>
          <p:cNvSpPr>
            <a:spLocks noGrp="1"/>
          </p:cNvSpPr>
          <p:nvPr>
            <p:ph idx="1"/>
          </p:nvPr>
        </p:nvSpPr>
        <p:spPr/>
        <p:txBody>
          <a:bodyPr>
            <a:normAutofit/>
          </a:bodyPr>
          <a:lstStyle/>
          <a:p>
            <a:pPr algn="just"/>
            <a:r>
              <a:rPr lang="tr-TR" dirty="0"/>
              <a:t>Ör) ARGE merkezi belgesini almış olan (B) Anonim Şirketinin ARGE merkezinde çalıştırdığı ARGE personelinin, ARGE ve yenilik faaliyetleri ile ilgili olarak 2008 yılı dördüncü üç aylık dönemdeki prim ödeme gün sayısının; </a:t>
            </a:r>
          </a:p>
          <a:p>
            <a:pPr algn="just"/>
            <a:r>
              <a:rPr lang="tr-TR" dirty="0"/>
              <a:t>2008/Ekim ayında; 1.519 gün, </a:t>
            </a:r>
          </a:p>
          <a:p>
            <a:pPr algn="just"/>
            <a:r>
              <a:rPr lang="tr-TR" dirty="0"/>
              <a:t>2008/Kasım ayında; 1.426 gün, </a:t>
            </a:r>
          </a:p>
          <a:p>
            <a:pPr algn="just"/>
            <a:r>
              <a:rPr lang="tr-TR" dirty="0"/>
              <a:t>2008/Aralık ayında; 1.784 gün, </a:t>
            </a:r>
          </a:p>
          <a:p>
            <a:pPr algn="just"/>
            <a:r>
              <a:rPr lang="tr-TR" dirty="0"/>
              <a:t>olduğu varsayıldığında, </a:t>
            </a:r>
          </a:p>
          <a:p>
            <a:pPr algn="just"/>
            <a:r>
              <a:rPr lang="tr-TR" dirty="0"/>
              <a:t>2008 yılı dördüncü üç aylık dönem itibariyle; </a:t>
            </a:r>
          </a:p>
          <a:p>
            <a:pPr algn="just"/>
            <a:r>
              <a:rPr lang="tr-TR" dirty="0"/>
              <a:t>toplam prim ödeme gün sayısı 1.519 + 1.426 + 1.784 = 4.729, </a:t>
            </a:r>
          </a:p>
          <a:p>
            <a:pPr algn="just"/>
            <a:r>
              <a:rPr lang="tr-TR" dirty="0"/>
              <a:t>tam zaman eşdeğer Ar-Ge personel sayısı ise, 4.729/90 = 52,54 olacaktır.</a:t>
            </a:r>
          </a:p>
          <a:p>
            <a:endParaRPr lang="tr-TR" dirty="0"/>
          </a:p>
        </p:txBody>
      </p:sp>
    </p:spTree>
    <p:extLst>
      <p:ext uri="{BB962C8B-B14F-4D97-AF65-F5344CB8AC3E}">
        <p14:creationId xmlns:p14="http://schemas.microsoft.com/office/powerpoint/2010/main" val="4139314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Diğer Özellikli Durumlar</a:t>
            </a:r>
          </a:p>
        </p:txBody>
      </p:sp>
      <p:sp>
        <p:nvSpPr>
          <p:cNvPr id="3" name="İçerik Yer Tutucusu 2"/>
          <p:cNvSpPr>
            <a:spLocks noGrp="1"/>
          </p:cNvSpPr>
          <p:nvPr>
            <p:ph idx="1"/>
          </p:nvPr>
        </p:nvSpPr>
        <p:spPr/>
        <p:txBody>
          <a:bodyPr>
            <a:normAutofit fontScale="92500" lnSpcReduction="10000"/>
          </a:bodyPr>
          <a:lstStyle/>
          <a:p>
            <a:pPr algn="just"/>
            <a:r>
              <a:rPr lang="tr-TR" dirty="0"/>
              <a:t>Eğer şartları sağlanmadığında tam zaman eşdeğer hesabı şartların tekrar sağlandığı üç aylık geçici vergilendirme dönemine kadar söz konusu destekten yararlanamayacaklardır.</a:t>
            </a:r>
          </a:p>
          <a:p>
            <a:pPr algn="just"/>
            <a:r>
              <a:rPr lang="tr-TR" dirty="0"/>
              <a:t>Sigorta primi işveren hissesi desteğinin hesaplanmasında, bu kapsamdaki personelin fiilen Ar-Ge ve yenilik faaliyetlerine ayırdıkları zamanın, toplam çalışma zamanına oranı dikkate alınır.</a:t>
            </a:r>
          </a:p>
          <a:p>
            <a:pPr algn="just"/>
            <a:r>
              <a:rPr lang="tr-TR" dirty="0"/>
              <a:t>Kapsama giren personelin ay içindeki çalışmalarının tamamının Ar-Ge ve yenilik faaliyetleriyle ilgili olması halinde hak kazanılmış hafta tatili ve yıllık ücretli izin süreleri de bu kapsamda değerlendirilir. Ar-Ge ve yenilik faaliyetlerinde kısmi zamanlı olarak çalışan personelin hak kazanılmış hafta tatili ve yıllık ücretli izin süreleri sigorta primi işveren hissesi desteği uygulamasında dikkate alınmaz.</a:t>
            </a:r>
          </a:p>
          <a:p>
            <a:pPr algn="just"/>
            <a:r>
              <a:rPr lang="tr-TR" dirty="0"/>
              <a:t>Ar-Ge, tasarım ve destek personelinin haftalık 45 saatin üzerindeki ve ek çalışma sürelerine ilişkin ücretleri, 5746 sayılı Kanun kapsamında sağlanan SGK ve gelir vergisi teşvikinden faydalandırılamayacaktır.</a:t>
            </a:r>
          </a:p>
          <a:p>
            <a:endParaRPr lang="tr-TR" dirty="0"/>
          </a:p>
        </p:txBody>
      </p:sp>
    </p:spTree>
    <p:extLst>
      <p:ext uri="{BB962C8B-B14F-4D97-AF65-F5344CB8AC3E}">
        <p14:creationId xmlns:p14="http://schemas.microsoft.com/office/powerpoint/2010/main" val="3516964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Diğer Özellikli Durumlar</a:t>
            </a:r>
          </a:p>
        </p:txBody>
      </p:sp>
      <p:sp>
        <p:nvSpPr>
          <p:cNvPr id="3" name="İçerik Yer Tutucusu 2"/>
          <p:cNvSpPr>
            <a:spLocks noGrp="1"/>
          </p:cNvSpPr>
          <p:nvPr>
            <p:ph idx="1"/>
          </p:nvPr>
        </p:nvSpPr>
        <p:spPr/>
        <p:txBody>
          <a:bodyPr>
            <a:normAutofit fontScale="92500"/>
          </a:bodyPr>
          <a:lstStyle/>
          <a:p>
            <a:pPr algn="just"/>
            <a:r>
              <a:rPr lang="tr-TR" dirty="0"/>
              <a:t>Ay içindeki çalışmalarının bir kısmı Ar-Ge faaliyetleri kapsamında, bir kısmı Ar-Ge faaliyetleri dışında olan sigortalılar için iki ayrı aylık prim ve hizmet belgesinden bildirilen prim ödeme gün sayısının toplamının 30'u geçmemesi gerekmektedir. </a:t>
            </a:r>
          </a:p>
          <a:p>
            <a:pPr algn="just"/>
            <a:r>
              <a:rPr lang="tr-TR" dirty="0"/>
              <a:t>Buna göre, kapsama giren sigortalıların 28, 29 veya 31 gün çeken ayların tamamında çalışmış olmalarına rağmen, söz konusu ayların bazı günlerinde Ar-Ge faaliyetleri kapsamında, bazı günlerinde ise kapsam dışındaki işlerde çalışmaları halinde, her iki belgede kayıtlı prim ödeme gün sayısının toplamının 30'un altında veya üstünde olması mümkün olmadığından, 5746 sayılı Kanun çeşidi seçilmek suretiyle düzenlenecek olan aylık prim ve hizmet belgelerinde kayıtlı prim ödeme gün sayısı, Ar-Ge ve yenilik faaliyetleri kapsamında fiilen çalışılan gün sayısı üzerinden, kapsama girmeyen çalışmalardan dolayı düzenlenecek olan aylık prim ve hizmet belgesinde kayıtlı prim ödeme gün sayısı ise 30 güne tamamlanmak suretiyle hesaplanacaktır.</a:t>
            </a:r>
          </a:p>
          <a:p>
            <a:endParaRPr lang="tr-TR" dirty="0"/>
          </a:p>
        </p:txBody>
      </p:sp>
    </p:spTree>
    <p:extLst>
      <p:ext uri="{BB962C8B-B14F-4D97-AF65-F5344CB8AC3E}">
        <p14:creationId xmlns:p14="http://schemas.microsoft.com/office/powerpoint/2010/main" val="3941680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Diğer Özellikli Durumlar</a:t>
            </a:r>
          </a:p>
        </p:txBody>
      </p:sp>
      <p:sp>
        <p:nvSpPr>
          <p:cNvPr id="3" name="İçerik Yer Tutucusu 2"/>
          <p:cNvSpPr>
            <a:spLocks noGrp="1"/>
          </p:cNvSpPr>
          <p:nvPr>
            <p:ph idx="1"/>
          </p:nvPr>
        </p:nvSpPr>
        <p:spPr/>
        <p:txBody>
          <a:bodyPr>
            <a:normAutofit lnSpcReduction="10000"/>
          </a:bodyPr>
          <a:lstStyle/>
          <a:p>
            <a:pPr algn="just"/>
            <a:r>
              <a:rPr lang="tr-TR" dirty="0"/>
              <a:t>Kapsama giren sigortalılara yapılan ücret dışındaki (ikramiye, prim </a:t>
            </a:r>
            <a:r>
              <a:rPr lang="tr-TR" dirty="0" err="1"/>
              <a:t>v.b</a:t>
            </a:r>
            <a:r>
              <a:rPr lang="tr-TR" dirty="0"/>
              <a:t>) ödemeler ile, kapsama giren sigortalıların Ar-Ge ve yenilik faaliyetleri dışındaki çalışmaları nedeniyle hak ettikleri ücretleri, destek kapsamına alınmadığından, bu nitelikteki ödemeler 5510 Kanun türü seçilerek düzenlenecek aylık prim ve hizmet belgesi ile Kuruma bildirilecektir. </a:t>
            </a:r>
          </a:p>
          <a:p>
            <a:pPr algn="just"/>
            <a:r>
              <a:rPr lang="tr-TR" dirty="0"/>
              <a:t>Örneğin Şubat ayında 12 gün fiilen ARGE kapsamında çalışan A sigortalısının çalışma gün sayısı 5746 Kanun kodlu bildirgede 12 gün, 5510 kanun kodlu bildirgede ise 18 gün olarak bildirilecek ve her iki bildirgede eksik gün nedeni Diğer Nedenler olarak belirtilecek.</a:t>
            </a:r>
          </a:p>
          <a:p>
            <a:pPr algn="just"/>
            <a:r>
              <a:rPr lang="tr-TR" dirty="0"/>
              <a:t>Diğer teşvik Kanunlarına istinaden sigorta primi işveren hissesi teşviki uygulamasından yararlanmakta olan işverenlerin, teşvik kapsamına giren sigortalılarından dolayı aynı dönem için ve mükerrer olarak 5746 sayılı Kanunda öngörülen destekten yararlanmaları mümkün bulunmamaktadır.</a:t>
            </a:r>
          </a:p>
        </p:txBody>
      </p:sp>
    </p:spTree>
    <p:extLst>
      <p:ext uri="{BB962C8B-B14F-4D97-AF65-F5344CB8AC3E}">
        <p14:creationId xmlns:p14="http://schemas.microsoft.com/office/powerpoint/2010/main" val="1251601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Diğer Özellikli Durumlar</a:t>
            </a:r>
          </a:p>
        </p:txBody>
      </p:sp>
      <p:sp>
        <p:nvSpPr>
          <p:cNvPr id="3" name="İçerik Yer Tutucusu 2"/>
          <p:cNvSpPr>
            <a:spLocks noGrp="1"/>
          </p:cNvSpPr>
          <p:nvPr>
            <p:ph idx="1"/>
          </p:nvPr>
        </p:nvSpPr>
        <p:spPr/>
        <p:txBody>
          <a:bodyPr>
            <a:normAutofit/>
          </a:bodyPr>
          <a:lstStyle/>
          <a:p>
            <a:pPr algn="just"/>
            <a:r>
              <a:rPr lang="tr-TR" dirty="0"/>
              <a:t>5746 sayılı Kanun çeşidi seçilmek suretiyle düzenlenen aylık prim ve hizmet belgelerinden dolayı tahakkuk eden işsizlik sigortası primleri hakkında işveren hissesi sigorta primi desteği uygulanmayacaktır. </a:t>
            </a:r>
          </a:p>
          <a:p>
            <a:pPr algn="just"/>
            <a:r>
              <a:rPr lang="tr-TR" dirty="0"/>
              <a:t>Öte yandan, kapsama giren işverenlerce, aynı ayda aynı sigortalı için iki ayrı aylık prim ve hizmet belgesi düzenlenmesi gerektiği durumlarda, gerek 5746 sayılı Kanun türü seçilmek suretiyle, gerekse başka Kanun türü seçilerek düzenlenecek aylık prim ve hizmet belgeleri için eksik gün nedeni olarak "Diğer Nedenler" seçeneği işaretlenecek ve bu prim belgeleri ile ilgili olarak Kuruma verilecek olan "Ek-8 Sigortalıların Eksik Gün Bildirim Formları" ekine, sigortalıların bildirildiği diğer prim belgesinin sureti konulacaktır.</a:t>
            </a:r>
          </a:p>
          <a:p>
            <a:endParaRPr lang="tr-TR" dirty="0"/>
          </a:p>
        </p:txBody>
      </p:sp>
    </p:spTree>
    <p:extLst>
      <p:ext uri="{BB962C8B-B14F-4D97-AF65-F5344CB8AC3E}">
        <p14:creationId xmlns:p14="http://schemas.microsoft.com/office/powerpoint/2010/main" val="1867101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928" y="2364747"/>
            <a:ext cx="10515600" cy="5977618"/>
          </a:xfrm>
        </p:spPr>
        <p:txBody>
          <a:bodyPr>
            <a:normAutofit/>
          </a:bodyPr>
          <a:lstStyle/>
          <a:p>
            <a:pPr algn="ctr"/>
            <a:r>
              <a:rPr lang="tr-TR" sz="4800" dirty="0"/>
              <a:t>ENGELLİ SİGORTA PRİM TEŞVİKİ</a:t>
            </a:r>
          </a:p>
        </p:txBody>
      </p:sp>
    </p:spTree>
    <p:extLst>
      <p:ext uri="{BB962C8B-B14F-4D97-AF65-F5344CB8AC3E}">
        <p14:creationId xmlns:p14="http://schemas.microsoft.com/office/powerpoint/2010/main" val="373081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1F58F39-9C4C-4ECA-9111-D39D7EF757A8}"/>
              </a:ext>
            </a:extLst>
          </p:cNvPr>
          <p:cNvSpPr>
            <a:spLocks noGrp="1"/>
          </p:cNvSpPr>
          <p:nvPr>
            <p:ph type="title"/>
          </p:nvPr>
        </p:nvSpPr>
        <p:spPr>
          <a:xfrm>
            <a:off x="1658996" y="0"/>
            <a:ext cx="8596668" cy="682049"/>
          </a:xfrm>
        </p:spPr>
        <p:txBody>
          <a:bodyPr/>
          <a:lstStyle/>
          <a:p>
            <a:r>
              <a:rPr lang="tr-TR" dirty="0"/>
              <a:t>Sigorta Prim Teşviki Kanun Kodları</a:t>
            </a:r>
          </a:p>
        </p:txBody>
      </p:sp>
      <p:graphicFrame>
        <p:nvGraphicFramePr>
          <p:cNvPr id="4" name="İçerik Yer Tutucusu 3">
            <a:extLst>
              <a:ext uri="{FF2B5EF4-FFF2-40B4-BE49-F238E27FC236}">
                <a16:creationId xmlns="" xmlns:a16="http://schemas.microsoft.com/office/drawing/2014/main" id="{F1B40DDA-9F4C-4B9D-A40D-F798ABEDB8C1}"/>
              </a:ext>
            </a:extLst>
          </p:cNvPr>
          <p:cNvGraphicFramePr>
            <a:graphicFrameLocks noGrp="1"/>
          </p:cNvGraphicFramePr>
          <p:nvPr>
            <p:ph idx="1"/>
            <p:extLst>
              <p:ext uri="{D42A27DB-BD31-4B8C-83A1-F6EECF244321}">
                <p14:modId xmlns:p14="http://schemas.microsoft.com/office/powerpoint/2010/main" val="3164023260"/>
              </p:ext>
            </p:extLst>
          </p:nvPr>
        </p:nvGraphicFramePr>
        <p:xfrm>
          <a:off x="0" y="682048"/>
          <a:ext cx="12191999" cy="6128395"/>
        </p:xfrm>
        <a:graphic>
          <a:graphicData uri="http://schemas.openxmlformats.org/drawingml/2006/table">
            <a:tbl>
              <a:tblPr firstRow="1" firstCol="1" bandRow="1">
                <a:tableStyleId>{5C22544A-7EE6-4342-B048-85BDC9FD1C3A}</a:tableStyleId>
              </a:tblPr>
              <a:tblGrid>
                <a:gridCol w="2143593">
                  <a:extLst>
                    <a:ext uri="{9D8B030D-6E8A-4147-A177-3AD203B41FA5}">
                      <a16:colId xmlns="" xmlns:a16="http://schemas.microsoft.com/office/drawing/2014/main" val="1841133772"/>
                    </a:ext>
                  </a:extLst>
                </a:gridCol>
                <a:gridCol w="10048406">
                  <a:extLst>
                    <a:ext uri="{9D8B030D-6E8A-4147-A177-3AD203B41FA5}">
                      <a16:colId xmlns="" xmlns:a16="http://schemas.microsoft.com/office/drawing/2014/main" val="3930810632"/>
                    </a:ext>
                  </a:extLst>
                </a:gridCol>
              </a:tblGrid>
              <a:tr h="439111">
                <a:tc>
                  <a:txBody>
                    <a:bodyPr/>
                    <a:lstStyle/>
                    <a:p>
                      <a:pPr algn="ctr">
                        <a:lnSpc>
                          <a:spcPct val="115000"/>
                        </a:lnSpc>
                        <a:spcAft>
                          <a:spcPts val="0"/>
                        </a:spcAft>
                      </a:pPr>
                      <a:r>
                        <a:rPr lang="tr-TR" sz="1800" dirty="0">
                          <a:effectLst/>
                        </a:rPr>
                        <a:t>KANUN KODU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ctr">
                        <a:lnSpc>
                          <a:spcPct val="115000"/>
                        </a:lnSpc>
                        <a:spcAft>
                          <a:spcPts val="0"/>
                        </a:spcAft>
                      </a:pPr>
                      <a:r>
                        <a:rPr lang="tr-TR" sz="1800" dirty="0">
                          <a:effectLst/>
                        </a:rPr>
                        <a:t>AÇIKLAMA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extLst>
                  <a:ext uri="{0D108BD9-81ED-4DB2-BD59-A6C34878D82A}">
                    <a16:rowId xmlns="" xmlns:a16="http://schemas.microsoft.com/office/drawing/2014/main" val="1593927152"/>
                  </a:ext>
                </a:extLst>
              </a:tr>
              <a:tr h="542166">
                <a:tc>
                  <a:txBody>
                    <a:bodyPr/>
                    <a:lstStyle/>
                    <a:p>
                      <a:pPr algn="ctr">
                        <a:lnSpc>
                          <a:spcPct val="115000"/>
                        </a:lnSpc>
                        <a:spcAft>
                          <a:spcPts val="0"/>
                        </a:spcAft>
                      </a:pPr>
                      <a:r>
                        <a:rPr lang="tr-TR" sz="2300" dirty="0">
                          <a:solidFill>
                            <a:schemeClr val="tx1"/>
                          </a:solidFill>
                          <a:effectLst/>
                        </a:rPr>
                        <a:t>4857</a:t>
                      </a:r>
                      <a:endParaRPr lang="tr-T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kern="1200" dirty="0">
                          <a:solidFill>
                            <a:schemeClr val="dk1"/>
                          </a:solidFill>
                          <a:effectLst/>
                          <a:latin typeface="+mn-lt"/>
                          <a:ea typeface="+mn-ea"/>
                          <a:cs typeface="+mn-cs"/>
                        </a:rPr>
                        <a:t>Engelli Sigorta Prim Desteği</a:t>
                      </a:r>
                    </a:p>
                  </a:txBody>
                  <a:tcPr marL="34443" marR="34443" marT="0" marB="0" anchor="ctr"/>
                </a:tc>
                <a:extLst>
                  <a:ext uri="{0D108BD9-81ED-4DB2-BD59-A6C34878D82A}">
                    <a16:rowId xmlns="" xmlns:a16="http://schemas.microsoft.com/office/drawing/2014/main" val="2599033168"/>
                  </a:ext>
                </a:extLst>
              </a:tr>
              <a:tr h="542166">
                <a:tc>
                  <a:txBody>
                    <a:bodyPr/>
                    <a:lstStyle/>
                    <a:p>
                      <a:pPr algn="ctr">
                        <a:lnSpc>
                          <a:spcPct val="115000"/>
                        </a:lnSpc>
                        <a:spcAft>
                          <a:spcPts val="0"/>
                        </a:spcAft>
                      </a:pPr>
                      <a:r>
                        <a:rPr lang="tr-TR" sz="2300" dirty="0">
                          <a:solidFill>
                            <a:schemeClr val="tx1"/>
                          </a:solidFill>
                          <a:effectLst/>
                        </a:rPr>
                        <a:t>6322</a:t>
                      </a:r>
                      <a:endParaRPr lang="tr-T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dirty="0">
                          <a:effectLst/>
                          <a:latin typeface="+mn-lt"/>
                        </a:rPr>
                        <a:t>Yatırım Teşvik Belgesi Kapsamında Sigorta Prim Teşviki</a:t>
                      </a:r>
                      <a:endParaRPr lang="tr-TR" sz="2300" dirty="0">
                        <a:effectLst/>
                        <a:latin typeface="+mn-lt"/>
                        <a:ea typeface="Calibri" panose="020F0502020204030204" pitchFamily="34" charset="0"/>
                        <a:cs typeface="Times New Roman" panose="02020603050405020304" pitchFamily="18" charset="0"/>
                      </a:endParaRPr>
                    </a:p>
                  </a:txBody>
                  <a:tcPr marL="34443" marR="34443" marT="0" marB="0" anchor="ctr"/>
                </a:tc>
                <a:extLst>
                  <a:ext uri="{0D108BD9-81ED-4DB2-BD59-A6C34878D82A}">
                    <a16:rowId xmlns="" xmlns:a16="http://schemas.microsoft.com/office/drawing/2014/main" val="3673957212"/>
                  </a:ext>
                </a:extLst>
              </a:tr>
              <a:tr h="542166">
                <a:tc>
                  <a:txBody>
                    <a:bodyPr/>
                    <a:lstStyle/>
                    <a:p>
                      <a:pPr algn="ctr">
                        <a:lnSpc>
                          <a:spcPct val="115000"/>
                        </a:lnSpc>
                        <a:spcAft>
                          <a:spcPts val="0"/>
                        </a:spcAft>
                      </a:pPr>
                      <a:r>
                        <a:rPr lang="tr-TR" sz="2300" dirty="0">
                          <a:solidFill>
                            <a:schemeClr val="tx1"/>
                          </a:solidFill>
                          <a:effectLst/>
                        </a:rPr>
                        <a:t>5746</a:t>
                      </a:r>
                      <a:endParaRPr lang="tr-T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dirty="0">
                          <a:effectLst/>
                          <a:latin typeface="+mn-lt"/>
                        </a:rPr>
                        <a:t>Araştırma Geliştirme Faaliyetleri Sigorta Prim Desteği</a:t>
                      </a:r>
                      <a:endParaRPr lang="tr-TR" sz="2300" dirty="0">
                        <a:effectLst/>
                        <a:latin typeface="+mn-lt"/>
                        <a:ea typeface="Calibri" panose="020F0502020204030204" pitchFamily="34" charset="0"/>
                        <a:cs typeface="Times New Roman" panose="02020603050405020304" pitchFamily="18" charset="0"/>
                      </a:endParaRPr>
                    </a:p>
                  </a:txBody>
                  <a:tcPr marL="34443" marR="34443" marT="0" marB="0" anchor="ctr"/>
                </a:tc>
                <a:extLst>
                  <a:ext uri="{0D108BD9-81ED-4DB2-BD59-A6C34878D82A}">
                    <a16:rowId xmlns="" xmlns:a16="http://schemas.microsoft.com/office/drawing/2014/main" val="3468940324"/>
                  </a:ext>
                </a:extLst>
              </a:tr>
              <a:tr h="542166">
                <a:tc>
                  <a:txBody>
                    <a:bodyPr/>
                    <a:lstStyle/>
                    <a:p>
                      <a:pPr algn="ctr">
                        <a:lnSpc>
                          <a:spcPct val="115000"/>
                        </a:lnSpc>
                        <a:spcAft>
                          <a:spcPts val="0"/>
                        </a:spcAft>
                      </a:pPr>
                      <a:r>
                        <a:rPr lang="tr-TR" sz="2300" dirty="0">
                          <a:solidFill>
                            <a:schemeClr val="tx1"/>
                          </a:solidFill>
                          <a:effectLst/>
                        </a:rPr>
                        <a:t>5510</a:t>
                      </a:r>
                      <a:endParaRPr lang="tr-T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dirty="0">
                          <a:effectLst/>
                          <a:latin typeface="+mn-lt"/>
                        </a:rPr>
                        <a:t>5 puan İşveren Hissesi Sigorta Prim Teşviki </a:t>
                      </a:r>
                      <a:endParaRPr lang="tr-TR" sz="2300" dirty="0">
                        <a:effectLst/>
                        <a:latin typeface="+mn-lt"/>
                        <a:ea typeface="Calibri" panose="020F0502020204030204" pitchFamily="34" charset="0"/>
                        <a:cs typeface="Times New Roman" panose="02020603050405020304" pitchFamily="18" charset="0"/>
                      </a:endParaRPr>
                    </a:p>
                  </a:txBody>
                  <a:tcPr marL="34443" marR="34443" marT="0" marB="0" anchor="ctr"/>
                </a:tc>
                <a:extLst>
                  <a:ext uri="{0D108BD9-81ED-4DB2-BD59-A6C34878D82A}">
                    <a16:rowId xmlns="" xmlns:a16="http://schemas.microsoft.com/office/drawing/2014/main" val="3992240022"/>
                  </a:ext>
                </a:extLst>
              </a:tr>
              <a:tr h="620268">
                <a:tc>
                  <a:txBody>
                    <a:bodyPr/>
                    <a:lstStyle/>
                    <a:p>
                      <a:pPr algn="ctr">
                        <a:lnSpc>
                          <a:spcPct val="115000"/>
                        </a:lnSpc>
                        <a:spcAft>
                          <a:spcPts val="0"/>
                        </a:spcAft>
                      </a:pPr>
                      <a:r>
                        <a:rPr lang="tr-TR" sz="2300" dirty="0">
                          <a:solidFill>
                            <a:schemeClr val="tx1"/>
                          </a:solidFill>
                          <a:effectLst/>
                        </a:rPr>
                        <a:t>5921</a:t>
                      </a:r>
                      <a:endParaRPr lang="tr-T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dirty="0">
                          <a:effectLst/>
                          <a:latin typeface="+mn-lt"/>
                        </a:rPr>
                        <a:t>İşsizlik Ödeneği Alanın İstihdamı Sigorta Prim Teşviki</a:t>
                      </a:r>
                      <a:endParaRPr lang="tr-TR" sz="2300" dirty="0">
                        <a:effectLst/>
                        <a:latin typeface="+mn-lt"/>
                        <a:ea typeface="Calibri" panose="020F0502020204030204" pitchFamily="34" charset="0"/>
                        <a:cs typeface="Times New Roman" panose="02020603050405020304" pitchFamily="18" charset="0"/>
                      </a:endParaRPr>
                    </a:p>
                  </a:txBody>
                  <a:tcPr marL="34443" marR="34443" marT="0" marB="0" anchor="ctr"/>
                </a:tc>
                <a:extLst>
                  <a:ext uri="{0D108BD9-81ED-4DB2-BD59-A6C34878D82A}">
                    <a16:rowId xmlns="" xmlns:a16="http://schemas.microsoft.com/office/drawing/2014/main" val="12873739"/>
                  </a:ext>
                </a:extLst>
              </a:tr>
              <a:tr h="615414">
                <a:tc>
                  <a:txBody>
                    <a:bodyPr/>
                    <a:lstStyle/>
                    <a:p>
                      <a:pPr algn="ctr">
                        <a:lnSpc>
                          <a:spcPct val="115000"/>
                        </a:lnSpc>
                        <a:spcAft>
                          <a:spcPts val="0"/>
                        </a:spcAft>
                      </a:pPr>
                      <a:r>
                        <a:rPr lang="tr-TR" sz="2300" dirty="0">
                          <a:solidFill>
                            <a:schemeClr val="tx1"/>
                          </a:solidFill>
                          <a:effectLst/>
                        </a:rPr>
                        <a:t>6111</a:t>
                      </a:r>
                      <a:endParaRPr lang="tr-T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dirty="0">
                          <a:effectLst/>
                          <a:latin typeface="+mn-lt"/>
                        </a:rPr>
                        <a:t>İlave İstihdam Sağlanması Durumunda Sigorta Prim Teşviki</a:t>
                      </a:r>
                      <a:endParaRPr lang="tr-TR" sz="2300" dirty="0">
                        <a:effectLst/>
                        <a:latin typeface="+mn-lt"/>
                        <a:ea typeface="Calibri" panose="020F0502020204030204" pitchFamily="34" charset="0"/>
                        <a:cs typeface="Times New Roman" panose="02020603050405020304" pitchFamily="18" charset="0"/>
                      </a:endParaRPr>
                    </a:p>
                  </a:txBody>
                  <a:tcPr marL="34443" marR="34443" marT="0" marB="0" anchor="ctr"/>
                </a:tc>
                <a:extLst>
                  <a:ext uri="{0D108BD9-81ED-4DB2-BD59-A6C34878D82A}">
                    <a16:rowId xmlns="" xmlns:a16="http://schemas.microsoft.com/office/drawing/2014/main" val="3035780959"/>
                  </a:ext>
                </a:extLst>
              </a:tr>
              <a:tr h="542166">
                <a:tc>
                  <a:txBody>
                    <a:bodyPr/>
                    <a:lstStyle/>
                    <a:p>
                      <a:pPr algn="ctr">
                        <a:lnSpc>
                          <a:spcPct val="115000"/>
                        </a:lnSpc>
                        <a:spcAft>
                          <a:spcPts val="0"/>
                        </a:spcAft>
                      </a:pPr>
                      <a:r>
                        <a:rPr lang="tr-TR" sz="2300" u="none" dirty="0">
                          <a:solidFill>
                            <a:schemeClr val="tx1"/>
                          </a:solidFill>
                          <a:effectLst/>
                        </a:rPr>
                        <a:t>5225</a:t>
                      </a:r>
                      <a:endParaRPr lang="tr-TR" sz="23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dirty="0">
                          <a:effectLst/>
                          <a:latin typeface="+mn-lt"/>
                        </a:rPr>
                        <a:t>Kültür Yatırım/Girişim Belgesi Kapsamında Sigorta Prim Teşviki</a:t>
                      </a:r>
                      <a:endParaRPr lang="tr-TR" sz="2300" dirty="0">
                        <a:effectLst/>
                        <a:latin typeface="+mn-lt"/>
                        <a:ea typeface="Calibri" panose="020F0502020204030204" pitchFamily="34" charset="0"/>
                        <a:cs typeface="Times New Roman" panose="02020603050405020304" pitchFamily="18" charset="0"/>
                      </a:endParaRPr>
                    </a:p>
                  </a:txBody>
                  <a:tcPr marL="34443" marR="34443" marT="0" marB="0" anchor="ctr"/>
                </a:tc>
                <a:extLst>
                  <a:ext uri="{0D108BD9-81ED-4DB2-BD59-A6C34878D82A}">
                    <a16:rowId xmlns="" xmlns:a16="http://schemas.microsoft.com/office/drawing/2014/main" val="3570364502"/>
                  </a:ext>
                </a:extLst>
              </a:tr>
              <a:tr h="640498">
                <a:tc>
                  <a:txBody>
                    <a:bodyPr/>
                    <a:lstStyle/>
                    <a:p>
                      <a:pPr algn="ctr">
                        <a:lnSpc>
                          <a:spcPct val="115000"/>
                        </a:lnSpc>
                        <a:spcAft>
                          <a:spcPts val="0"/>
                        </a:spcAft>
                      </a:pPr>
                      <a:r>
                        <a:rPr lang="tr-TR" sz="2300" dirty="0">
                          <a:solidFill>
                            <a:schemeClr val="tx1"/>
                          </a:solidFill>
                          <a:effectLst/>
                        </a:rPr>
                        <a:t>6645</a:t>
                      </a:r>
                      <a:endParaRPr lang="tr-T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dirty="0">
                          <a:effectLst/>
                          <a:latin typeface="+mn-lt"/>
                        </a:rPr>
                        <a:t>İşbaşı Eğitim Programı Sonrası İşe Alınanlar İçin </a:t>
                      </a:r>
                      <a:r>
                        <a:rPr lang="tr-TR" sz="2300" b="0" dirty="0">
                          <a:solidFill>
                            <a:schemeClr val="bg1"/>
                          </a:solidFill>
                          <a:effectLst/>
                          <a:latin typeface="+mn-lt"/>
                        </a:rPr>
                        <a:t>Sigo</a:t>
                      </a:r>
                      <a:r>
                        <a:rPr lang="tr-TR" sz="2300" b="0" kern="1200" dirty="0">
                          <a:solidFill>
                            <a:schemeClr val="bg1"/>
                          </a:solidFill>
                          <a:effectLst/>
                          <a:latin typeface="+mn-lt"/>
                          <a:ea typeface="+mn-ea"/>
                          <a:cs typeface="+mn-cs"/>
                        </a:rPr>
                        <a:t>rta</a:t>
                      </a:r>
                      <a:r>
                        <a:rPr lang="tr-TR" sz="2300" b="1" kern="1200" dirty="0">
                          <a:solidFill>
                            <a:schemeClr val="bg1"/>
                          </a:solidFill>
                          <a:effectLst/>
                          <a:latin typeface="+mn-lt"/>
                          <a:ea typeface="+mn-ea"/>
                          <a:cs typeface="+mn-cs"/>
                        </a:rPr>
                        <a:t> </a:t>
                      </a:r>
                      <a:r>
                        <a:rPr lang="tr-TR" sz="2300" dirty="0">
                          <a:effectLst/>
                          <a:latin typeface="+mn-lt"/>
                        </a:rPr>
                        <a:t>Prim Teşviki</a:t>
                      </a:r>
                      <a:endParaRPr lang="tr-TR" sz="2300" dirty="0">
                        <a:effectLst/>
                        <a:latin typeface="+mn-lt"/>
                        <a:ea typeface="Calibri" panose="020F0502020204030204" pitchFamily="34" charset="0"/>
                        <a:cs typeface="Times New Roman" panose="02020603050405020304" pitchFamily="18" charset="0"/>
                      </a:endParaRPr>
                    </a:p>
                  </a:txBody>
                  <a:tcPr marL="34443" marR="34443" marT="0" marB="0" anchor="b"/>
                </a:tc>
                <a:extLst>
                  <a:ext uri="{0D108BD9-81ED-4DB2-BD59-A6C34878D82A}">
                    <a16:rowId xmlns="" xmlns:a16="http://schemas.microsoft.com/office/drawing/2014/main" val="3917266743"/>
                  </a:ext>
                </a:extLst>
              </a:tr>
              <a:tr h="586174">
                <a:tc>
                  <a:txBody>
                    <a:bodyPr/>
                    <a:lstStyle/>
                    <a:p>
                      <a:pPr algn="ctr">
                        <a:lnSpc>
                          <a:spcPct val="115000"/>
                        </a:lnSpc>
                        <a:spcAft>
                          <a:spcPts val="0"/>
                        </a:spcAft>
                      </a:pPr>
                      <a:r>
                        <a:rPr lang="tr-TR" sz="2300" dirty="0">
                          <a:solidFill>
                            <a:schemeClr val="tx1"/>
                          </a:solidFill>
                          <a:effectLst/>
                        </a:rPr>
                        <a:t>6704</a:t>
                      </a:r>
                      <a:endParaRPr lang="tr-T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dirty="0">
                          <a:effectLst/>
                          <a:latin typeface="+mn-lt"/>
                        </a:rPr>
                        <a:t>Sosyal Yardım Aylığı Alanların İstihdamı Sigorta Prim Teşviki</a:t>
                      </a:r>
                      <a:endParaRPr lang="tr-TR" sz="2300" dirty="0">
                        <a:effectLst/>
                        <a:latin typeface="+mn-lt"/>
                        <a:ea typeface="Calibri" panose="020F0502020204030204" pitchFamily="34" charset="0"/>
                        <a:cs typeface="Times New Roman" panose="02020603050405020304" pitchFamily="18" charset="0"/>
                      </a:endParaRPr>
                    </a:p>
                  </a:txBody>
                  <a:tcPr marL="34443" marR="34443" marT="0" marB="0" anchor="b"/>
                </a:tc>
                <a:extLst>
                  <a:ext uri="{0D108BD9-81ED-4DB2-BD59-A6C34878D82A}">
                    <a16:rowId xmlns="" xmlns:a16="http://schemas.microsoft.com/office/drawing/2014/main" val="532317230"/>
                  </a:ext>
                </a:extLst>
              </a:tr>
              <a:tr h="516100">
                <a:tc>
                  <a:txBody>
                    <a:bodyPr/>
                    <a:lstStyle/>
                    <a:p>
                      <a:pPr algn="ctr">
                        <a:lnSpc>
                          <a:spcPct val="115000"/>
                        </a:lnSpc>
                        <a:spcAft>
                          <a:spcPts val="0"/>
                        </a:spcAft>
                      </a:pPr>
                      <a:r>
                        <a:rPr lang="tr-TR" sz="2300" b="0" dirty="0">
                          <a:solidFill>
                            <a:schemeClr val="tx1"/>
                          </a:solidFill>
                          <a:effectLst/>
                        </a:rPr>
                        <a:t>6486</a:t>
                      </a:r>
                      <a:endParaRPr lang="tr-TR" sz="2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3" marR="34443" marT="0" marB="0" anchor="ctr"/>
                </a:tc>
                <a:tc>
                  <a:txBody>
                    <a:bodyPr/>
                    <a:lstStyle/>
                    <a:p>
                      <a:pPr algn="l">
                        <a:lnSpc>
                          <a:spcPct val="115000"/>
                        </a:lnSpc>
                        <a:spcAft>
                          <a:spcPts val="0"/>
                        </a:spcAft>
                      </a:pPr>
                      <a:r>
                        <a:rPr lang="tr-TR" sz="2300" b="0" dirty="0">
                          <a:effectLst/>
                          <a:latin typeface="+mn-lt"/>
                          <a:ea typeface="Calibri" panose="020F0502020204030204" pitchFamily="34" charset="0"/>
                          <a:cs typeface="Times New Roman" panose="02020603050405020304" pitchFamily="18" charset="0"/>
                        </a:rPr>
                        <a:t>Kalkınmada Öncelikli İllere Sağlanan Sigorta Prim Desteği</a:t>
                      </a:r>
                    </a:p>
                  </a:txBody>
                  <a:tcPr marL="34443" marR="34443" marT="0" marB="0" anchor="b"/>
                </a:tc>
                <a:extLst>
                  <a:ext uri="{0D108BD9-81ED-4DB2-BD59-A6C34878D82A}">
                    <a16:rowId xmlns="" xmlns:a16="http://schemas.microsoft.com/office/drawing/2014/main" val="3563741321"/>
                  </a:ext>
                </a:extLst>
              </a:tr>
            </a:tbl>
          </a:graphicData>
        </a:graphic>
      </p:graphicFrame>
    </p:spTree>
    <p:extLst>
      <p:ext uri="{BB962C8B-B14F-4D97-AF65-F5344CB8AC3E}">
        <p14:creationId xmlns:p14="http://schemas.microsoft.com/office/powerpoint/2010/main" val="103500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Engelli Çalıştırma Zorunluluğu</a:t>
            </a:r>
          </a:p>
        </p:txBody>
      </p:sp>
      <p:sp>
        <p:nvSpPr>
          <p:cNvPr id="3" name="İçerik Yer Tutucusu 2"/>
          <p:cNvSpPr>
            <a:spLocks noGrp="1"/>
          </p:cNvSpPr>
          <p:nvPr>
            <p:ph idx="1"/>
          </p:nvPr>
        </p:nvSpPr>
        <p:spPr/>
        <p:txBody>
          <a:bodyPr>
            <a:normAutofit/>
          </a:bodyPr>
          <a:lstStyle/>
          <a:p>
            <a:pPr algn="just"/>
            <a:r>
              <a:rPr lang="tr-TR" dirty="0"/>
              <a:t>Aynı il içindeki işyerlerinde toplam 50 veya daha fazla sigortalı çalıştıran işyerleri, çalışan sayısının %3’ ü kadar engelli personel çalıştırmakla yükümlüdür.</a:t>
            </a:r>
          </a:p>
          <a:p>
            <a:pPr algn="just"/>
            <a:r>
              <a:rPr lang="tr-TR" dirty="0"/>
              <a:t>Oranın hesaplanmasında yarıma kadar kesirler dikkate alınmamakta, yarım ve daha fazla olan kesirler ise tama dönüştürülmektedir.</a:t>
            </a:r>
          </a:p>
          <a:p>
            <a:pPr algn="just"/>
            <a:r>
              <a:rPr lang="tr-TR" dirty="0"/>
              <a:t>Bu kapsamda engelli personel istihdam eden işyerlerine engelli sigortalı prim teşviki uygulanmaktadır.</a:t>
            </a:r>
          </a:p>
          <a:p>
            <a:pPr algn="just"/>
            <a:r>
              <a:rPr lang="tr-TR" dirty="0"/>
              <a:t>4857 sayılı Kanunun işverenin engelli işçi çalıştırma yükümlülüğü olduğu halde, çalıştırmadığı her engelli işçi ve çalıştırılmayan her ay için 2.628 TL idari para cezası öngörülmektedir.(2018 yılı)</a:t>
            </a:r>
          </a:p>
          <a:p>
            <a:pPr algn="just"/>
            <a:endParaRPr lang="tr-TR" dirty="0"/>
          </a:p>
          <a:p>
            <a:pPr marL="0" indent="0" algn="just">
              <a:buNone/>
            </a:pPr>
            <a:endParaRPr lang="tr-TR" dirty="0"/>
          </a:p>
          <a:p>
            <a:endParaRPr lang="tr-TR" dirty="0"/>
          </a:p>
        </p:txBody>
      </p:sp>
    </p:spTree>
    <p:extLst>
      <p:ext uri="{BB962C8B-B14F-4D97-AF65-F5344CB8AC3E}">
        <p14:creationId xmlns:p14="http://schemas.microsoft.com/office/powerpoint/2010/main" val="598981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Şartları </a:t>
            </a:r>
          </a:p>
        </p:txBody>
      </p:sp>
      <p:sp>
        <p:nvSpPr>
          <p:cNvPr id="3" name="İçerik Yer Tutucusu 2"/>
          <p:cNvSpPr>
            <a:spLocks noGrp="1"/>
          </p:cNvSpPr>
          <p:nvPr>
            <p:ph idx="1"/>
          </p:nvPr>
        </p:nvSpPr>
        <p:spPr/>
        <p:txBody>
          <a:bodyPr>
            <a:normAutofit/>
          </a:bodyPr>
          <a:lstStyle/>
          <a:p>
            <a:pPr algn="just"/>
            <a:r>
              <a:rPr lang="tr-TR" dirty="0"/>
              <a:t>Sigortalıların tamamına ait sigorta primlerinin sigortalı hissesine isabet eden tutarı ile Hazinece karşılanmayan işveren hissesine ait tutarın ödenmiş olması,</a:t>
            </a:r>
          </a:p>
          <a:p>
            <a:pPr algn="just"/>
            <a:r>
              <a:rPr lang="tr-TR" dirty="0"/>
              <a:t>İşverenin 14857  kanun türünü seçerek aylık prim ve hizmet belgesini gönderebilmesi için engelli personelin e-bildirge sistemine  tanımlama işleminin yapılması,</a:t>
            </a:r>
          </a:p>
          <a:p>
            <a:pPr algn="just"/>
            <a:r>
              <a:rPr lang="tr-TR" dirty="0"/>
              <a:t>Aylık Prim ve Hizmet Bildirgesinin yasal süresi içerisinde Kuruma verilmesi,</a:t>
            </a:r>
          </a:p>
          <a:p>
            <a:pPr algn="just"/>
            <a:r>
              <a:rPr lang="tr-TR" dirty="0"/>
              <a:t>Engelli sigortalının %40 engelli raporunun olması,</a:t>
            </a:r>
          </a:p>
          <a:p>
            <a:pPr algn="just"/>
            <a:r>
              <a:rPr lang="tr-TR" dirty="0"/>
              <a:t>Engelli sigortalının destek primine tabi olmaması gerekmektedir.</a:t>
            </a:r>
          </a:p>
          <a:p>
            <a:endParaRPr lang="tr-TR" dirty="0"/>
          </a:p>
        </p:txBody>
      </p:sp>
    </p:spTree>
    <p:extLst>
      <p:ext uri="{BB962C8B-B14F-4D97-AF65-F5344CB8AC3E}">
        <p14:creationId xmlns:p14="http://schemas.microsoft.com/office/powerpoint/2010/main" val="296436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Sağlanan Avantaj</a:t>
            </a:r>
          </a:p>
        </p:txBody>
      </p:sp>
      <p:sp>
        <p:nvSpPr>
          <p:cNvPr id="3" name="İçerik Yer Tutucusu 2"/>
          <p:cNvSpPr>
            <a:spLocks noGrp="1"/>
          </p:cNvSpPr>
          <p:nvPr>
            <p:ph idx="1"/>
          </p:nvPr>
        </p:nvSpPr>
        <p:spPr/>
        <p:txBody>
          <a:bodyPr>
            <a:normAutofit fontScale="85000" lnSpcReduction="10000"/>
          </a:bodyPr>
          <a:lstStyle/>
          <a:p>
            <a:pPr algn="just"/>
            <a:r>
              <a:rPr lang="tr-TR" dirty="0"/>
              <a:t>Engelli çalıştıran işverenlerin  sigortalının prime esas kazanç alt sınırı üzerinden hesaplanan sigorta primine ait işveren hisselerinin tamamı Hazine tarafından karşılanacaktır.</a:t>
            </a:r>
          </a:p>
          <a:p>
            <a:pPr algn="just"/>
            <a:r>
              <a:rPr lang="tr-TR" dirty="0"/>
              <a:t>İşveren tarafından 3.000,00 TL Brüt Kazanç ile çalıştırılan bir engelli sigortalıdan dolayı yararlanılacak teşvik tutarı;</a:t>
            </a:r>
          </a:p>
          <a:p>
            <a:pPr algn="just"/>
            <a:r>
              <a:rPr lang="tr-TR" dirty="0"/>
              <a:t>Sigortalının aylık prime esas kazanç tutarı     : 3.000,00 TL     </a:t>
            </a:r>
          </a:p>
          <a:p>
            <a:pPr algn="just"/>
            <a:r>
              <a:rPr lang="tr-TR" dirty="0"/>
              <a:t>Prime esas kazanç alt sınırı                                : 2.029,50 TL olduğu varsayıldığında;       </a:t>
            </a:r>
          </a:p>
          <a:p>
            <a:pPr algn="just"/>
            <a:r>
              <a:rPr lang="tr-TR" dirty="0"/>
              <a:t>3.000,00 * 5 / 100 = 150,00 TL Beş puanlık indirim Hazinece karşılanacak tutar,       </a:t>
            </a:r>
          </a:p>
          <a:p>
            <a:pPr algn="just"/>
            <a:r>
              <a:rPr lang="tr-TR" dirty="0"/>
              <a:t>20,5 – 5 = 15,5 Beş puanlık kısım düşüldükten sonra kalan işveren hissesi    </a:t>
            </a:r>
          </a:p>
          <a:p>
            <a:pPr algn="just"/>
            <a:r>
              <a:rPr lang="tr-TR" dirty="0"/>
              <a:t>2.029,50 * 15,5 / 100 = 314,57 TL Engelli teşviki  Hazinece karşılanacak tutar olacaktır. </a:t>
            </a:r>
          </a:p>
          <a:p>
            <a:pPr algn="just"/>
            <a:r>
              <a:rPr lang="tr-TR" dirty="0"/>
              <a:t>Bu durumda işveren tarafından ödenecek tutar;      </a:t>
            </a:r>
          </a:p>
          <a:p>
            <a:pPr algn="just"/>
            <a:r>
              <a:rPr lang="tr-TR" dirty="0"/>
              <a:t>3.000,00 * 34,5 / 100 = 1.035,00 TL değil      </a:t>
            </a:r>
          </a:p>
          <a:p>
            <a:pPr algn="just"/>
            <a:r>
              <a:rPr lang="tr-TR" dirty="0"/>
              <a:t>İşverenin ödeyeceği tutar =  1.035,00 – 464,57 = 570,43 TL</a:t>
            </a:r>
          </a:p>
          <a:p>
            <a:pPr algn="just"/>
            <a:endParaRPr lang="tr-TR" dirty="0"/>
          </a:p>
          <a:p>
            <a:endParaRPr lang="tr-TR" dirty="0"/>
          </a:p>
        </p:txBody>
      </p:sp>
    </p:spTree>
    <p:extLst>
      <p:ext uri="{BB962C8B-B14F-4D97-AF65-F5344CB8AC3E}">
        <p14:creationId xmlns:p14="http://schemas.microsoft.com/office/powerpoint/2010/main" val="3306616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5493" y="2344650"/>
            <a:ext cx="10515600" cy="6659789"/>
          </a:xfrm>
        </p:spPr>
        <p:txBody>
          <a:bodyPr/>
          <a:lstStyle/>
          <a:p>
            <a:pPr algn="ctr"/>
            <a:r>
              <a:rPr lang="tr-TR" sz="4800" dirty="0"/>
              <a:t>İlave 6 Puan Bölgesel </a:t>
            </a:r>
            <a:br>
              <a:rPr lang="tr-TR" sz="4800" dirty="0"/>
            </a:br>
            <a:r>
              <a:rPr lang="tr-TR" sz="4800" dirty="0"/>
              <a:t>Sigorta Prim Teşviki</a:t>
            </a:r>
            <a:r>
              <a:rPr lang="tr-TR" dirty="0"/>
              <a:t/>
            </a:r>
            <a:br>
              <a:rPr lang="tr-TR" dirty="0"/>
            </a:br>
            <a:endParaRPr lang="tr-TR" dirty="0"/>
          </a:p>
        </p:txBody>
      </p:sp>
    </p:spTree>
    <p:extLst>
      <p:ext uri="{BB962C8B-B14F-4D97-AF65-F5344CB8AC3E}">
        <p14:creationId xmlns:p14="http://schemas.microsoft.com/office/powerpoint/2010/main" val="960855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İlave 6 Puan Bölgesel Sigorta Prim Teşviki </a:t>
            </a:r>
          </a:p>
        </p:txBody>
      </p:sp>
      <p:sp>
        <p:nvSpPr>
          <p:cNvPr id="3" name="İçerik Yer Tutucusu 2"/>
          <p:cNvSpPr>
            <a:spLocks noGrp="1"/>
          </p:cNvSpPr>
          <p:nvPr>
            <p:ph idx="1"/>
          </p:nvPr>
        </p:nvSpPr>
        <p:spPr>
          <a:xfrm>
            <a:off x="677333" y="2160589"/>
            <a:ext cx="9632275" cy="3880773"/>
          </a:xfrm>
        </p:spPr>
        <p:txBody>
          <a:bodyPr>
            <a:normAutofit/>
          </a:bodyPr>
          <a:lstStyle/>
          <a:p>
            <a:pPr algn="just"/>
            <a:r>
              <a:rPr lang="tr-TR" sz="2800" dirty="0"/>
              <a:t>31.12.2018 tarihine kadar; bölgesel teşvik kapsamında bulunan illerde bulunan özel sektör işverenlerine, öncelikle 5 puanlık işveren hissesi indirimi, ardından prime esas kazanç alt sınırı üzerinden ilave  6 puanlık sigorta prim teşviki  sağlanmaktadır. </a:t>
            </a:r>
          </a:p>
          <a:p>
            <a:pPr marL="0" indent="0">
              <a:buNone/>
            </a:pPr>
            <a:endParaRPr lang="tr-TR" sz="2800" dirty="0"/>
          </a:p>
        </p:txBody>
      </p:sp>
    </p:spTree>
    <p:extLst>
      <p:ext uri="{BB962C8B-B14F-4D97-AF65-F5344CB8AC3E}">
        <p14:creationId xmlns:p14="http://schemas.microsoft.com/office/powerpoint/2010/main" val="1824868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Şartları</a:t>
            </a:r>
          </a:p>
        </p:txBody>
      </p:sp>
      <p:sp>
        <p:nvSpPr>
          <p:cNvPr id="3" name="İçerik Yer Tutucusu 2"/>
          <p:cNvSpPr>
            <a:spLocks noGrp="1"/>
          </p:cNvSpPr>
          <p:nvPr>
            <p:ph idx="1"/>
          </p:nvPr>
        </p:nvSpPr>
        <p:spPr/>
        <p:txBody>
          <a:bodyPr>
            <a:normAutofit/>
          </a:bodyPr>
          <a:lstStyle/>
          <a:p>
            <a:r>
              <a:rPr lang="tr-TR" dirty="0"/>
              <a:t>İşyerinin özel sektör işvereni olması, </a:t>
            </a:r>
          </a:p>
          <a:p>
            <a:r>
              <a:rPr lang="tr-TR" dirty="0"/>
              <a:t>İşyerinin kamu işyeri, 2886 Devlet İhale Kanunu ya da 4734 sayılı Kamu İhale Kanunu kapsamında olmaması,</a:t>
            </a:r>
          </a:p>
          <a:p>
            <a:r>
              <a:rPr lang="tr-TR" dirty="0"/>
              <a:t>Kuruma yasal ödeme süresi geçmiş prim, idari para cezası ve bunlara ilişkin gecikme cezası ve gecikme zammı borcunun bulunmaması (varsa da yapılandırılmış/tecil ve taksitlendirilmiş olması ve bu işlemlerin devam ediyor olması),</a:t>
            </a:r>
          </a:p>
          <a:p>
            <a:r>
              <a:rPr lang="tr-TR" dirty="0"/>
              <a:t>Aylık prim ve hizmet belgelerini yasal süresinde vermesi,</a:t>
            </a:r>
          </a:p>
          <a:p>
            <a:r>
              <a:rPr lang="tr-TR" dirty="0"/>
              <a:t>Primlerini yasal süresi içinde ödemesi</a:t>
            </a:r>
          </a:p>
          <a:p>
            <a:r>
              <a:rPr lang="tr-TR" dirty="0"/>
              <a:t>İşyerinde kayıt dışı sigortalı çalıştırılmaması gerekmektedir.</a:t>
            </a:r>
          </a:p>
          <a:p>
            <a:r>
              <a:rPr lang="tr-TR" dirty="0"/>
              <a:t> İşyerinin 6486 sayılı Kanun kapsamındaki illerde bulunması gerekmektedir.</a:t>
            </a:r>
          </a:p>
          <a:p>
            <a:endParaRPr lang="tr-TR" dirty="0"/>
          </a:p>
        </p:txBody>
      </p:sp>
    </p:spTree>
    <p:extLst>
      <p:ext uri="{BB962C8B-B14F-4D97-AF65-F5344CB8AC3E}">
        <p14:creationId xmlns:p14="http://schemas.microsoft.com/office/powerpoint/2010/main" val="66325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1524"/>
            <a:ext cx="10515600" cy="1325563"/>
          </a:xfrm>
        </p:spPr>
        <p:txBody>
          <a:bodyPr>
            <a:normAutofit/>
          </a:bodyPr>
          <a:lstStyle/>
          <a:p>
            <a:pPr algn="ctr"/>
            <a:r>
              <a:rPr lang="tr-TR" sz="4000" dirty="0"/>
              <a:t>6486 sayılı Kanun Kapsamındaki İller</a:t>
            </a:r>
          </a:p>
        </p:txBody>
      </p:sp>
      <p:graphicFrame>
        <p:nvGraphicFramePr>
          <p:cNvPr id="6" name="İçerik Yer Tutucusu 5">
            <a:extLst>
              <a:ext uri="{FF2B5EF4-FFF2-40B4-BE49-F238E27FC236}">
                <a16:creationId xmlns="" xmlns:a16="http://schemas.microsoft.com/office/drawing/2014/main" id="{293BC444-06E8-42D2-B247-D035D59F8EA5}"/>
              </a:ext>
            </a:extLst>
          </p:cNvPr>
          <p:cNvGraphicFramePr>
            <a:graphicFrameLocks noGrp="1"/>
          </p:cNvGraphicFramePr>
          <p:nvPr>
            <p:ph idx="1"/>
            <p:extLst>
              <p:ext uri="{D42A27DB-BD31-4B8C-83A1-F6EECF244321}">
                <p14:modId xmlns:p14="http://schemas.microsoft.com/office/powerpoint/2010/main" val="1546227589"/>
              </p:ext>
            </p:extLst>
          </p:nvPr>
        </p:nvGraphicFramePr>
        <p:xfrm>
          <a:off x="614624" y="768966"/>
          <a:ext cx="11232382" cy="5651936"/>
        </p:xfrm>
        <a:graphic>
          <a:graphicData uri="http://schemas.openxmlformats.org/drawingml/2006/table">
            <a:tbl>
              <a:tblPr>
                <a:tableStyleId>{5C22544A-7EE6-4342-B048-85BDC9FD1C3A}</a:tableStyleId>
              </a:tblPr>
              <a:tblGrid>
                <a:gridCol w="3628605">
                  <a:extLst>
                    <a:ext uri="{9D8B030D-6E8A-4147-A177-3AD203B41FA5}">
                      <a16:colId xmlns="" xmlns:a16="http://schemas.microsoft.com/office/drawing/2014/main" val="1307752149"/>
                    </a:ext>
                  </a:extLst>
                </a:gridCol>
                <a:gridCol w="3730751">
                  <a:extLst>
                    <a:ext uri="{9D8B030D-6E8A-4147-A177-3AD203B41FA5}">
                      <a16:colId xmlns="" xmlns:a16="http://schemas.microsoft.com/office/drawing/2014/main" val="2094408801"/>
                    </a:ext>
                  </a:extLst>
                </a:gridCol>
                <a:gridCol w="3873026">
                  <a:extLst>
                    <a:ext uri="{9D8B030D-6E8A-4147-A177-3AD203B41FA5}">
                      <a16:colId xmlns="" xmlns:a16="http://schemas.microsoft.com/office/drawing/2014/main" val="111280798"/>
                    </a:ext>
                  </a:extLst>
                </a:gridCol>
              </a:tblGrid>
              <a:tr h="252625">
                <a:tc>
                  <a:txBody>
                    <a:bodyPr/>
                    <a:lstStyle/>
                    <a:p>
                      <a:pPr algn="ctr">
                        <a:lnSpc>
                          <a:spcPct val="115000"/>
                        </a:lnSpc>
                        <a:spcAft>
                          <a:spcPts val="0"/>
                        </a:spcAft>
                      </a:pPr>
                      <a:r>
                        <a:rPr lang="tr-TR" sz="1400" dirty="0">
                          <a:effectLst/>
                        </a:rPr>
                        <a:t> (I) SAYILI LİSTE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gn="ctr">
                        <a:lnSpc>
                          <a:spcPct val="115000"/>
                        </a:lnSpc>
                        <a:spcAft>
                          <a:spcPts val="0"/>
                        </a:spcAft>
                      </a:pPr>
                      <a:r>
                        <a:rPr lang="tr-TR" sz="1400">
                          <a:effectLst/>
                        </a:rPr>
                        <a:t> (II) SAYILI LİSTE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gn="ctr">
                        <a:lnSpc>
                          <a:spcPct val="115000"/>
                        </a:lnSpc>
                        <a:spcAft>
                          <a:spcPts val="0"/>
                        </a:spcAft>
                      </a:pPr>
                      <a:r>
                        <a:rPr lang="tr-TR" sz="1400">
                          <a:effectLst/>
                        </a:rPr>
                        <a:t> (III) SAYILI LİSTE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1434653888"/>
                  </a:ext>
                </a:extLst>
              </a:tr>
              <a:tr h="252625">
                <a:tc>
                  <a:txBody>
                    <a:bodyPr/>
                    <a:lstStyle/>
                    <a:p>
                      <a:pPr algn="ctr">
                        <a:lnSpc>
                          <a:spcPct val="115000"/>
                        </a:lnSpc>
                        <a:spcAft>
                          <a:spcPts val="0"/>
                        </a:spcAft>
                      </a:pPr>
                      <a:r>
                        <a:rPr lang="tr-TR" sz="1400" dirty="0">
                          <a:effectLst/>
                        </a:rPr>
                        <a:t>(4 yıl)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gn="ctr">
                        <a:lnSpc>
                          <a:spcPct val="115000"/>
                        </a:lnSpc>
                        <a:spcAft>
                          <a:spcPts val="0"/>
                        </a:spcAft>
                      </a:pPr>
                      <a:r>
                        <a:rPr lang="tr-TR" sz="1400">
                          <a:effectLst/>
                        </a:rPr>
                        <a:t>(5 yıl)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gn="ctr">
                        <a:lnSpc>
                          <a:spcPct val="115000"/>
                        </a:lnSpc>
                        <a:spcAft>
                          <a:spcPts val="0"/>
                        </a:spcAft>
                      </a:pPr>
                      <a:r>
                        <a:rPr lang="tr-TR" sz="1400">
                          <a:effectLst/>
                        </a:rPr>
                        <a:t>(6 yıl)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3710111844"/>
                  </a:ext>
                </a:extLst>
              </a:tr>
              <a:tr h="252625">
                <a:tc>
                  <a:txBody>
                    <a:bodyPr/>
                    <a:lstStyle/>
                    <a:p>
                      <a:pPr>
                        <a:lnSpc>
                          <a:spcPct val="115000"/>
                        </a:lnSpc>
                        <a:spcAft>
                          <a:spcPts val="0"/>
                        </a:spcAft>
                      </a:pPr>
                      <a:r>
                        <a:rPr lang="tr-TR" sz="1400" dirty="0">
                          <a:effectLst/>
                        </a:rPr>
                        <a:t>Afyonkarahisar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Adıyaman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Ağrı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1637153627"/>
                  </a:ext>
                </a:extLst>
              </a:tr>
              <a:tr h="252625">
                <a:tc>
                  <a:txBody>
                    <a:bodyPr/>
                    <a:lstStyle/>
                    <a:p>
                      <a:pPr>
                        <a:lnSpc>
                          <a:spcPct val="115000"/>
                        </a:lnSpc>
                        <a:spcAft>
                          <a:spcPts val="0"/>
                        </a:spcAft>
                      </a:pPr>
                      <a:r>
                        <a:rPr lang="tr-TR" sz="1400" dirty="0">
                          <a:effectLst/>
                        </a:rPr>
                        <a:t>Amasya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Aksaray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Ardahan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2697065464"/>
                  </a:ext>
                </a:extLst>
              </a:tr>
              <a:tr h="252625">
                <a:tc>
                  <a:txBody>
                    <a:bodyPr/>
                    <a:lstStyle/>
                    <a:p>
                      <a:pPr>
                        <a:lnSpc>
                          <a:spcPct val="115000"/>
                        </a:lnSpc>
                        <a:spcAft>
                          <a:spcPts val="0"/>
                        </a:spcAft>
                      </a:pPr>
                      <a:r>
                        <a:rPr lang="tr-TR" sz="1400" dirty="0">
                          <a:effectLst/>
                        </a:rPr>
                        <a:t>Artvin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Bayburt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Batman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3259762886"/>
                  </a:ext>
                </a:extLst>
              </a:tr>
              <a:tr h="252625">
                <a:tc>
                  <a:txBody>
                    <a:bodyPr/>
                    <a:lstStyle/>
                    <a:p>
                      <a:pPr>
                        <a:lnSpc>
                          <a:spcPct val="115000"/>
                        </a:lnSpc>
                        <a:spcAft>
                          <a:spcPts val="0"/>
                        </a:spcAft>
                      </a:pPr>
                      <a:r>
                        <a:rPr lang="tr-TR" sz="1400" dirty="0">
                          <a:effectLst/>
                        </a:rPr>
                        <a:t>Bartın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Çankırı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Bingöl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2745367716"/>
                  </a:ext>
                </a:extLst>
              </a:tr>
              <a:tr h="252625">
                <a:tc>
                  <a:txBody>
                    <a:bodyPr/>
                    <a:lstStyle/>
                    <a:p>
                      <a:pPr>
                        <a:lnSpc>
                          <a:spcPct val="115000"/>
                        </a:lnSpc>
                        <a:spcAft>
                          <a:spcPts val="0"/>
                        </a:spcAft>
                      </a:pPr>
                      <a:r>
                        <a:rPr lang="tr-TR" sz="1400" dirty="0">
                          <a:effectLst/>
                        </a:rPr>
                        <a:t>Çorum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Erzurum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Bitlis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2230424219"/>
                  </a:ext>
                </a:extLst>
              </a:tr>
              <a:tr h="252625">
                <a:tc>
                  <a:txBody>
                    <a:bodyPr/>
                    <a:lstStyle/>
                    <a:p>
                      <a:pPr>
                        <a:lnSpc>
                          <a:spcPct val="115000"/>
                        </a:lnSpc>
                        <a:spcAft>
                          <a:spcPts val="0"/>
                        </a:spcAft>
                      </a:pPr>
                      <a:r>
                        <a:rPr lang="tr-TR" sz="1400">
                          <a:effectLst/>
                        </a:rPr>
                        <a:t>Düzce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Giresun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Diyarbakır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3583123407"/>
                  </a:ext>
                </a:extLst>
              </a:tr>
              <a:tr h="252625">
                <a:tc>
                  <a:txBody>
                    <a:bodyPr/>
                    <a:lstStyle/>
                    <a:p>
                      <a:pPr>
                        <a:lnSpc>
                          <a:spcPct val="115000"/>
                        </a:lnSpc>
                        <a:spcAft>
                          <a:spcPts val="0"/>
                        </a:spcAft>
                      </a:pPr>
                      <a:r>
                        <a:rPr lang="tr-TR" sz="1400" dirty="0">
                          <a:effectLst/>
                        </a:rPr>
                        <a:t>Elazığ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Gümüşhane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Hakkari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720382463"/>
                  </a:ext>
                </a:extLst>
              </a:tr>
              <a:tr h="252625">
                <a:tc>
                  <a:txBody>
                    <a:bodyPr/>
                    <a:lstStyle/>
                    <a:p>
                      <a:pPr>
                        <a:lnSpc>
                          <a:spcPct val="115000"/>
                        </a:lnSpc>
                        <a:spcAft>
                          <a:spcPts val="0"/>
                        </a:spcAft>
                      </a:pPr>
                      <a:r>
                        <a:rPr lang="tr-TR" sz="1400" dirty="0">
                          <a:effectLst/>
                        </a:rPr>
                        <a:t>Erzincan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Kahramanmaraş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Iğdır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291714955"/>
                  </a:ext>
                </a:extLst>
              </a:tr>
              <a:tr h="252625">
                <a:tc>
                  <a:txBody>
                    <a:bodyPr/>
                    <a:lstStyle/>
                    <a:p>
                      <a:pPr>
                        <a:lnSpc>
                          <a:spcPct val="115000"/>
                        </a:lnSpc>
                        <a:spcAft>
                          <a:spcPts val="0"/>
                        </a:spcAft>
                      </a:pPr>
                      <a:r>
                        <a:rPr lang="tr-TR" sz="1400">
                          <a:effectLst/>
                        </a:rPr>
                        <a:t>Hatay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Kilis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Kars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3924780357"/>
                  </a:ext>
                </a:extLst>
              </a:tr>
              <a:tr h="252625">
                <a:tc>
                  <a:txBody>
                    <a:bodyPr/>
                    <a:lstStyle/>
                    <a:p>
                      <a:pPr>
                        <a:lnSpc>
                          <a:spcPct val="115000"/>
                        </a:lnSpc>
                        <a:spcAft>
                          <a:spcPts val="0"/>
                        </a:spcAft>
                      </a:pPr>
                      <a:r>
                        <a:rPr lang="tr-TR" sz="1400" dirty="0">
                          <a:effectLst/>
                        </a:rPr>
                        <a:t>Karaman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Niğde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Mardin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368490235"/>
                  </a:ext>
                </a:extLst>
              </a:tr>
              <a:tr h="252625">
                <a:tc>
                  <a:txBody>
                    <a:bodyPr/>
                    <a:lstStyle/>
                    <a:p>
                      <a:pPr>
                        <a:lnSpc>
                          <a:spcPct val="115000"/>
                        </a:lnSpc>
                        <a:spcAft>
                          <a:spcPts val="0"/>
                        </a:spcAft>
                      </a:pPr>
                      <a:r>
                        <a:rPr lang="tr-TR" sz="1400" dirty="0">
                          <a:effectLst/>
                        </a:rPr>
                        <a:t>Kastamonu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Ordu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Muş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2581556149"/>
                  </a:ext>
                </a:extLst>
              </a:tr>
              <a:tr h="252625">
                <a:tc>
                  <a:txBody>
                    <a:bodyPr/>
                    <a:lstStyle/>
                    <a:p>
                      <a:pPr>
                        <a:lnSpc>
                          <a:spcPct val="115000"/>
                        </a:lnSpc>
                        <a:spcAft>
                          <a:spcPts val="0"/>
                        </a:spcAft>
                      </a:pPr>
                      <a:r>
                        <a:rPr lang="tr-TR" sz="1400">
                          <a:effectLst/>
                        </a:rPr>
                        <a:t>Kırıkkale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Osmaniye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Siirt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1173948506"/>
                  </a:ext>
                </a:extLst>
              </a:tr>
              <a:tr h="252625">
                <a:tc>
                  <a:txBody>
                    <a:bodyPr/>
                    <a:lstStyle/>
                    <a:p>
                      <a:pPr>
                        <a:lnSpc>
                          <a:spcPct val="115000"/>
                        </a:lnSpc>
                        <a:spcAft>
                          <a:spcPts val="0"/>
                        </a:spcAft>
                      </a:pPr>
                      <a:r>
                        <a:rPr lang="tr-TR" sz="1400">
                          <a:effectLst/>
                        </a:rPr>
                        <a:t>Kırşehir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Sinop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Şanlıurfa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1352940474"/>
                  </a:ext>
                </a:extLst>
              </a:tr>
              <a:tr h="252625">
                <a:tc>
                  <a:txBody>
                    <a:bodyPr/>
                    <a:lstStyle/>
                    <a:p>
                      <a:pPr>
                        <a:lnSpc>
                          <a:spcPct val="115000"/>
                        </a:lnSpc>
                        <a:spcAft>
                          <a:spcPts val="0"/>
                        </a:spcAft>
                      </a:pPr>
                      <a:r>
                        <a:rPr lang="tr-TR" sz="1400">
                          <a:effectLst/>
                        </a:rPr>
                        <a:t>Kütahya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Tokat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Şırnak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2269327675"/>
                  </a:ext>
                </a:extLst>
              </a:tr>
              <a:tr h="252625">
                <a:tc>
                  <a:txBody>
                    <a:bodyPr/>
                    <a:lstStyle/>
                    <a:p>
                      <a:pPr>
                        <a:lnSpc>
                          <a:spcPct val="115000"/>
                        </a:lnSpc>
                        <a:spcAft>
                          <a:spcPts val="0"/>
                        </a:spcAft>
                      </a:pPr>
                      <a:r>
                        <a:rPr lang="tr-TR" sz="1400">
                          <a:effectLst/>
                        </a:rPr>
                        <a:t>Malatya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Tunceli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Van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1416223285"/>
                  </a:ext>
                </a:extLst>
              </a:tr>
              <a:tr h="346811">
                <a:tc>
                  <a:txBody>
                    <a:bodyPr/>
                    <a:lstStyle/>
                    <a:p>
                      <a:pPr>
                        <a:lnSpc>
                          <a:spcPct val="115000"/>
                        </a:lnSpc>
                        <a:spcAft>
                          <a:spcPts val="0"/>
                        </a:spcAft>
                      </a:pPr>
                      <a:r>
                        <a:rPr lang="tr-TR" sz="1400">
                          <a:effectLst/>
                        </a:rPr>
                        <a:t>Nevşehir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a:effectLst/>
                        </a:rPr>
                        <a:t>Yozgat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a:txBody>
                    <a:bodyPr/>
                    <a:lstStyle/>
                    <a:p>
                      <a:pPr>
                        <a:lnSpc>
                          <a:spcPct val="115000"/>
                        </a:lnSpc>
                        <a:spcAft>
                          <a:spcPts val="0"/>
                        </a:spcAft>
                      </a:pPr>
                      <a:r>
                        <a:rPr lang="tr-TR" sz="1400" dirty="0">
                          <a:effectLst/>
                        </a:rPr>
                        <a:t>Bozcaada-Gökçeada ilçeleri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extLst>
                  <a:ext uri="{0D108BD9-81ED-4DB2-BD59-A6C34878D82A}">
                    <a16:rowId xmlns="" xmlns:a16="http://schemas.microsoft.com/office/drawing/2014/main" val="3336503001"/>
                  </a:ext>
                </a:extLst>
              </a:tr>
              <a:tr h="252625">
                <a:tc>
                  <a:txBody>
                    <a:bodyPr/>
                    <a:lstStyle/>
                    <a:p>
                      <a:pPr>
                        <a:lnSpc>
                          <a:spcPct val="115000"/>
                        </a:lnSpc>
                        <a:spcAft>
                          <a:spcPts val="0"/>
                        </a:spcAft>
                      </a:pPr>
                      <a:r>
                        <a:rPr lang="tr-TR" sz="1400">
                          <a:effectLst/>
                        </a:rPr>
                        <a:t>Rize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rowSpan="4" gridSpan="2">
                  <a:txBody>
                    <a:bodyPr/>
                    <a:lstStyle/>
                    <a:p>
                      <a:pPr algn="ctr">
                        <a:lnSpc>
                          <a:spcPct val="115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rowSpan="4" hMerge="1">
                  <a:txBody>
                    <a:bodyPr/>
                    <a:lstStyle/>
                    <a:p>
                      <a:endParaRPr lang="tr-TR"/>
                    </a:p>
                  </a:txBody>
                  <a:tcPr/>
                </a:tc>
                <a:extLst>
                  <a:ext uri="{0D108BD9-81ED-4DB2-BD59-A6C34878D82A}">
                    <a16:rowId xmlns="" xmlns:a16="http://schemas.microsoft.com/office/drawing/2014/main" val="1467606353"/>
                  </a:ext>
                </a:extLst>
              </a:tr>
              <a:tr h="252625">
                <a:tc>
                  <a:txBody>
                    <a:bodyPr/>
                    <a:lstStyle/>
                    <a:p>
                      <a:pPr>
                        <a:lnSpc>
                          <a:spcPct val="115000"/>
                        </a:lnSpc>
                        <a:spcAft>
                          <a:spcPts val="0"/>
                        </a:spcAft>
                      </a:pPr>
                      <a:r>
                        <a:rPr lang="tr-TR" sz="1400" dirty="0">
                          <a:effectLst/>
                        </a:rPr>
                        <a:t>Sivas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183624892"/>
                  </a:ext>
                </a:extLst>
              </a:tr>
              <a:tr h="252625">
                <a:tc>
                  <a:txBody>
                    <a:bodyPr/>
                    <a:lstStyle/>
                    <a:p>
                      <a:pPr>
                        <a:lnSpc>
                          <a:spcPct val="115000"/>
                        </a:lnSpc>
                        <a:spcAft>
                          <a:spcPts val="0"/>
                        </a:spcAft>
                      </a:pPr>
                      <a:r>
                        <a:rPr lang="tr-TR" sz="1400" dirty="0">
                          <a:effectLst/>
                        </a:rPr>
                        <a:t>Trabzon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3889783914"/>
                  </a:ext>
                </a:extLst>
              </a:tr>
              <a:tr h="252625">
                <a:tc>
                  <a:txBody>
                    <a:bodyPr/>
                    <a:lstStyle/>
                    <a:p>
                      <a:pPr>
                        <a:lnSpc>
                          <a:spcPct val="115000"/>
                        </a:lnSpc>
                        <a:spcAft>
                          <a:spcPts val="0"/>
                        </a:spcAft>
                      </a:pPr>
                      <a:r>
                        <a:rPr lang="tr-TR" sz="1400" dirty="0">
                          <a:effectLst/>
                        </a:rPr>
                        <a:t>Uşak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667" marR="35667" marT="0" marB="0" anchor="ct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1147417600"/>
                  </a:ext>
                </a:extLst>
              </a:tr>
            </a:tbl>
          </a:graphicData>
        </a:graphic>
      </p:graphicFrame>
    </p:spTree>
    <p:extLst>
      <p:ext uri="{BB962C8B-B14F-4D97-AF65-F5344CB8AC3E}">
        <p14:creationId xmlns:p14="http://schemas.microsoft.com/office/powerpoint/2010/main" val="2998682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Sağlanan Avantaj</a:t>
            </a:r>
          </a:p>
        </p:txBody>
      </p:sp>
      <p:sp>
        <p:nvSpPr>
          <p:cNvPr id="3" name="İçerik Yer Tutucusu 2"/>
          <p:cNvSpPr>
            <a:spLocks noGrp="1"/>
          </p:cNvSpPr>
          <p:nvPr>
            <p:ph idx="1"/>
          </p:nvPr>
        </p:nvSpPr>
        <p:spPr/>
        <p:txBody>
          <a:bodyPr/>
          <a:lstStyle/>
          <a:p>
            <a:pPr algn="just"/>
            <a:r>
              <a:rPr lang="tr-TR" sz="3200" dirty="0" err="1"/>
              <a:t>Örn</a:t>
            </a:r>
            <a:r>
              <a:rPr lang="tr-TR" sz="3200" dirty="0"/>
              <a:t>: 5.000 TL brüt kazancı olan bir sigortalının ilave 6 puan teşviki kapsamında işverenin sağladığı bir aylık avantaj şöyledir.   SGK Prim Avantajı: (5.000*0,05)+(2.029,50*0,06)= 371,17 TL</a:t>
            </a:r>
          </a:p>
          <a:p>
            <a:endParaRPr lang="tr-TR" dirty="0"/>
          </a:p>
        </p:txBody>
      </p:sp>
    </p:spTree>
    <p:extLst>
      <p:ext uri="{BB962C8B-B14F-4D97-AF65-F5344CB8AC3E}">
        <p14:creationId xmlns:p14="http://schemas.microsoft.com/office/powerpoint/2010/main" val="4054226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863" y="2535569"/>
            <a:ext cx="10515600" cy="6703332"/>
          </a:xfrm>
        </p:spPr>
        <p:txBody>
          <a:bodyPr>
            <a:normAutofit/>
          </a:bodyPr>
          <a:lstStyle/>
          <a:p>
            <a:pPr algn="ctr"/>
            <a:r>
              <a:rPr lang="tr-TR" sz="4400" b="1" dirty="0"/>
              <a:t>Yatırım Teşvik Belgesi Kapsamında Sigorta Prim Teşviki</a:t>
            </a:r>
            <a:r>
              <a:rPr lang="tr-TR" dirty="0"/>
              <a:t/>
            </a:r>
            <a:br>
              <a:rPr lang="tr-TR" dirty="0"/>
            </a:br>
            <a:endParaRPr lang="tr-TR" dirty="0"/>
          </a:p>
        </p:txBody>
      </p:sp>
    </p:spTree>
    <p:extLst>
      <p:ext uri="{BB962C8B-B14F-4D97-AF65-F5344CB8AC3E}">
        <p14:creationId xmlns:p14="http://schemas.microsoft.com/office/powerpoint/2010/main" val="1094161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a:t>Yatırım Teşvik Belgesi Kapsamında Sigorta Prim Teşviki</a:t>
            </a:r>
          </a:p>
        </p:txBody>
      </p:sp>
      <p:sp>
        <p:nvSpPr>
          <p:cNvPr id="3" name="İçerik Yer Tutucusu 2"/>
          <p:cNvSpPr>
            <a:spLocks noGrp="1"/>
          </p:cNvSpPr>
          <p:nvPr>
            <p:ph idx="1"/>
          </p:nvPr>
        </p:nvSpPr>
        <p:spPr>
          <a:xfrm>
            <a:off x="677334" y="2160589"/>
            <a:ext cx="9772952" cy="3880773"/>
          </a:xfrm>
        </p:spPr>
        <p:txBody>
          <a:bodyPr>
            <a:normAutofit/>
          </a:bodyPr>
          <a:lstStyle/>
          <a:p>
            <a:pPr algn="just"/>
            <a:r>
              <a:rPr lang="tr-TR" sz="2800" dirty="0"/>
              <a:t>İşverenler Ekonomi Bakanlığı Yatırım Teşvik Belgesini sahipse ve üzerinde “sigorta primi işveren hissesi desteği” ibaresi yer alması durumunda, tamamlama vizesinin de (yatırımın tamamlanması) yapılmış olması şartıyla yatırım kapsamında çalıştırılacak kişilerim sigorta primleri işveren hissesi tamamı asgari ücret üzerinden Hazine tarafından karşılanmaktadır. </a:t>
            </a:r>
          </a:p>
        </p:txBody>
      </p:sp>
    </p:spTree>
    <p:extLst>
      <p:ext uri="{BB962C8B-B14F-4D97-AF65-F5344CB8AC3E}">
        <p14:creationId xmlns:p14="http://schemas.microsoft.com/office/powerpoint/2010/main" val="355115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98B25E6-005D-45CF-BE8A-35A485D69955}"/>
              </a:ext>
            </a:extLst>
          </p:cNvPr>
          <p:cNvSpPr>
            <a:spLocks noGrp="1"/>
          </p:cNvSpPr>
          <p:nvPr>
            <p:ph type="title"/>
          </p:nvPr>
        </p:nvSpPr>
        <p:spPr/>
        <p:txBody>
          <a:bodyPr/>
          <a:lstStyle/>
          <a:p>
            <a:r>
              <a:rPr lang="tr-TR" dirty="0"/>
              <a:t>Teşvikten İşveren Kazancı Nedir</a:t>
            </a:r>
          </a:p>
        </p:txBody>
      </p:sp>
      <p:sp>
        <p:nvSpPr>
          <p:cNvPr id="3" name="İçerik Yer Tutucusu 2">
            <a:extLst>
              <a:ext uri="{FF2B5EF4-FFF2-40B4-BE49-F238E27FC236}">
                <a16:creationId xmlns="" xmlns:a16="http://schemas.microsoft.com/office/drawing/2014/main" id="{A2A54326-C130-4352-8272-044F2FB208B9}"/>
              </a:ext>
            </a:extLst>
          </p:cNvPr>
          <p:cNvSpPr>
            <a:spLocks noGrp="1"/>
          </p:cNvSpPr>
          <p:nvPr>
            <p:ph idx="1"/>
          </p:nvPr>
        </p:nvSpPr>
        <p:spPr>
          <a:xfrm>
            <a:off x="677334" y="2803161"/>
            <a:ext cx="11044974" cy="1753849"/>
          </a:xfrm>
        </p:spPr>
        <p:txBody>
          <a:bodyPr>
            <a:normAutofit/>
          </a:bodyPr>
          <a:lstStyle/>
          <a:p>
            <a:r>
              <a:rPr lang="tr-TR" sz="3600" dirty="0"/>
              <a:t>Örneğin 5.000 TL brüt kazancı olan bir kişi için istihdam teşvikleri ne kadar avantaj sağlamaktadır.</a:t>
            </a:r>
          </a:p>
        </p:txBody>
      </p:sp>
    </p:spTree>
    <p:extLst>
      <p:ext uri="{BB962C8B-B14F-4D97-AF65-F5344CB8AC3E}">
        <p14:creationId xmlns:p14="http://schemas.microsoft.com/office/powerpoint/2010/main" val="11648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Şartları</a:t>
            </a:r>
          </a:p>
        </p:txBody>
      </p:sp>
      <p:sp>
        <p:nvSpPr>
          <p:cNvPr id="3" name="İçerik Yer Tutucusu 2"/>
          <p:cNvSpPr>
            <a:spLocks noGrp="1"/>
          </p:cNvSpPr>
          <p:nvPr>
            <p:ph idx="1"/>
          </p:nvPr>
        </p:nvSpPr>
        <p:spPr>
          <a:xfrm>
            <a:off x="797914" y="1628027"/>
            <a:ext cx="9310728" cy="4340694"/>
          </a:xfrm>
        </p:spPr>
        <p:txBody>
          <a:bodyPr>
            <a:normAutofit/>
          </a:bodyPr>
          <a:lstStyle/>
          <a:p>
            <a:r>
              <a:rPr lang="tr-TR" sz="2400" dirty="0"/>
              <a:t>İşyerinin özel sektör işvereni olması, </a:t>
            </a:r>
          </a:p>
          <a:p>
            <a:r>
              <a:rPr lang="tr-TR" sz="2400" dirty="0"/>
              <a:t>İşyerinin kamu işyeri, 2886 Devlet İhale Kanunu ya da 4734 sayılı Kamu İhale Kanunu kapsamında olmaması,</a:t>
            </a:r>
          </a:p>
          <a:p>
            <a:r>
              <a:rPr lang="tr-TR" sz="2400" dirty="0"/>
              <a:t>Kuruma yasal ödeme süresi geçmiş prim, idari para cezası ve bunlara ilişkin gecikme cezası ve gecikme zammı borcunun bulunmaması (varsa da yapılandırılmış/tecil ve taksitlendirilmiş olması ve bu işlemlerin devam ediyor olması),</a:t>
            </a:r>
          </a:p>
          <a:p>
            <a:r>
              <a:rPr lang="tr-TR" sz="2400" dirty="0"/>
              <a:t>Aylık prim ve hizmet belgelerini yasal süresinde vermesi,</a:t>
            </a:r>
          </a:p>
          <a:p>
            <a:r>
              <a:rPr lang="tr-TR" sz="2400" dirty="0"/>
              <a:t>Primlerini yasal süresi içinde ödemesi</a:t>
            </a:r>
          </a:p>
          <a:p>
            <a:pPr marL="0" indent="0">
              <a:buNone/>
            </a:pPr>
            <a:endParaRPr lang="tr-TR" sz="2400" dirty="0"/>
          </a:p>
          <a:p>
            <a:endParaRPr lang="tr-TR" sz="2400" dirty="0"/>
          </a:p>
          <a:p>
            <a:endParaRPr lang="tr-TR" sz="2400" dirty="0"/>
          </a:p>
        </p:txBody>
      </p:sp>
    </p:spTree>
    <p:extLst>
      <p:ext uri="{BB962C8B-B14F-4D97-AF65-F5344CB8AC3E}">
        <p14:creationId xmlns:p14="http://schemas.microsoft.com/office/powerpoint/2010/main" val="1813652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Şartları</a:t>
            </a:r>
          </a:p>
        </p:txBody>
      </p:sp>
      <p:sp>
        <p:nvSpPr>
          <p:cNvPr id="3" name="İçerik Yer Tutucusu 2"/>
          <p:cNvSpPr>
            <a:spLocks noGrp="1"/>
          </p:cNvSpPr>
          <p:nvPr>
            <p:ph idx="1"/>
          </p:nvPr>
        </p:nvSpPr>
        <p:spPr>
          <a:xfrm>
            <a:off x="677334" y="2160589"/>
            <a:ext cx="9772952" cy="3880773"/>
          </a:xfrm>
        </p:spPr>
        <p:txBody>
          <a:bodyPr>
            <a:normAutofit lnSpcReduction="10000"/>
          </a:bodyPr>
          <a:lstStyle/>
          <a:p>
            <a:r>
              <a:rPr lang="tr-TR" sz="2400" dirty="0"/>
              <a:t>İşyerinde kayıt dışı sigortalı çalıştırılmaması,</a:t>
            </a:r>
          </a:p>
          <a:p>
            <a:r>
              <a:rPr lang="tr-TR" sz="2400" dirty="0"/>
              <a:t>Ekonomi Bakanlığınca düzenlenen Teşvik Belgesine sahip olunması,</a:t>
            </a:r>
          </a:p>
          <a:p>
            <a:r>
              <a:rPr lang="tr-TR" sz="2400" dirty="0"/>
              <a:t>İşverenin, gemi Yatırımları hariç tamamlama vizesinin yapılmış olması,</a:t>
            </a:r>
          </a:p>
          <a:p>
            <a:r>
              <a:rPr lang="tr-TR" sz="2400" dirty="0"/>
              <a:t>İşyerine 6322 kanun kodu tanımlanmış olması,</a:t>
            </a:r>
          </a:p>
          <a:p>
            <a:r>
              <a:rPr lang="tr-TR" sz="2400" dirty="0"/>
              <a:t>Sigortalıların destek primine tabi yada stajyer veya çırak olmaması,</a:t>
            </a:r>
          </a:p>
          <a:p>
            <a:r>
              <a:rPr lang="tr-TR" sz="2400" dirty="0"/>
              <a:t>Yatırım Teşvik Belgesinde yer alan kota ve ilave istihdam şartlarının sağlanması gerekmektedir.</a:t>
            </a:r>
          </a:p>
        </p:txBody>
      </p:sp>
    </p:spTree>
    <p:extLst>
      <p:ext uri="{BB962C8B-B14F-4D97-AF65-F5344CB8AC3E}">
        <p14:creationId xmlns:p14="http://schemas.microsoft.com/office/powerpoint/2010/main" val="4278781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Sağlanan Avantaj Tutarı</a:t>
            </a:r>
          </a:p>
        </p:txBody>
      </p:sp>
      <p:sp>
        <p:nvSpPr>
          <p:cNvPr id="3" name="İçerik Yer Tutucusu 2"/>
          <p:cNvSpPr>
            <a:spLocks noGrp="1"/>
          </p:cNvSpPr>
          <p:nvPr>
            <p:ph idx="1"/>
          </p:nvPr>
        </p:nvSpPr>
        <p:spPr>
          <a:xfrm>
            <a:off x="677334" y="2160589"/>
            <a:ext cx="9843290" cy="3880773"/>
          </a:xfrm>
        </p:spPr>
        <p:txBody>
          <a:bodyPr>
            <a:normAutofit/>
          </a:bodyPr>
          <a:lstStyle/>
          <a:p>
            <a:pPr algn="just"/>
            <a:r>
              <a:rPr lang="tr-TR" sz="2400" dirty="0" err="1"/>
              <a:t>Örn</a:t>
            </a:r>
            <a:r>
              <a:rPr lang="tr-TR" sz="2400" dirty="0"/>
              <a:t>) 5.000 TL brüt kazancı olan bir sigortalının yatırım teşvik belgesi kapsamında 6322 sigorta prim teşvikinden yararlanması durumunda işverenin sağladığı bir aylık avantaj şöyledir. </a:t>
            </a:r>
          </a:p>
          <a:p>
            <a:pPr algn="just"/>
            <a:r>
              <a:rPr lang="tr-TR" sz="2400" dirty="0"/>
              <a:t>SGK Prim Avantajı: (5000*0,05)+(2.209,50*0,155)= 564,58 TL</a:t>
            </a:r>
          </a:p>
          <a:p>
            <a:pPr algn="just"/>
            <a:r>
              <a:rPr lang="tr-TR" sz="2400" dirty="0"/>
              <a:t>6. bölgede ayrıca asgari ücret üzerinden sigorta primi </a:t>
            </a:r>
            <a:r>
              <a:rPr lang="tr-TR" sz="2400" dirty="0" err="1"/>
              <a:t>işci</a:t>
            </a:r>
            <a:r>
              <a:rPr lang="tr-TR" sz="2400" dirty="0"/>
              <a:t> payı da teşvik kapsamındadır.</a:t>
            </a:r>
          </a:p>
        </p:txBody>
      </p:sp>
    </p:spTree>
    <p:extLst>
      <p:ext uri="{BB962C8B-B14F-4D97-AF65-F5344CB8AC3E}">
        <p14:creationId xmlns:p14="http://schemas.microsoft.com/office/powerpoint/2010/main" val="2984501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stretch/>
        </p:blipFill>
        <p:spPr>
          <a:xfrm>
            <a:off x="371790" y="231112"/>
            <a:ext cx="11183814" cy="6360607"/>
          </a:xfrm>
          <a:prstGeom prst="rect">
            <a:avLst/>
          </a:prstGeom>
        </p:spPr>
      </p:pic>
    </p:spTree>
    <p:extLst>
      <p:ext uri="{BB962C8B-B14F-4D97-AF65-F5344CB8AC3E}">
        <p14:creationId xmlns:p14="http://schemas.microsoft.com/office/powerpoint/2010/main" val="3491541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154" y="2706391"/>
            <a:ext cx="10515600" cy="6253389"/>
          </a:xfrm>
        </p:spPr>
        <p:txBody>
          <a:bodyPr>
            <a:normAutofit/>
          </a:bodyPr>
          <a:lstStyle/>
          <a:p>
            <a:pPr algn="ctr"/>
            <a:r>
              <a:rPr lang="tr-TR" sz="4400" b="1" dirty="0"/>
              <a:t>KÜLTÜR  YATIRIM/GİRİŞİM BELGESİ KAPSAMINDA SİGORTA PRİM TEŞVİKİ</a:t>
            </a:r>
          </a:p>
        </p:txBody>
      </p:sp>
    </p:spTree>
    <p:extLst>
      <p:ext uri="{BB962C8B-B14F-4D97-AF65-F5344CB8AC3E}">
        <p14:creationId xmlns:p14="http://schemas.microsoft.com/office/powerpoint/2010/main" val="2185409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Temel Kavramlar</a:t>
            </a:r>
          </a:p>
        </p:txBody>
      </p:sp>
      <p:sp>
        <p:nvSpPr>
          <p:cNvPr id="3" name="İçerik Yer Tutucusu 2"/>
          <p:cNvSpPr>
            <a:spLocks noGrp="1"/>
          </p:cNvSpPr>
          <p:nvPr>
            <p:ph idx="1"/>
          </p:nvPr>
        </p:nvSpPr>
        <p:spPr/>
        <p:txBody>
          <a:bodyPr>
            <a:normAutofit/>
          </a:bodyPr>
          <a:lstStyle/>
          <a:p>
            <a:pPr algn="just"/>
            <a:r>
              <a:rPr lang="tr-TR" dirty="0"/>
              <a:t>Kültür Yatırımı: </a:t>
            </a:r>
          </a:p>
          <a:p>
            <a:pPr algn="just"/>
            <a:r>
              <a:rPr lang="tr-TR" dirty="0"/>
              <a:t>Kültür merkezleri ile her türlü kültürel ve sanatsal faaliyetlerin üretildiği, sergilendiği, eğitim ve öğretimi ile bunlarla ilgili bilimsel çalışmaların yapıldığı alan, yapı ve mekânların yapımına, teknolojik alt yapıların kurulmasına veya donatılmasına yönelik yatırım faaliyetlerini ifade etmektedir.</a:t>
            </a:r>
          </a:p>
          <a:p>
            <a:pPr algn="just"/>
            <a:r>
              <a:rPr lang="tr-TR" dirty="0"/>
              <a:t>Kültür Girişimi: </a:t>
            </a:r>
          </a:p>
          <a:p>
            <a:pPr algn="just"/>
            <a:r>
              <a:rPr lang="tr-TR" dirty="0"/>
              <a:t>Kültür merkezlerinin işletilmesi veya her türlü kültürel ve sanatsal faaliyetlerin üretilmesi, sergilenmesi, eğitim ve öğretimi ile bunlara ilişkin bilimsel çalışmaların yapılması faaliyetleri ile bu faaliyetlerin yapıldığı alan, yapı veya mekânların işletilmesini İfade etmektedir.</a:t>
            </a:r>
          </a:p>
          <a:p>
            <a:endParaRPr lang="tr-TR" dirty="0"/>
          </a:p>
        </p:txBody>
      </p:sp>
    </p:spTree>
    <p:extLst>
      <p:ext uri="{BB962C8B-B14F-4D97-AF65-F5344CB8AC3E}">
        <p14:creationId xmlns:p14="http://schemas.microsoft.com/office/powerpoint/2010/main" val="1739721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Teşvik veya indirime Konu Olacak Faaliyetler:</a:t>
            </a:r>
            <a:br>
              <a:rPr lang="tr-TR" dirty="0"/>
            </a:br>
            <a:endParaRPr lang="tr-TR" dirty="0"/>
          </a:p>
        </p:txBody>
      </p:sp>
      <p:sp>
        <p:nvSpPr>
          <p:cNvPr id="3" name="İçerik Yer Tutucusu 2"/>
          <p:cNvSpPr>
            <a:spLocks noGrp="1"/>
          </p:cNvSpPr>
          <p:nvPr>
            <p:ph idx="1"/>
          </p:nvPr>
        </p:nvSpPr>
        <p:spPr/>
        <p:txBody>
          <a:bodyPr>
            <a:normAutofit/>
          </a:bodyPr>
          <a:lstStyle/>
          <a:p>
            <a:pPr algn="just"/>
            <a:r>
              <a:rPr lang="tr-TR" dirty="0"/>
              <a:t>Kültür merkezlerinin yapımı, onarımı ve işletilmesi. </a:t>
            </a:r>
          </a:p>
          <a:p>
            <a:pPr algn="just"/>
            <a:r>
              <a:rPr lang="tr-TR" dirty="0"/>
              <a:t>Kütüphane, arşiv, müze, sanat galerisi, sanat atölyesi, film platosu, sanatsal tasarım ünitesi, sanat stüdyosu ile sinema, tiyatro, opera, bale, konser ve benzeri kültürel ve sanatsal etkinliklerin ya da ürünlerin yapıldığı, üretildiği veya sergilendiği mekanlar ile kültürel ve sanatsal alanlara yönelik özel araştırma, eğitim veya uygulama merkezlerinin yapımı, onarımı veya işletilmesi. </a:t>
            </a:r>
          </a:p>
          <a:p>
            <a:pPr algn="just"/>
            <a:r>
              <a:rPr lang="tr-TR" dirty="0"/>
              <a:t>2863 sayılı Kanun kapsamındaki taşınmaz kültür varlıklarının, bu Kanunun amacı doğrultusunda kullanılması. </a:t>
            </a:r>
          </a:p>
          <a:p>
            <a:pPr algn="just"/>
            <a:r>
              <a:rPr lang="tr-TR" dirty="0"/>
              <a:t>Kültür varlıkları ile somut olmayan kültürel mirasın araştırılması, derlenmesi, belgelendirilmesi, arşivlenmesi, yayınlanması, eğitimi, öğretimi ve tanıtılması faaliyetleri.</a:t>
            </a:r>
          </a:p>
          <a:p>
            <a:endParaRPr lang="tr-TR" dirty="0"/>
          </a:p>
        </p:txBody>
      </p:sp>
    </p:spTree>
    <p:extLst>
      <p:ext uri="{BB962C8B-B14F-4D97-AF65-F5344CB8AC3E}">
        <p14:creationId xmlns:p14="http://schemas.microsoft.com/office/powerpoint/2010/main" val="3277191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Şartları</a:t>
            </a:r>
          </a:p>
        </p:txBody>
      </p:sp>
      <p:sp>
        <p:nvSpPr>
          <p:cNvPr id="3" name="İçerik Yer Tutucusu 2"/>
          <p:cNvSpPr>
            <a:spLocks noGrp="1"/>
          </p:cNvSpPr>
          <p:nvPr>
            <p:ph idx="1"/>
          </p:nvPr>
        </p:nvSpPr>
        <p:spPr/>
        <p:txBody>
          <a:bodyPr>
            <a:normAutofit/>
          </a:bodyPr>
          <a:lstStyle/>
          <a:p>
            <a:r>
              <a:rPr lang="tr-TR" dirty="0"/>
              <a:t>İşyerinin özel sektör işvereni olması, </a:t>
            </a:r>
          </a:p>
          <a:p>
            <a:r>
              <a:rPr lang="tr-TR" dirty="0"/>
              <a:t>İşyerinin kamu işyeri, 2886 Devlet İhale Kanunu ya da 4734 sayılı Kamu İhale Kanunu kapsamında olmaması,</a:t>
            </a:r>
          </a:p>
          <a:p>
            <a:r>
              <a:rPr lang="tr-TR" dirty="0"/>
              <a:t>Kuruma yasal ödeme süresi geçmiş prim, idari para cezası ve bunlara ilişkin gecikme cezası ve gecikme zammı borcunun bulunmaması (varsa da yapılandırılmış/tecil ve taksitlendirilmiş olması ve bu işlemlerin devam ediyor olması),</a:t>
            </a:r>
          </a:p>
          <a:p>
            <a:r>
              <a:rPr lang="tr-TR" dirty="0"/>
              <a:t>Aylık prim ve hizmet belgelerini yasal süresinde vermesi,</a:t>
            </a:r>
          </a:p>
          <a:p>
            <a:r>
              <a:rPr lang="tr-TR" dirty="0"/>
              <a:t>Primlerini yasal süresi içinde ödemesi</a:t>
            </a:r>
          </a:p>
          <a:p>
            <a:r>
              <a:rPr lang="tr-TR" dirty="0"/>
              <a:t>İşyerinde kayıt dışı sigortalı çalıştırılmaması gerekmektedir.</a:t>
            </a:r>
          </a:p>
          <a:p>
            <a:r>
              <a:rPr lang="tr-TR" dirty="0"/>
              <a:t>5225 sayılı Kanun kodu tanımlamasının yapılması</a:t>
            </a:r>
          </a:p>
          <a:p>
            <a:endParaRPr lang="tr-TR" dirty="0"/>
          </a:p>
        </p:txBody>
      </p:sp>
    </p:spTree>
    <p:extLst>
      <p:ext uri="{BB962C8B-B14F-4D97-AF65-F5344CB8AC3E}">
        <p14:creationId xmlns:p14="http://schemas.microsoft.com/office/powerpoint/2010/main" val="1558149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it-IT" sz="4000" dirty="0"/>
              <a:t>Sigorta </a:t>
            </a:r>
            <a:r>
              <a:rPr lang="tr-TR" sz="4000" dirty="0"/>
              <a:t>P</a:t>
            </a:r>
            <a:r>
              <a:rPr lang="it-IT" sz="4000" dirty="0"/>
              <a:t>rimi </a:t>
            </a:r>
            <a:r>
              <a:rPr lang="tr-TR" sz="4000" dirty="0"/>
              <a:t>İ</a:t>
            </a:r>
            <a:r>
              <a:rPr lang="it-IT" sz="4000" dirty="0"/>
              <a:t>şveren </a:t>
            </a:r>
            <a:r>
              <a:rPr lang="tr-TR" sz="4000" dirty="0"/>
              <a:t>P</a:t>
            </a:r>
            <a:r>
              <a:rPr lang="it-IT" sz="4000" dirty="0"/>
              <a:t>aylarında </a:t>
            </a:r>
            <a:r>
              <a:rPr lang="tr-TR" sz="4000" dirty="0"/>
              <a:t>İ</a:t>
            </a:r>
            <a:r>
              <a:rPr lang="it-IT" sz="4000" dirty="0"/>
              <a:t>ndirim</a:t>
            </a:r>
            <a:r>
              <a:rPr lang="it-IT" dirty="0"/>
              <a:t> </a:t>
            </a:r>
            <a:br>
              <a:rPr lang="it-IT" dirty="0"/>
            </a:br>
            <a:endParaRPr lang="tr-TR" dirty="0"/>
          </a:p>
        </p:txBody>
      </p:sp>
      <p:sp>
        <p:nvSpPr>
          <p:cNvPr id="3" name="İçerik Yer Tutucusu 2"/>
          <p:cNvSpPr>
            <a:spLocks noGrp="1"/>
          </p:cNvSpPr>
          <p:nvPr>
            <p:ph idx="1"/>
          </p:nvPr>
        </p:nvSpPr>
        <p:spPr/>
        <p:txBody>
          <a:bodyPr>
            <a:normAutofit lnSpcReduction="10000"/>
          </a:bodyPr>
          <a:lstStyle/>
          <a:p>
            <a:pPr algn="just"/>
            <a:r>
              <a:rPr lang="tr-TR" dirty="0"/>
              <a:t>Kanun uyarınca belgelendirilmiş kurumlar vergisi mükellefi yatırımcı veya girişimcilerin, ilgili idareye verecekleri aylık sigorta prim bordrolarında bildirdikleri, münhasıran belgeli yatırım veya girişimde çalıştıracakları işçilerin, prime esas kazançları üzerinden hesaplanan sigorta primlerinin işveren hissesinin, yatırım aşamasında üç yılı aşmamak şartıyla % 50'si, işletme aşamasında ise yedi yılı aşmamak şartıyla % 25'i, Hazinece karşılanır. </a:t>
            </a:r>
          </a:p>
          <a:p>
            <a:pPr algn="just"/>
            <a:endParaRPr lang="tr-TR" dirty="0"/>
          </a:p>
          <a:p>
            <a:pPr algn="just"/>
            <a:r>
              <a:rPr lang="tr-TR" dirty="0" err="1"/>
              <a:t>Örn</a:t>
            </a:r>
            <a:r>
              <a:rPr lang="tr-TR" dirty="0"/>
              <a:t>: 5.000 TL brüt kazancı olan bir sigortalıda işverenin sağladığı bir aylık avantaj şöyledir.</a:t>
            </a:r>
          </a:p>
          <a:p>
            <a:pPr algn="just"/>
            <a:r>
              <a:rPr lang="tr-TR" dirty="0"/>
              <a:t>Kültür Yatırım Belgesi Kapsamında SGK Prim Avantajı: 5.000*0,345*0,50=862,50 </a:t>
            </a:r>
          </a:p>
          <a:p>
            <a:pPr algn="just"/>
            <a:r>
              <a:rPr lang="tr-TR" dirty="0"/>
              <a:t>Kültür Girişim Belgesi Kapsamında SGK Prim Avantajı: 5.000*0,345*0,25=431,25 </a:t>
            </a:r>
          </a:p>
        </p:txBody>
      </p:sp>
    </p:spTree>
    <p:extLst>
      <p:ext uri="{BB962C8B-B14F-4D97-AF65-F5344CB8AC3E}">
        <p14:creationId xmlns:p14="http://schemas.microsoft.com/office/powerpoint/2010/main" val="35814152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154" y="2726452"/>
            <a:ext cx="10515600" cy="5355772"/>
          </a:xfrm>
        </p:spPr>
        <p:txBody>
          <a:bodyPr>
            <a:normAutofit/>
          </a:bodyPr>
          <a:lstStyle/>
          <a:p>
            <a:pPr algn="ctr"/>
            <a:r>
              <a:rPr lang="tr-TR" sz="4800" b="1" dirty="0"/>
              <a:t>İşsizlik Ödeneği Alanların İstihdamı Sigorta Prim Teşviki</a:t>
            </a:r>
            <a:r>
              <a:rPr lang="tr-TR" dirty="0"/>
              <a:t/>
            </a:r>
            <a:br>
              <a:rPr lang="tr-TR" dirty="0"/>
            </a:br>
            <a:endParaRPr lang="tr-TR" dirty="0"/>
          </a:p>
        </p:txBody>
      </p:sp>
    </p:spTree>
    <p:extLst>
      <p:ext uri="{BB962C8B-B14F-4D97-AF65-F5344CB8AC3E}">
        <p14:creationId xmlns:p14="http://schemas.microsoft.com/office/powerpoint/2010/main" val="365187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7D192D1-24EA-48DB-8CB6-5DC75BC4F9B7}"/>
              </a:ext>
            </a:extLst>
          </p:cNvPr>
          <p:cNvSpPr>
            <a:spLocks noGrp="1"/>
          </p:cNvSpPr>
          <p:nvPr>
            <p:ph type="title"/>
          </p:nvPr>
        </p:nvSpPr>
        <p:spPr/>
        <p:txBody>
          <a:bodyPr/>
          <a:lstStyle/>
          <a:p>
            <a:endParaRPr lang="tr-TR" dirty="0"/>
          </a:p>
        </p:txBody>
      </p:sp>
      <p:graphicFrame>
        <p:nvGraphicFramePr>
          <p:cNvPr id="4" name="İçerik Yer Tutucusu 3">
            <a:extLst>
              <a:ext uri="{FF2B5EF4-FFF2-40B4-BE49-F238E27FC236}">
                <a16:creationId xmlns="" xmlns:a16="http://schemas.microsoft.com/office/drawing/2014/main" id="{69B044C0-A501-4681-BC63-BE765946F996}"/>
              </a:ext>
            </a:extLst>
          </p:cNvPr>
          <p:cNvGraphicFramePr>
            <a:graphicFrameLocks noGrp="1"/>
          </p:cNvGraphicFramePr>
          <p:nvPr>
            <p:ph idx="1"/>
            <p:extLst>
              <p:ext uri="{D42A27DB-BD31-4B8C-83A1-F6EECF244321}">
                <p14:modId xmlns:p14="http://schemas.microsoft.com/office/powerpoint/2010/main" val="2489393039"/>
              </p:ext>
            </p:extLst>
          </p:nvPr>
        </p:nvGraphicFramePr>
        <p:xfrm>
          <a:off x="1" y="0"/>
          <a:ext cx="12191999" cy="6858000"/>
        </p:xfrm>
        <a:graphic>
          <a:graphicData uri="http://schemas.openxmlformats.org/drawingml/2006/table">
            <a:tbl>
              <a:tblPr firstRow="1" bandRow="1">
                <a:tableStyleId>{5C22544A-7EE6-4342-B048-85BDC9FD1C3A}</a:tableStyleId>
              </a:tblPr>
              <a:tblGrid>
                <a:gridCol w="1689527">
                  <a:extLst>
                    <a:ext uri="{9D8B030D-6E8A-4147-A177-3AD203B41FA5}">
                      <a16:colId xmlns="" xmlns:a16="http://schemas.microsoft.com/office/drawing/2014/main" val="3313182241"/>
                    </a:ext>
                  </a:extLst>
                </a:gridCol>
                <a:gridCol w="8458813">
                  <a:extLst>
                    <a:ext uri="{9D8B030D-6E8A-4147-A177-3AD203B41FA5}">
                      <a16:colId xmlns="" xmlns:a16="http://schemas.microsoft.com/office/drawing/2014/main" val="1462432485"/>
                    </a:ext>
                  </a:extLst>
                </a:gridCol>
                <a:gridCol w="2043659">
                  <a:extLst>
                    <a:ext uri="{9D8B030D-6E8A-4147-A177-3AD203B41FA5}">
                      <a16:colId xmlns="" xmlns:a16="http://schemas.microsoft.com/office/drawing/2014/main" val="2425787588"/>
                    </a:ext>
                  </a:extLst>
                </a:gridCol>
              </a:tblGrid>
              <a:tr h="704826">
                <a:tc>
                  <a:txBody>
                    <a:bodyPr/>
                    <a:lstStyle/>
                    <a:p>
                      <a:pPr algn="ctr" fontAlgn="ctr"/>
                      <a:r>
                        <a:rPr lang="tr-TR" sz="2200" b="1" i="0" u="none" strike="noStrike" dirty="0">
                          <a:solidFill>
                            <a:srgbClr val="000000"/>
                          </a:solidFill>
                          <a:effectLst/>
                          <a:latin typeface="+mn-lt"/>
                        </a:rPr>
                        <a:t>KANUN KODU</a:t>
                      </a:r>
                    </a:p>
                  </a:txBody>
                  <a:tcPr marL="9525" marR="9525" marT="9525" marB="0" anchor="ctr"/>
                </a:tc>
                <a:tc>
                  <a:txBody>
                    <a:bodyPr/>
                    <a:lstStyle/>
                    <a:p>
                      <a:pPr algn="ctr" fontAlgn="ctr"/>
                      <a:r>
                        <a:rPr lang="tr-TR" sz="2200" b="1" i="0" u="none" strike="noStrike" dirty="0">
                          <a:solidFill>
                            <a:srgbClr val="000000"/>
                          </a:solidFill>
                          <a:effectLst/>
                          <a:latin typeface="+mn-lt"/>
                        </a:rPr>
                        <a:t>TEŞVİK TÜRÜ</a:t>
                      </a:r>
                    </a:p>
                  </a:txBody>
                  <a:tcPr marL="9525" marR="9525" marT="9525" marB="0" anchor="ctr"/>
                </a:tc>
                <a:tc>
                  <a:txBody>
                    <a:bodyPr/>
                    <a:lstStyle/>
                    <a:p>
                      <a:pPr algn="ctr" fontAlgn="ctr"/>
                      <a:r>
                        <a:rPr lang="tr-TR" sz="2200" b="1" i="0" u="none" strike="noStrike">
                          <a:solidFill>
                            <a:srgbClr val="000000"/>
                          </a:solidFill>
                          <a:effectLst/>
                          <a:latin typeface="+mn-lt"/>
                        </a:rPr>
                        <a:t>İŞVEREN AVANTAJI</a:t>
                      </a:r>
                    </a:p>
                  </a:txBody>
                  <a:tcPr marL="9525" marR="9525" marT="9525" marB="0" anchor="ctr"/>
                </a:tc>
                <a:extLst>
                  <a:ext uri="{0D108BD9-81ED-4DB2-BD59-A6C34878D82A}">
                    <a16:rowId xmlns="" xmlns:a16="http://schemas.microsoft.com/office/drawing/2014/main" val="401688234"/>
                  </a:ext>
                </a:extLst>
              </a:tr>
              <a:tr h="599083">
                <a:tc>
                  <a:txBody>
                    <a:bodyPr/>
                    <a:lstStyle/>
                    <a:p>
                      <a:pPr algn="ctr" fontAlgn="b"/>
                      <a:r>
                        <a:rPr lang="tr-TR" sz="2200" b="1" i="0" u="none" strike="noStrike" dirty="0">
                          <a:solidFill>
                            <a:srgbClr val="000000"/>
                          </a:solidFill>
                          <a:effectLst/>
                          <a:latin typeface="+mn-lt"/>
                        </a:rPr>
                        <a:t>5746</a:t>
                      </a:r>
                    </a:p>
                  </a:txBody>
                  <a:tcPr marL="9525" marR="9525" marT="9525" marB="0" anchor="b"/>
                </a:tc>
                <a:tc>
                  <a:txBody>
                    <a:bodyPr/>
                    <a:lstStyle/>
                    <a:p>
                      <a:pPr algn="l" fontAlgn="b"/>
                      <a:r>
                        <a:rPr lang="tr-TR" sz="2200" b="0" i="0" u="none" strike="noStrike" dirty="0" err="1">
                          <a:solidFill>
                            <a:srgbClr val="000000"/>
                          </a:solidFill>
                          <a:effectLst/>
                          <a:latin typeface="+mn-lt"/>
                        </a:rPr>
                        <a:t>Arge</a:t>
                      </a:r>
                      <a:r>
                        <a:rPr lang="tr-TR" sz="2200" b="0" i="0" u="none" strike="noStrike" dirty="0">
                          <a:solidFill>
                            <a:srgbClr val="000000"/>
                          </a:solidFill>
                          <a:effectLst/>
                          <a:latin typeface="+mn-lt"/>
                        </a:rPr>
                        <a:t> Faaliyetleri Sigorta Prim GV, DV Desteği</a:t>
                      </a:r>
                    </a:p>
                  </a:txBody>
                  <a:tcPr marL="9525" marR="9525" marT="9525" marB="0" anchor="b"/>
                </a:tc>
                <a:tc>
                  <a:txBody>
                    <a:bodyPr/>
                    <a:lstStyle/>
                    <a:p>
                      <a:pPr algn="r" fontAlgn="b"/>
                      <a:r>
                        <a:rPr lang="tr-TR" sz="2200" b="1" i="0" u="none" strike="noStrike" dirty="0">
                          <a:solidFill>
                            <a:srgbClr val="000000"/>
                          </a:solidFill>
                          <a:effectLst/>
                          <a:latin typeface="+mn-lt"/>
                        </a:rPr>
                        <a:t>1.063,44</a:t>
                      </a:r>
                    </a:p>
                  </a:txBody>
                  <a:tcPr marL="9525" marR="9525" marT="9525" marB="0" anchor="b"/>
                </a:tc>
                <a:extLst>
                  <a:ext uri="{0D108BD9-81ED-4DB2-BD59-A6C34878D82A}">
                    <a16:rowId xmlns="" xmlns:a16="http://schemas.microsoft.com/office/drawing/2014/main" val="2096276177"/>
                  </a:ext>
                </a:extLst>
              </a:tr>
              <a:tr h="599083">
                <a:tc>
                  <a:txBody>
                    <a:bodyPr/>
                    <a:lstStyle/>
                    <a:p>
                      <a:pPr algn="ctr" fontAlgn="b"/>
                      <a:r>
                        <a:rPr lang="tr-TR" sz="2200" b="1" i="0" u="none" strike="noStrike" dirty="0">
                          <a:solidFill>
                            <a:srgbClr val="000000"/>
                          </a:solidFill>
                          <a:effectLst/>
                          <a:latin typeface="+mn-lt"/>
                        </a:rPr>
                        <a:t>6111</a:t>
                      </a:r>
                    </a:p>
                  </a:txBody>
                  <a:tcPr marL="9525" marR="9525" marT="9525" marB="0" anchor="b"/>
                </a:tc>
                <a:tc>
                  <a:txBody>
                    <a:bodyPr/>
                    <a:lstStyle/>
                    <a:p>
                      <a:pPr algn="l" fontAlgn="b"/>
                      <a:r>
                        <a:rPr lang="tr-TR" sz="2200" b="0" i="0" u="none" strike="noStrike" dirty="0">
                          <a:solidFill>
                            <a:srgbClr val="000000"/>
                          </a:solidFill>
                          <a:effectLst/>
                          <a:latin typeface="+mn-lt"/>
                        </a:rPr>
                        <a:t>İlave İstihdam Sigorta Prim Teşviki</a:t>
                      </a:r>
                    </a:p>
                  </a:txBody>
                  <a:tcPr marL="9525" marR="9525" marT="9525" marB="0" anchor="b"/>
                </a:tc>
                <a:tc>
                  <a:txBody>
                    <a:bodyPr/>
                    <a:lstStyle/>
                    <a:p>
                      <a:pPr algn="r" fontAlgn="b"/>
                      <a:r>
                        <a:rPr lang="tr-TR" sz="2200" b="1" i="0" u="none" strike="noStrike" dirty="0">
                          <a:solidFill>
                            <a:srgbClr val="000000"/>
                          </a:solidFill>
                          <a:effectLst/>
                          <a:latin typeface="+mn-lt"/>
                        </a:rPr>
                        <a:t>1.025,00</a:t>
                      </a:r>
                    </a:p>
                  </a:txBody>
                  <a:tcPr marL="9525" marR="9525" marT="9525" marB="0" anchor="b"/>
                </a:tc>
                <a:extLst>
                  <a:ext uri="{0D108BD9-81ED-4DB2-BD59-A6C34878D82A}">
                    <a16:rowId xmlns="" xmlns:a16="http://schemas.microsoft.com/office/drawing/2014/main" val="2933467832"/>
                  </a:ext>
                </a:extLst>
              </a:tr>
              <a:tr h="599083">
                <a:tc>
                  <a:txBody>
                    <a:bodyPr/>
                    <a:lstStyle/>
                    <a:p>
                      <a:pPr algn="ctr" fontAlgn="b"/>
                      <a:r>
                        <a:rPr lang="tr-TR" sz="2200" b="1" i="0" u="none" strike="noStrike" dirty="0">
                          <a:solidFill>
                            <a:srgbClr val="000000"/>
                          </a:solidFill>
                          <a:effectLst/>
                          <a:latin typeface="+mn-lt"/>
                        </a:rPr>
                        <a:t>5921</a:t>
                      </a:r>
                    </a:p>
                  </a:txBody>
                  <a:tcPr marL="9525" marR="9525" marT="9525" marB="0" anchor="b"/>
                </a:tc>
                <a:tc>
                  <a:txBody>
                    <a:bodyPr/>
                    <a:lstStyle/>
                    <a:p>
                      <a:pPr algn="l" fontAlgn="b"/>
                      <a:r>
                        <a:rPr lang="tr-TR" sz="2200" b="0" i="0" u="none" strike="noStrike" dirty="0">
                          <a:solidFill>
                            <a:srgbClr val="000000"/>
                          </a:solidFill>
                          <a:effectLst/>
                          <a:latin typeface="+mn-lt"/>
                        </a:rPr>
                        <a:t>İşsizlik Ödeneği Alanın İstihdamı Sigorta Prim Teşviki</a:t>
                      </a:r>
                    </a:p>
                  </a:txBody>
                  <a:tcPr marL="9525" marR="9525" marT="9525" marB="0" anchor="b"/>
                </a:tc>
                <a:tc>
                  <a:txBody>
                    <a:bodyPr/>
                    <a:lstStyle/>
                    <a:p>
                      <a:pPr algn="r" fontAlgn="b"/>
                      <a:r>
                        <a:rPr lang="tr-TR" sz="2200" b="1" i="0" u="none" strike="noStrike" dirty="0">
                          <a:solidFill>
                            <a:srgbClr val="000000"/>
                          </a:solidFill>
                          <a:effectLst/>
                          <a:latin typeface="+mn-lt"/>
                        </a:rPr>
                        <a:t>828,41</a:t>
                      </a:r>
                    </a:p>
                  </a:txBody>
                  <a:tcPr marL="9525" marR="9525" marT="9525" marB="0" anchor="b"/>
                </a:tc>
                <a:extLst>
                  <a:ext uri="{0D108BD9-81ED-4DB2-BD59-A6C34878D82A}">
                    <a16:rowId xmlns="" xmlns:a16="http://schemas.microsoft.com/office/drawing/2014/main" val="479982051"/>
                  </a:ext>
                </a:extLst>
              </a:tr>
              <a:tr h="599083">
                <a:tc>
                  <a:txBody>
                    <a:bodyPr/>
                    <a:lstStyle/>
                    <a:p>
                      <a:pPr algn="ctr" fontAlgn="b"/>
                      <a:r>
                        <a:rPr lang="tr-TR" sz="2200" b="1" i="0" u="none" strike="noStrike" dirty="0">
                          <a:solidFill>
                            <a:srgbClr val="000000"/>
                          </a:solidFill>
                          <a:effectLst/>
                          <a:latin typeface="+mn-lt"/>
                        </a:rPr>
                        <a:t>4857</a:t>
                      </a:r>
                    </a:p>
                  </a:txBody>
                  <a:tcPr marL="9525" marR="9525" marT="9525" marB="0" anchor="b"/>
                </a:tc>
                <a:tc>
                  <a:txBody>
                    <a:bodyPr/>
                    <a:lstStyle/>
                    <a:p>
                      <a:pPr algn="l" fontAlgn="b"/>
                      <a:r>
                        <a:rPr lang="tr-TR" sz="2200" b="0" i="0" u="none" strike="noStrike" dirty="0">
                          <a:solidFill>
                            <a:srgbClr val="000000"/>
                          </a:solidFill>
                          <a:effectLst/>
                          <a:latin typeface="+mn-lt"/>
                        </a:rPr>
                        <a:t>Engelli Sigorta Prim Desteği</a:t>
                      </a:r>
                    </a:p>
                  </a:txBody>
                  <a:tcPr marL="9525" marR="9525" marT="9525" marB="0" anchor="b"/>
                </a:tc>
                <a:tc>
                  <a:txBody>
                    <a:bodyPr/>
                    <a:lstStyle/>
                    <a:p>
                      <a:pPr algn="r" fontAlgn="b"/>
                      <a:r>
                        <a:rPr lang="tr-TR" sz="2200" b="1" i="0" u="none" strike="noStrike" dirty="0">
                          <a:solidFill>
                            <a:srgbClr val="000000"/>
                          </a:solidFill>
                          <a:effectLst/>
                          <a:latin typeface="+mn-lt"/>
                        </a:rPr>
                        <a:t>564,57</a:t>
                      </a:r>
                    </a:p>
                  </a:txBody>
                  <a:tcPr marL="9525" marR="9525" marT="9525" marB="0" anchor="b"/>
                </a:tc>
                <a:extLst>
                  <a:ext uri="{0D108BD9-81ED-4DB2-BD59-A6C34878D82A}">
                    <a16:rowId xmlns="" xmlns:a16="http://schemas.microsoft.com/office/drawing/2014/main" val="2290601369"/>
                  </a:ext>
                </a:extLst>
              </a:tr>
              <a:tr h="599083">
                <a:tc>
                  <a:txBody>
                    <a:bodyPr/>
                    <a:lstStyle/>
                    <a:p>
                      <a:pPr algn="ctr" fontAlgn="b"/>
                      <a:r>
                        <a:rPr lang="tr-TR" sz="2200" b="1" i="0" u="none" strike="noStrike" dirty="0">
                          <a:solidFill>
                            <a:srgbClr val="000000"/>
                          </a:solidFill>
                          <a:effectLst/>
                          <a:latin typeface="+mn-lt"/>
                        </a:rPr>
                        <a:t>6322</a:t>
                      </a:r>
                    </a:p>
                  </a:txBody>
                  <a:tcPr marL="9525" marR="9525" marT="9525" marB="0" anchor="b"/>
                </a:tc>
                <a:tc>
                  <a:txBody>
                    <a:bodyPr/>
                    <a:lstStyle/>
                    <a:p>
                      <a:pPr algn="l" fontAlgn="b"/>
                      <a:r>
                        <a:rPr lang="tr-TR" sz="2200" b="0" i="0" u="none" strike="noStrike" dirty="0">
                          <a:solidFill>
                            <a:srgbClr val="000000"/>
                          </a:solidFill>
                          <a:effectLst/>
                          <a:latin typeface="+mn-lt"/>
                        </a:rPr>
                        <a:t>Yatırım Teşvik Belgesi Kapsamında Sigorta Prim Teşviki</a:t>
                      </a:r>
                    </a:p>
                  </a:txBody>
                  <a:tcPr marL="9525" marR="9525" marT="9525" marB="0" anchor="b"/>
                </a:tc>
                <a:tc>
                  <a:txBody>
                    <a:bodyPr/>
                    <a:lstStyle/>
                    <a:p>
                      <a:pPr algn="r" fontAlgn="b"/>
                      <a:r>
                        <a:rPr lang="tr-TR" sz="2200" b="1" i="0" u="none" strike="noStrike" dirty="0">
                          <a:solidFill>
                            <a:srgbClr val="000000"/>
                          </a:solidFill>
                          <a:effectLst/>
                          <a:latin typeface="+mn-lt"/>
                        </a:rPr>
                        <a:t>564,57</a:t>
                      </a:r>
                    </a:p>
                  </a:txBody>
                  <a:tcPr marL="9525" marR="9525" marT="9525" marB="0" anchor="b"/>
                </a:tc>
                <a:extLst>
                  <a:ext uri="{0D108BD9-81ED-4DB2-BD59-A6C34878D82A}">
                    <a16:rowId xmlns="" xmlns:a16="http://schemas.microsoft.com/office/drawing/2014/main" val="1755260706"/>
                  </a:ext>
                </a:extLst>
              </a:tr>
              <a:tr h="529701">
                <a:tc>
                  <a:txBody>
                    <a:bodyPr/>
                    <a:lstStyle/>
                    <a:p>
                      <a:pPr algn="ctr" fontAlgn="b"/>
                      <a:r>
                        <a:rPr lang="tr-TR" sz="2200" b="1" i="0" u="none" strike="noStrike" dirty="0">
                          <a:solidFill>
                            <a:srgbClr val="000000"/>
                          </a:solidFill>
                          <a:effectLst/>
                          <a:latin typeface="+mn-lt"/>
                        </a:rPr>
                        <a:t>6645</a:t>
                      </a:r>
                    </a:p>
                  </a:txBody>
                  <a:tcPr marL="9525" marR="9525" marT="9525" marB="0" anchor="b"/>
                </a:tc>
                <a:tc>
                  <a:txBody>
                    <a:bodyPr/>
                    <a:lstStyle/>
                    <a:p>
                      <a:pPr algn="l" fontAlgn="b"/>
                      <a:r>
                        <a:rPr lang="tr-TR" sz="2200" b="0" i="0" u="none" strike="noStrike" dirty="0">
                          <a:solidFill>
                            <a:srgbClr val="000000"/>
                          </a:solidFill>
                          <a:effectLst/>
                          <a:latin typeface="+mn-lt"/>
                        </a:rPr>
                        <a:t>İşbaşı Eğitim Programı Sonrası İşe Alınanlar İçin Sigorta Prim Teşviki</a:t>
                      </a:r>
                    </a:p>
                  </a:txBody>
                  <a:tcPr marL="9525" marR="9525" marT="9525" marB="0" anchor="b"/>
                </a:tc>
                <a:tc>
                  <a:txBody>
                    <a:bodyPr/>
                    <a:lstStyle/>
                    <a:p>
                      <a:pPr algn="r" fontAlgn="b"/>
                      <a:r>
                        <a:rPr lang="tr-TR" sz="2200" b="1" i="0" u="none" strike="noStrike" dirty="0">
                          <a:solidFill>
                            <a:srgbClr val="000000"/>
                          </a:solidFill>
                          <a:effectLst/>
                          <a:latin typeface="+mn-lt"/>
                        </a:rPr>
                        <a:t>564,57</a:t>
                      </a:r>
                    </a:p>
                  </a:txBody>
                  <a:tcPr marL="9525" marR="9525" marT="9525" marB="0" anchor="b"/>
                </a:tc>
                <a:extLst>
                  <a:ext uri="{0D108BD9-81ED-4DB2-BD59-A6C34878D82A}">
                    <a16:rowId xmlns="" xmlns:a16="http://schemas.microsoft.com/office/drawing/2014/main" val="1756170488"/>
                  </a:ext>
                </a:extLst>
              </a:tr>
              <a:tr h="594922">
                <a:tc>
                  <a:txBody>
                    <a:bodyPr/>
                    <a:lstStyle/>
                    <a:p>
                      <a:pPr algn="ctr" fontAlgn="b"/>
                      <a:r>
                        <a:rPr lang="tr-TR" sz="2200" b="1" i="0" u="none" strike="noStrike" dirty="0">
                          <a:solidFill>
                            <a:srgbClr val="000000"/>
                          </a:solidFill>
                          <a:effectLst/>
                          <a:latin typeface="+mn-lt"/>
                        </a:rPr>
                        <a:t>6704</a:t>
                      </a:r>
                    </a:p>
                  </a:txBody>
                  <a:tcPr marL="9525" marR="9525" marT="9525" marB="0" anchor="b"/>
                </a:tc>
                <a:tc>
                  <a:txBody>
                    <a:bodyPr/>
                    <a:lstStyle/>
                    <a:p>
                      <a:pPr algn="l" fontAlgn="b"/>
                      <a:r>
                        <a:rPr lang="tr-TR" sz="2200" b="0" i="0" u="none" strike="noStrike" dirty="0">
                          <a:solidFill>
                            <a:srgbClr val="000000"/>
                          </a:solidFill>
                          <a:effectLst/>
                          <a:latin typeface="+mn-lt"/>
                        </a:rPr>
                        <a:t>Sosyal Yardım Aylığı Alanların İstihdamı Sigorta Prim Teşviki</a:t>
                      </a:r>
                    </a:p>
                  </a:txBody>
                  <a:tcPr marL="9525" marR="9525" marT="9525" marB="0" anchor="b"/>
                </a:tc>
                <a:tc>
                  <a:txBody>
                    <a:bodyPr/>
                    <a:lstStyle/>
                    <a:p>
                      <a:pPr algn="r" fontAlgn="b"/>
                      <a:r>
                        <a:rPr lang="tr-TR" sz="2200" b="1" i="0" u="none" strike="noStrike" dirty="0">
                          <a:solidFill>
                            <a:srgbClr val="000000"/>
                          </a:solidFill>
                          <a:effectLst/>
                          <a:latin typeface="+mn-lt"/>
                        </a:rPr>
                        <a:t>564,57</a:t>
                      </a:r>
                    </a:p>
                  </a:txBody>
                  <a:tcPr marL="9525" marR="9525" marT="9525" marB="0" anchor="b"/>
                </a:tc>
                <a:extLst>
                  <a:ext uri="{0D108BD9-81ED-4DB2-BD59-A6C34878D82A}">
                    <a16:rowId xmlns="" xmlns:a16="http://schemas.microsoft.com/office/drawing/2014/main" val="3653592732"/>
                  </a:ext>
                </a:extLst>
              </a:tr>
              <a:tr h="599083">
                <a:tc>
                  <a:txBody>
                    <a:bodyPr/>
                    <a:lstStyle/>
                    <a:p>
                      <a:pPr algn="ctr" fontAlgn="b"/>
                      <a:r>
                        <a:rPr lang="tr-TR" sz="2200" b="1" i="0" u="none" strike="noStrike" dirty="0">
                          <a:solidFill>
                            <a:srgbClr val="000000"/>
                          </a:solidFill>
                          <a:effectLst/>
                          <a:latin typeface="+mn-lt"/>
                        </a:rPr>
                        <a:t>5225</a:t>
                      </a:r>
                    </a:p>
                  </a:txBody>
                  <a:tcPr marL="9525" marR="9525" marT="9525" marB="0" anchor="b"/>
                </a:tc>
                <a:tc>
                  <a:txBody>
                    <a:bodyPr/>
                    <a:lstStyle/>
                    <a:p>
                      <a:pPr algn="l" fontAlgn="b"/>
                      <a:r>
                        <a:rPr lang="tr-TR" sz="2200" b="0" i="0" u="none" strike="noStrike" dirty="0">
                          <a:solidFill>
                            <a:srgbClr val="000000"/>
                          </a:solidFill>
                          <a:effectLst/>
                          <a:latin typeface="+mn-lt"/>
                        </a:rPr>
                        <a:t>Kültür Yatırım/Girişim Belgesi Sigorta Prim Teşviki</a:t>
                      </a:r>
                    </a:p>
                  </a:txBody>
                  <a:tcPr marL="9525" marR="9525" marT="9525" marB="0" anchor="b"/>
                </a:tc>
                <a:tc>
                  <a:txBody>
                    <a:bodyPr/>
                    <a:lstStyle/>
                    <a:p>
                      <a:pPr algn="r" fontAlgn="b"/>
                      <a:r>
                        <a:rPr lang="tr-TR" sz="2200" b="1" i="0" u="none" strike="noStrike" dirty="0">
                          <a:solidFill>
                            <a:srgbClr val="000000"/>
                          </a:solidFill>
                          <a:effectLst/>
                          <a:latin typeface="+mn-lt"/>
                        </a:rPr>
                        <a:t>512,50</a:t>
                      </a:r>
                    </a:p>
                  </a:txBody>
                  <a:tcPr marL="9525" marR="9525" marT="9525" marB="0" anchor="b"/>
                </a:tc>
                <a:extLst>
                  <a:ext uri="{0D108BD9-81ED-4DB2-BD59-A6C34878D82A}">
                    <a16:rowId xmlns="" xmlns:a16="http://schemas.microsoft.com/office/drawing/2014/main" val="3333185747"/>
                  </a:ext>
                </a:extLst>
              </a:tr>
              <a:tr h="834970">
                <a:tc>
                  <a:txBody>
                    <a:bodyPr/>
                    <a:lstStyle/>
                    <a:p>
                      <a:pPr algn="ctr" fontAlgn="b"/>
                      <a:r>
                        <a:rPr lang="tr-TR" sz="2200" b="1" i="0" u="none" strike="noStrike" dirty="0">
                          <a:solidFill>
                            <a:srgbClr val="000000"/>
                          </a:solidFill>
                          <a:effectLst/>
                          <a:latin typeface="+mn-lt"/>
                        </a:rPr>
                        <a:t>6486</a:t>
                      </a:r>
                    </a:p>
                  </a:txBody>
                  <a:tcPr marL="9525" marR="9525" marT="9525" marB="0" anchor="b"/>
                </a:tc>
                <a:tc>
                  <a:txBody>
                    <a:bodyPr/>
                    <a:lstStyle/>
                    <a:p>
                      <a:pPr algn="l" fontAlgn="b"/>
                      <a:r>
                        <a:rPr lang="tr-TR" sz="2200" b="0" i="0" u="none" strike="noStrike" dirty="0">
                          <a:solidFill>
                            <a:srgbClr val="000000"/>
                          </a:solidFill>
                          <a:effectLst/>
                          <a:latin typeface="+mn-lt"/>
                        </a:rPr>
                        <a:t>Kalkınmada Öncelikli İllere Sağlanan Sigorta Prim Desteği</a:t>
                      </a:r>
                    </a:p>
                  </a:txBody>
                  <a:tcPr marL="9525" marR="9525" marT="9525" marB="0" anchor="b"/>
                </a:tc>
                <a:tc>
                  <a:txBody>
                    <a:bodyPr/>
                    <a:lstStyle/>
                    <a:p>
                      <a:pPr algn="r" fontAlgn="b"/>
                      <a:r>
                        <a:rPr lang="tr-TR" sz="2200" b="1" i="0" u="none" strike="noStrike" dirty="0">
                          <a:solidFill>
                            <a:srgbClr val="000000"/>
                          </a:solidFill>
                          <a:effectLst/>
                          <a:latin typeface="+mn-lt"/>
                        </a:rPr>
                        <a:t>371,77</a:t>
                      </a:r>
                    </a:p>
                  </a:txBody>
                  <a:tcPr marL="9525" marR="9525" marT="9525" marB="0" anchor="b"/>
                </a:tc>
                <a:extLst>
                  <a:ext uri="{0D108BD9-81ED-4DB2-BD59-A6C34878D82A}">
                    <a16:rowId xmlns="" xmlns:a16="http://schemas.microsoft.com/office/drawing/2014/main" val="2390761510"/>
                  </a:ext>
                </a:extLst>
              </a:tr>
              <a:tr h="599083">
                <a:tc>
                  <a:txBody>
                    <a:bodyPr/>
                    <a:lstStyle/>
                    <a:p>
                      <a:pPr algn="ctr" fontAlgn="b"/>
                      <a:r>
                        <a:rPr lang="tr-TR" sz="2200" b="1" i="0" u="none" strike="noStrike" dirty="0">
                          <a:solidFill>
                            <a:srgbClr val="000000"/>
                          </a:solidFill>
                          <a:effectLst/>
                          <a:latin typeface="+mn-lt"/>
                        </a:rPr>
                        <a:t>5510</a:t>
                      </a:r>
                    </a:p>
                  </a:txBody>
                  <a:tcPr marL="9525" marR="9525" marT="9525" marB="0" anchor="b"/>
                </a:tc>
                <a:tc>
                  <a:txBody>
                    <a:bodyPr/>
                    <a:lstStyle/>
                    <a:p>
                      <a:pPr algn="l" fontAlgn="b"/>
                      <a:r>
                        <a:rPr lang="fi-FI" sz="2200" b="0" i="0" u="none" strike="noStrike" dirty="0">
                          <a:solidFill>
                            <a:srgbClr val="000000"/>
                          </a:solidFill>
                          <a:effectLst/>
                          <a:latin typeface="+mn-lt"/>
                        </a:rPr>
                        <a:t>5 puan İşveren Hissesi Sigorta Prim Teşviki </a:t>
                      </a:r>
                    </a:p>
                  </a:txBody>
                  <a:tcPr marL="9525" marR="9525" marT="9525" marB="0" anchor="b"/>
                </a:tc>
                <a:tc>
                  <a:txBody>
                    <a:bodyPr/>
                    <a:lstStyle/>
                    <a:p>
                      <a:pPr algn="r" fontAlgn="b"/>
                      <a:r>
                        <a:rPr lang="tr-TR" sz="2200" b="1" i="0" u="none" strike="noStrike" dirty="0">
                          <a:solidFill>
                            <a:srgbClr val="000000"/>
                          </a:solidFill>
                          <a:effectLst/>
                          <a:latin typeface="+mn-lt"/>
                        </a:rPr>
                        <a:t>250,00</a:t>
                      </a:r>
                    </a:p>
                  </a:txBody>
                  <a:tcPr marL="9525" marR="9525" marT="9525" marB="0" anchor="b"/>
                </a:tc>
                <a:extLst>
                  <a:ext uri="{0D108BD9-81ED-4DB2-BD59-A6C34878D82A}">
                    <a16:rowId xmlns="" xmlns:a16="http://schemas.microsoft.com/office/drawing/2014/main" val="1012137603"/>
                  </a:ext>
                </a:extLst>
              </a:tr>
            </a:tbl>
          </a:graphicData>
        </a:graphic>
      </p:graphicFrame>
    </p:spTree>
    <p:extLst>
      <p:ext uri="{BB962C8B-B14F-4D97-AF65-F5344CB8AC3E}">
        <p14:creationId xmlns:p14="http://schemas.microsoft.com/office/powerpoint/2010/main" val="3047760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a:t>İşsizlik Ödeneği Alanların İstihdamı Sigorta Prim Teşviki</a:t>
            </a:r>
          </a:p>
        </p:txBody>
      </p:sp>
      <p:sp>
        <p:nvSpPr>
          <p:cNvPr id="3" name="İçerik Yer Tutucusu 2"/>
          <p:cNvSpPr>
            <a:spLocks noGrp="1"/>
          </p:cNvSpPr>
          <p:nvPr>
            <p:ph idx="1"/>
          </p:nvPr>
        </p:nvSpPr>
        <p:spPr>
          <a:xfrm>
            <a:off x="677334" y="2160589"/>
            <a:ext cx="9843290" cy="3880773"/>
          </a:xfrm>
        </p:spPr>
        <p:txBody>
          <a:bodyPr>
            <a:normAutofit/>
          </a:bodyPr>
          <a:lstStyle/>
          <a:p>
            <a:pPr algn="just"/>
            <a:r>
              <a:rPr lang="tr-TR" sz="2400" dirty="0"/>
              <a:t>İşveren tarafından işsizlik ödeneği alan kişilerin istihdam edilmesi durumunda işverene sağlanan sigorta prim teşvikidir.</a:t>
            </a:r>
          </a:p>
          <a:p>
            <a:pPr algn="just"/>
            <a:r>
              <a:rPr lang="tr-TR" sz="2400" dirty="0"/>
              <a:t>Söz konusu teşvik ile asgari ücret üzerinden sigorta primleri </a:t>
            </a:r>
            <a:r>
              <a:rPr lang="tr-TR" sz="2400" dirty="0" err="1"/>
              <a:t>işci</a:t>
            </a:r>
            <a:r>
              <a:rPr lang="tr-TR" sz="2400" dirty="0"/>
              <a:t> ve işveren hissesinin tamamı ile kısa vadeli sigorta primlerinin %1’ </a:t>
            </a:r>
            <a:r>
              <a:rPr lang="tr-TR" sz="2400" dirty="0" err="1"/>
              <a:t>lik</a:t>
            </a:r>
            <a:r>
              <a:rPr lang="tr-TR" sz="2400" dirty="0"/>
              <a:t> kısmı işverene indirim olarak sağlanmaktadır.</a:t>
            </a:r>
          </a:p>
          <a:p>
            <a:pPr algn="just"/>
            <a:r>
              <a:rPr lang="tr-TR" sz="2400" dirty="0"/>
              <a:t>Teşvikten yararlanma süresi, sigortalının işe alındığında kalan  işsizlik ödeneği  süresi kadardır.</a:t>
            </a:r>
          </a:p>
          <a:p>
            <a:pPr marL="0" indent="0" algn="just">
              <a:buNone/>
            </a:pPr>
            <a:endParaRPr lang="tr-TR" sz="2400" dirty="0"/>
          </a:p>
        </p:txBody>
      </p:sp>
    </p:spTree>
    <p:extLst>
      <p:ext uri="{BB962C8B-B14F-4D97-AF65-F5344CB8AC3E}">
        <p14:creationId xmlns:p14="http://schemas.microsoft.com/office/powerpoint/2010/main" val="101075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Şartları</a:t>
            </a:r>
          </a:p>
        </p:txBody>
      </p:sp>
      <p:sp>
        <p:nvSpPr>
          <p:cNvPr id="3" name="İçerik Yer Tutucusu 2"/>
          <p:cNvSpPr>
            <a:spLocks noGrp="1"/>
          </p:cNvSpPr>
          <p:nvPr>
            <p:ph idx="1"/>
          </p:nvPr>
        </p:nvSpPr>
        <p:spPr>
          <a:xfrm>
            <a:off x="677334" y="2160589"/>
            <a:ext cx="9783000" cy="3880773"/>
          </a:xfrm>
        </p:spPr>
        <p:txBody>
          <a:bodyPr>
            <a:normAutofit/>
          </a:bodyPr>
          <a:lstStyle/>
          <a:p>
            <a:r>
              <a:rPr lang="tr-TR" sz="2400" dirty="0"/>
              <a:t>Sigortalının işe alındığı tarihe kadar işsizlik ödeneğinden faydalanıyor olması,</a:t>
            </a:r>
          </a:p>
          <a:p>
            <a:r>
              <a:rPr lang="tr-TR" sz="2400" dirty="0"/>
              <a:t>İşyerinde kayıt dışı sigortalı çalıştırılmaması,</a:t>
            </a:r>
          </a:p>
          <a:p>
            <a:r>
              <a:rPr lang="tr-TR" sz="2400" dirty="0"/>
              <a:t>Sigortalıların destek primine tabi yada stajyer veya çırak olmaması,</a:t>
            </a:r>
          </a:p>
          <a:p>
            <a:r>
              <a:rPr lang="tr-TR" sz="2400" dirty="0"/>
              <a:t>Kuruma yasal ödeme süresi geçmiş prim, idari para cezası ve bunlara ilişkin gecikme cezası ve gecikme zammı borcunun bulunmaması (varsa da yapılandırılmış/tecil ve taksitlendirilmiş olması ve bu işlemlerin devam ediyor olması),</a:t>
            </a:r>
          </a:p>
          <a:p>
            <a:pPr marL="0" indent="0">
              <a:buNone/>
            </a:pPr>
            <a:endParaRPr lang="tr-TR" sz="2400" dirty="0"/>
          </a:p>
          <a:p>
            <a:endParaRPr lang="tr-TR" sz="2400" dirty="0"/>
          </a:p>
          <a:p>
            <a:endParaRPr lang="tr-TR" sz="2400" dirty="0"/>
          </a:p>
        </p:txBody>
      </p:sp>
    </p:spTree>
    <p:extLst>
      <p:ext uri="{BB962C8B-B14F-4D97-AF65-F5344CB8AC3E}">
        <p14:creationId xmlns:p14="http://schemas.microsoft.com/office/powerpoint/2010/main" val="3432637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Şartları</a:t>
            </a:r>
          </a:p>
        </p:txBody>
      </p:sp>
      <p:sp>
        <p:nvSpPr>
          <p:cNvPr id="3" name="İçerik Yer Tutucusu 2"/>
          <p:cNvSpPr>
            <a:spLocks noGrp="1"/>
          </p:cNvSpPr>
          <p:nvPr>
            <p:ph idx="1"/>
          </p:nvPr>
        </p:nvSpPr>
        <p:spPr>
          <a:xfrm>
            <a:off x="677334" y="2160589"/>
            <a:ext cx="9883484" cy="3880773"/>
          </a:xfrm>
        </p:spPr>
        <p:txBody>
          <a:bodyPr>
            <a:normAutofit/>
          </a:bodyPr>
          <a:lstStyle/>
          <a:p>
            <a:r>
              <a:rPr lang="tr-TR" sz="2800" dirty="0"/>
              <a:t>Aylık prim ve hizmet belgelerini yasal süresinde vermesi,</a:t>
            </a:r>
          </a:p>
          <a:p>
            <a:r>
              <a:rPr lang="tr-TR" sz="2800" dirty="0"/>
              <a:t>Primlerini yasal süresi içinde ödemesi</a:t>
            </a:r>
          </a:p>
          <a:p>
            <a:r>
              <a:rPr lang="tr-TR" sz="2800" dirty="0"/>
              <a:t>15921 kanun kodunun tanımlanması</a:t>
            </a:r>
          </a:p>
          <a:p>
            <a:r>
              <a:rPr lang="tr-TR" sz="2800" dirty="0"/>
              <a:t>Sigortalının işe alındığı tarihten önceki işyerinin son 6 aylık çalışan sayısı ortalamasına ilave olarak çalıştırılması gerekmektedir.</a:t>
            </a:r>
          </a:p>
          <a:p>
            <a:pPr marL="0" indent="0">
              <a:buNone/>
            </a:pPr>
            <a:endParaRPr lang="tr-TR" sz="2800" dirty="0"/>
          </a:p>
        </p:txBody>
      </p:sp>
    </p:spTree>
    <p:extLst>
      <p:ext uri="{BB962C8B-B14F-4D97-AF65-F5344CB8AC3E}">
        <p14:creationId xmlns:p14="http://schemas.microsoft.com/office/powerpoint/2010/main" val="9482363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Sağlanan Avantaj</a:t>
            </a:r>
          </a:p>
        </p:txBody>
      </p:sp>
      <p:sp>
        <p:nvSpPr>
          <p:cNvPr id="3" name="İçerik Yer Tutucusu 2"/>
          <p:cNvSpPr>
            <a:spLocks noGrp="1"/>
          </p:cNvSpPr>
          <p:nvPr>
            <p:ph idx="1"/>
          </p:nvPr>
        </p:nvSpPr>
        <p:spPr>
          <a:xfrm>
            <a:off x="677333" y="2160589"/>
            <a:ext cx="9531791" cy="3880773"/>
          </a:xfrm>
        </p:spPr>
        <p:txBody>
          <a:bodyPr>
            <a:normAutofit/>
          </a:bodyPr>
          <a:lstStyle/>
          <a:p>
            <a:pPr marL="0" indent="0" algn="just">
              <a:buNone/>
            </a:pPr>
            <a:r>
              <a:rPr lang="tr-TR" sz="2400" dirty="0"/>
              <a:t>Asgari Ücret üzerinden prime esas kazancın %33,5’ i işverene indirim olarak sağlanır.</a:t>
            </a:r>
          </a:p>
          <a:p>
            <a:pPr marL="0" indent="0" algn="just">
              <a:buNone/>
            </a:pPr>
            <a:endParaRPr lang="tr-TR" sz="2400" dirty="0"/>
          </a:p>
          <a:p>
            <a:pPr marL="0" indent="0" algn="just">
              <a:buNone/>
            </a:pPr>
            <a:r>
              <a:rPr lang="tr-TR" sz="2400" dirty="0"/>
              <a:t>Ör) X Bilişim A.Ş.’ de 5921 sayılı teşvikten faydalandırılan (A) sigortalısının brüt kazancı 5.000 TL </a:t>
            </a:r>
            <a:r>
              <a:rPr lang="tr-TR" sz="2400" dirty="0" err="1"/>
              <a:t>dir</a:t>
            </a:r>
            <a:r>
              <a:rPr lang="tr-TR" sz="2400" dirty="0"/>
              <a:t>.</a:t>
            </a:r>
          </a:p>
          <a:p>
            <a:pPr marL="0" indent="0" algn="just">
              <a:buNone/>
            </a:pPr>
            <a:r>
              <a:rPr lang="tr-TR" sz="2400" dirty="0"/>
              <a:t>Bu durumda işveren; 2029,50*33,5/100=679,88-TL avantaj sağlayacaktır.</a:t>
            </a:r>
          </a:p>
          <a:p>
            <a:pPr marL="0" indent="0">
              <a:buNone/>
            </a:pPr>
            <a:endParaRPr lang="tr-TR" sz="2400" dirty="0"/>
          </a:p>
        </p:txBody>
      </p:sp>
    </p:spTree>
    <p:extLst>
      <p:ext uri="{BB962C8B-B14F-4D97-AF65-F5344CB8AC3E}">
        <p14:creationId xmlns:p14="http://schemas.microsoft.com/office/powerpoint/2010/main" val="4209709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299" y="3058083"/>
            <a:ext cx="10515600" cy="6775904"/>
          </a:xfrm>
        </p:spPr>
        <p:txBody>
          <a:bodyPr>
            <a:normAutofit/>
          </a:bodyPr>
          <a:lstStyle/>
          <a:p>
            <a:pPr algn="ctr"/>
            <a:r>
              <a:rPr lang="tr-TR" b="1" dirty="0"/>
              <a:t>Sosyal Yardım Ödeneği Alanların İstihdamı Sigorta Prim Teşviki</a:t>
            </a:r>
            <a:r>
              <a:rPr lang="tr-TR" dirty="0"/>
              <a:t/>
            </a:r>
            <a:br>
              <a:rPr lang="tr-TR" dirty="0"/>
            </a:br>
            <a:endParaRPr lang="tr-TR" dirty="0"/>
          </a:p>
        </p:txBody>
      </p:sp>
    </p:spTree>
    <p:extLst>
      <p:ext uri="{BB962C8B-B14F-4D97-AF65-F5344CB8AC3E}">
        <p14:creationId xmlns:p14="http://schemas.microsoft.com/office/powerpoint/2010/main" val="14502536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Sosyal Yardım Ödeneği Alanların İstihdamı Sigorta Prim Teşviki</a:t>
            </a:r>
            <a:br>
              <a:rPr lang="tr-TR" dirty="0"/>
            </a:br>
            <a:endParaRPr lang="tr-TR" dirty="0"/>
          </a:p>
        </p:txBody>
      </p:sp>
      <p:sp>
        <p:nvSpPr>
          <p:cNvPr id="3" name="İçerik Yer Tutucusu 2"/>
          <p:cNvSpPr>
            <a:spLocks noGrp="1"/>
          </p:cNvSpPr>
          <p:nvPr>
            <p:ph idx="1"/>
          </p:nvPr>
        </p:nvSpPr>
        <p:spPr>
          <a:xfrm>
            <a:off x="677333" y="2160589"/>
            <a:ext cx="9632275" cy="3880773"/>
          </a:xfrm>
        </p:spPr>
        <p:txBody>
          <a:bodyPr>
            <a:normAutofit/>
          </a:bodyPr>
          <a:lstStyle/>
          <a:p>
            <a:pPr algn="just"/>
            <a:r>
              <a:rPr lang="tr-TR" sz="2400" dirty="0"/>
              <a:t>İşe başladığı tarihten önceki son bir yıl içerisinde nakdî düzenli sosyal yardımlardan en az bir defa yararlanmış olanların ikamet ettiği hanede olup, aile içerisindeki kişi başı geliri asgari ücretin 1/3 altında bulunan ve </a:t>
            </a:r>
            <a:r>
              <a:rPr lang="tr-TR" sz="2400" dirty="0" err="1"/>
              <a:t>işkura</a:t>
            </a:r>
            <a:r>
              <a:rPr lang="tr-TR" sz="2400" dirty="0"/>
              <a:t> kayıtlı olan işsizlerin özel sektör işverenleri tarafından bir önceki yıl ortalama çalışan sayısına ilave olarak istihdamı haline asgari ücret üzerinden işveren hissesi sigorta primlerinin tamamı Aile Sosyal Politikalar Bakanlığı Tarafından Karşılanır. </a:t>
            </a:r>
          </a:p>
          <a:p>
            <a:endParaRPr lang="tr-TR" sz="2400" dirty="0"/>
          </a:p>
        </p:txBody>
      </p:sp>
    </p:spTree>
    <p:extLst>
      <p:ext uri="{BB962C8B-B14F-4D97-AF65-F5344CB8AC3E}">
        <p14:creationId xmlns:p14="http://schemas.microsoft.com/office/powerpoint/2010/main" val="790481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Şartları</a:t>
            </a:r>
          </a:p>
        </p:txBody>
      </p:sp>
      <p:sp>
        <p:nvSpPr>
          <p:cNvPr id="3" name="İçerik Yer Tutucusu 2"/>
          <p:cNvSpPr>
            <a:spLocks noGrp="1"/>
          </p:cNvSpPr>
          <p:nvPr>
            <p:ph idx="1"/>
          </p:nvPr>
        </p:nvSpPr>
        <p:spPr>
          <a:xfrm>
            <a:off x="677333" y="2160589"/>
            <a:ext cx="9692565" cy="3880773"/>
          </a:xfrm>
        </p:spPr>
        <p:txBody>
          <a:bodyPr>
            <a:normAutofit/>
          </a:bodyPr>
          <a:lstStyle/>
          <a:p>
            <a:r>
              <a:rPr lang="tr-TR" sz="2000" dirty="0"/>
              <a:t>Aylık prim ve hizmet belgelerinin yasal süresinde verilmesi,</a:t>
            </a:r>
          </a:p>
          <a:p>
            <a:r>
              <a:rPr lang="tr-TR" sz="2000" dirty="0"/>
              <a:t>Primlerini yasal süresi içinde ödemesi,</a:t>
            </a:r>
          </a:p>
          <a:p>
            <a:r>
              <a:rPr lang="tr-TR" sz="2000" dirty="0"/>
              <a:t>3294 kanun kodunun tanımlanması,</a:t>
            </a:r>
          </a:p>
          <a:p>
            <a:r>
              <a:rPr lang="tr-TR" sz="2000" dirty="0"/>
              <a:t>Sigortalının işe başlamadan önceki bir yılda yaşadığı  hane fertlerinden birinin sosyal yardım alıyor olması,</a:t>
            </a:r>
          </a:p>
          <a:p>
            <a:r>
              <a:rPr lang="tr-TR" sz="2000" dirty="0"/>
              <a:t>Sigortalının aile içindeki kişi başı ortalama gelirinin Asgari Ücretinin 1/3’ ünden az olması, </a:t>
            </a:r>
          </a:p>
          <a:p>
            <a:r>
              <a:rPr lang="tr-TR" sz="2000" dirty="0"/>
              <a:t>Sigortalının işe alındığı tarihten önceki işyerinin bir önceki yıl çalışan sayısı ortalamasına ilave olarak çalıştırılması gerekmektedir.</a:t>
            </a:r>
          </a:p>
          <a:p>
            <a:endParaRPr lang="tr-TR" sz="2000" dirty="0"/>
          </a:p>
        </p:txBody>
      </p:sp>
    </p:spTree>
    <p:extLst>
      <p:ext uri="{BB962C8B-B14F-4D97-AF65-F5344CB8AC3E}">
        <p14:creationId xmlns:p14="http://schemas.microsoft.com/office/powerpoint/2010/main" val="28806822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Sağlanan Avantaj Tutarı</a:t>
            </a:r>
          </a:p>
        </p:txBody>
      </p:sp>
      <p:sp>
        <p:nvSpPr>
          <p:cNvPr id="3" name="İçerik Yer Tutucusu 2"/>
          <p:cNvSpPr>
            <a:spLocks noGrp="1"/>
          </p:cNvSpPr>
          <p:nvPr>
            <p:ph idx="1"/>
          </p:nvPr>
        </p:nvSpPr>
        <p:spPr>
          <a:xfrm>
            <a:off x="677333" y="2160589"/>
            <a:ext cx="9702613" cy="3880773"/>
          </a:xfrm>
        </p:spPr>
        <p:txBody>
          <a:bodyPr>
            <a:normAutofit/>
          </a:bodyPr>
          <a:lstStyle/>
          <a:p>
            <a:pPr algn="just"/>
            <a:r>
              <a:rPr lang="tr-TR" sz="2400" dirty="0"/>
              <a:t>İşverene söz konusu teşvikle asgari ücret üzerinden işveren hissesinin tamamı destek olarak sağlanmaktadır. Söz konusu teşvik bir yıl süreyle verilmektedir.</a:t>
            </a:r>
          </a:p>
          <a:p>
            <a:pPr algn="just"/>
            <a:r>
              <a:rPr lang="tr-TR" sz="2400" dirty="0" err="1"/>
              <a:t>Örn</a:t>
            </a:r>
            <a:r>
              <a:rPr lang="tr-TR" sz="2400" dirty="0"/>
              <a:t>: 5.000 TL brüt kazancı olan bir sigortalının 3294 kapsamında işe alınması durumunda işverenin sağladığı bir aylık avantaj şöyledir. </a:t>
            </a:r>
          </a:p>
          <a:p>
            <a:pPr marL="0" indent="0" algn="just">
              <a:buNone/>
            </a:pPr>
            <a:r>
              <a:rPr lang="tr-TR" sz="2400" dirty="0"/>
              <a:t>    SGK Prim Avantajı: (5000*0,05)+(2.209,50*0,155)= 564,58 TL</a:t>
            </a:r>
          </a:p>
          <a:p>
            <a:endParaRPr lang="tr-TR" sz="2400" dirty="0"/>
          </a:p>
        </p:txBody>
      </p:sp>
    </p:spTree>
    <p:extLst>
      <p:ext uri="{BB962C8B-B14F-4D97-AF65-F5344CB8AC3E}">
        <p14:creationId xmlns:p14="http://schemas.microsoft.com/office/powerpoint/2010/main" val="448296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6169" y="2977696"/>
            <a:ext cx="10515600" cy="6195332"/>
          </a:xfrm>
        </p:spPr>
        <p:txBody>
          <a:bodyPr/>
          <a:lstStyle/>
          <a:p>
            <a:pPr algn="ctr"/>
            <a:r>
              <a:rPr lang="tr-TR" dirty="0"/>
              <a:t>YÜRÜRLÜĞE GİRECEK İSTİHDAM TEŞVİKLERİ</a:t>
            </a:r>
          </a:p>
        </p:txBody>
      </p:sp>
    </p:spTree>
    <p:extLst>
      <p:ext uri="{BB962C8B-B14F-4D97-AF65-F5344CB8AC3E}">
        <p14:creationId xmlns:p14="http://schemas.microsoft.com/office/powerpoint/2010/main" val="28992043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11179886" cy="1320800"/>
          </a:xfrm>
        </p:spPr>
        <p:txBody>
          <a:bodyPr>
            <a:normAutofit/>
          </a:bodyPr>
          <a:lstStyle/>
          <a:p>
            <a:pPr algn="ctr"/>
            <a:r>
              <a:rPr lang="it-IT" dirty="0"/>
              <a:t>687 KHK Benzeri Sigorta Prim Teşviki</a:t>
            </a:r>
            <a:br>
              <a:rPr lang="it-IT" dirty="0"/>
            </a:br>
            <a:endParaRPr lang="tr-TR" dirty="0"/>
          </a:p>
        </p:txBody>
      </p:sp>
      <p:sp>
        <p:nvSpPr>
          <p:cNvPr id="3" name="İçerik Yer Tutucusu 2"/>
          <p:cNvSpPr>
            <a:spLocks noGrp="1"/>
          </p:cNvSpPr>
          <p:nvPr>
            <p:ph idx="1"/>
          </p:nvPr>
        </p:nvSpPr>
        <p:spPr>
          <a:xfrm>
            <a:off x="677334" y="1558977"/>
            <a:ext cx="11179886" cy="5111646"/>
          </a:xfrm>
        </p:spPr>
        <p:txBody>
          <a:bodyPr>
            <a:normAutofit/>
          </a:bodyPr>
          <a:lstStyle/>
          <a:p>
            <a:pPr algn="just"/>
            <a:r>
              <a:rPr lang="tr-TR" sz="2800" dirty="0"/>
              <a:t>Meclise sunulan Kanun tasarısıyla 2017 yılında uygulanan 666,66 TL sigorta prim desteği sağlayan 687 KHK Teşvikine benzer bir sigorta prim teşviki işverenlere sağlanacak. Kanun kodu muhtemelen torba Kanun numarasını alacak. Teşvik Kanun Kodunun 7068 olacağını tahmin etmekteyiz. Yeni teşvik 4447 sayılı Kanunun Geçici 19. Maddesine ekleneceğinden, E bildirgede 4447 Geçici 19. Madde sigortalı sorgulama ve tanımlama paneli açılması beklenilmektedir. Söz konusu teşvikin 687 KHK teşvikinde olduğu gibi asgari ücretten gelir vergisi stopajı ve damga vergisi boyutu da bulunmaktadır.</a:t>
            </a:r>
          </a:p>
          <a:p>
            <a:endParaRPr lang="tr-TR" sz="2400" dirty="0"/>
          </a:p>
        </p:txBody>
      </p:sp>
    </p:spTree>
    <p:extLst>
      <p:ext uri="{BB962C8B-B14F-4D97-AF65-F5344CB8AC3E}">
        <p14:creationId xmlns:p14="http://schemas.microsoft.com/office/powerpoint/2010/main" val="183280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1DE39E7-5051-43E9-8F1C-834C7FF0485E}"/>
              </a:ext>
            </a:extLst>
          </p:cNvPr>
          <p:cNvSpPr>
            <a:spLocks noGrp="1"/>
          </p:cNvSpPr>
          <p:nvPr>
            <p:ph type="title"/>
          </p:nvPr>
        </p:nvSpPr>
        <p:spPr/>
        <p:txBody>
          <a:bodyPr/>
          <a:lstStyle/>
          <a:p>
            <a:endParaRPr lang="tr-TR"/>
          </a:p>
        </p:txBody>
      </p:sp>
      <p:graphicFrame>
        <p:nvGraphicFramePr>
          <p:cNvPr id="6" name="İçerik Yer Tutucusu 5">
            <a:extLst>
              <a:ext uri="{FF2B5EF4-FFF2-40B4-BE49-F238E27FC236}">
                <a16:creationId xmlns="" xmlns:a16="http://schemas.microsoft.com/office/drawing/2014/main" id="{50F3EA93-874B-493E-8297-68590F020A3C}"/>
              </a:ext>
            </a:extLst>
          </p:cNvPr>
          <p:cNvGraphicFramePr>
            <a:graphicFrameLocks noGrp="1"/>
          </p:cNvGraphicFramePr>
          <p:nvPr>
            <p:ph idx="1"/>
            <p:extLst>
              <p:ext uri="{D42A27DB-BD31-4B8C-83A1-F6EECF244321}">
                <p14:modId xmlns:p14="http://schemas.microsoft.com/office/powerpoint/2010/main" val="136979836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826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Sigortalıya İlişkin Yararlanma Şartları</a:t>
            </a:r>
          </a:p>
        </p:txBody>
      </p:sp>
      <p:sp>
        <p:nvSpPr>
          <p:cNvPr id="3" name="İçerik Yer Tutucusu 2"/>
          <p:cNvSpPr>
            <a:spLocks noGrp="1"/>
          </p:cNvSpPr>
          <p:nvPr>
            <p:ph idx="1"/>
          </p:nvPr>
        </p:nvSpPr>
        <p:spPr>
          <a:xfrm>
            <a:off x="677333" y="2160589"/>
            <a:ext cx="9823193" cy="3880773"/>
          </a:xfrm>
        </p:spPr>
        <p:txBody>
          <a:bodyPr>
            <a:normAutofit fontScale="92500" lnSpcReduction="10000"/>
          </a:bodyPr>
          <a:lstStyle/>
          <a:p>
            <a:pPr algn="just"/>
            <a:r>
              <a:rPr lang="tr-TR" sz="2800" dirty="0"/>
              <a:t>Sigortalının 01.01.2018-31.12.2020  tarihileri arasında yeni işe girmiş olması,</a:t>
            </a:r>
          </a:p>
          <a:p>
            <a:pPr algn="just"/>
            <a:r>
              <a:rPr lang="tr-TR" sz="2800" dirty="0"/>
              <a:t>Sigortalının işe alınmadan önce İŞKUR'a kayıtlı olması,</a:t>
            </a:r>
          </a:p>
          <a:p>
            <a:pPr algn="just"/>
            <a:r>
              <a:rPr lang="tr-TR" sz="2800" dirty="0"/>
              <a:t>Sigortalının işe alındığı tarihten önceki 3 ayda; SSK, Emekli Sandığı ve BAĞ-KUR kapsamında çalışmamış olması, (Son 3 aydaki 10 güne kadar olan sigortalılıklar bu kuralı bozmayacak)</a:t>
            </a:r>
          </a:p>
          <a:p>
            <a:pPr algn="just"/>
            <a:r>
              <a:rPr lang="tr-TR" sz="2800" dirty="0"/>
              <a:t>Sigortalının destek primime veya stajyer sigortalığına yada çıraklık sigortasına tabi olmaması,</a:t>
            </a:r>
          </a:p>
          <a:p>
            <a:pPr marL="0" indent="0">
              <a:buNone/>
            </a:pPr>
            <a:endParaRPr lang="tr-TR" sz="2800" dirty="0"/>
          </a:p>
        </p:txBody>
      </p:sp>
    </p:spTree>
    <p:extLst>
      <p:ext uri="{BB962C8B-B14F-4D97-AF65-F5344CB8AC3E}">
        <p14:creationId xmlns:p14="http://schemas.microsoft.com/office/powerpoint/2010/main" val="4187934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İşyerine İlişkin Teşvikten Yararlanma Şartları</a:t>
            </a:r>
            <a:br>
              <a:rPr lang="tr-TR" dirty="0"/>
            </a:br>
            <a:endParaRPr lang="tr-TR" dirty="0"/>
          </a:p>
        </p:txBody>
      </p:sp>
      <p:sp>
        <p:nvSpPr>
          <p:cNvPr id="3" name="İçerik Yer Tutucusu 2"/>
          <p:cNvSpPr>
            <a:spLocks noGrp="1"/>
          </p:cNvSpPr>
          <p:nvPr>
            <p:ph idx="1"/>
          </p:nvPr>
        </p:nvSpPr>
        <p:spPr>
          <a:xfrm>
            <a:off x="838200" y="1436914"/>
            <a:ext cx="10515600" cy="4740049"/>
          </a:xfrm>
        </p:spPr>
        <p:txBody>
          <a:bodyPr>
            <a:normAutofit/>
          </a:bodyPr>
          <a:lstStyle/>
          <a:p>
            <a:r>
              <a:rPr lang="tr-TR" dirty="0"/>
              <a:t>İşyerinin teşvikten yararlanacağı ayda Kuruma prim, idari para cezası ve benzeri borcunun olmaması, (Yapılandırma ve taksitlendirmesi bozulmadan devam edenler hariç)</a:t>
            </a:r>
          </a:p>
          <a:p>
            <a:r>
              <a:rPr lang="tr-TR" dirty="0"/>
              <a:t>İşyerinin teşvikten yararlanacağı ayda aylık prim hizmet bildirgesini süresinde vermesi,</a:t>
            </a:r>
          </a:p>
          <a:p>
            <a:r>
              <a:rPr lang="tr-TR" dirty="0"/>
              <a:t>İşyerinin teşvikten yararlanacağı ayda aylık prim hizmet bildirgesinden doğan prim borçlarını süresinde ödemesi,</a:t>
            </a:r>
          </a:p>
          <a:p>
            <a:r>
              <a:rPr lang="tr-TR" dirty="0"/>
              <a:t>İşyerinin özel sektör işyeri olması, 5335 sayılı Kanun Kapsamında kamu işyeri veya 4734 sayılı Kanun kapsamında ihale konusu işyeri olmaması,</a:t>
            </a:r>
          </a:p>
          <a:p>
            <a:r>
              <a:rPr lang="tr-TR" dirty="0"/>
              <a:t>İşyerinde mahkeme kararı veya Kurum denetim elemanları tarafından kayıt dışı çalışma yahut sahte sigortalılık olgusu tespit edilmemiş olması,</a:t>
            </a:r>
          </a:p>
          <a:p>
            <a:r>
              <a:rPr lang="tr-TR" dirty="0"/>
              <a:t>Sigortalının işe alındığı tarihten önceki yılın çalışan sayısı ortalamasına ilave olarak çalıştırılıyor olması,</a:t>
            </a:r>
          </a:p>
          <a:p>
            <a:endParaRPr lang="tr-TR" dirty="0"/>
          </a:p>
        </p:txBody>
      </p:sp>
    </p:spTree>
    <p:extLst>
      <p:ext uri="{BB962C8B-B14F-4D97-AF65-F5344CB8AC3E}">
        <p14:creationId xmlns:p14="http://schemas.microsoft.com/office/powerpoint/2010/main" val="14690982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Yararlanma Süresi:</a:t>
            </a:r>
            <a:br>
              <a:rPr lang="tr-TR" dirty="0"/>
            </a:br>
            <a:endParaRPr lang="tr-TR" dirty="0"/>
          </a:p>
        </p:txBody>
      </p:sp>
      <p:sp>
        <p:nvSpPr>
          <p:cNvPr id="3" name="İçerik Yer Tutucusu 2"/>
          <p:cNvSpPr>
            <a:spLocks noGrp="1"/>
          </p:cNvSpPr>
          <p:nvPr>
            <p:ph idx="1"/>
          </p:nvPr>
        </p:nvSpPr>
        <p:spPr>
          <a:xfrm>
            <a:off x="677333" y="2160589"/>
            <a:ext cx="9682517" cy="3880773"/>
          </a:xfrm>
        </p:spPr>
        <p:txBody>
          <a:bodyPr>
            <a:normAutofit lnSpcReduction="10000"/>
          </a:bodyPr>
          <a:lstStyle/>
          <a:p>
            <a:pPr algn="just"/>
            <a:r>
              <a:rPr lang="tr-TR" sz="3200" dirty="0"/>
              <a:t>Teşvikten yararlanma süresi genel olarak her sigortalı için 1 yıl belirlenmiştir. Diğer taraftan kadınlar, 18-25 yaş arasındaki erkekler ve engelliler için teşvik süresi 18 ay olarak uygulanacaktır. İşverenin teşvikten faydalanıp faydalanmadığına bakılmaksızın teşvikten yararlanama süresi işe giriş tarihinden itibaren başlar, 1 yıl (18 ay) sonra sona erer.</a:t>
            </a:r>
          </a:p>
          <a:p>
            <a:endParaRPr lang="tr-TR" sz="3200" dirty="0"/>
          </a:p>
        </p:txBody>
      </p:sp>
    </p:spTree>
    <p:extLst>
      <p:ext uri="{BB962C8B-B14F-4D97-AF65-F5344CB8AC3E}">
        <p14:creationId xmlns:p14="http://schemas.microsoft.com/office/powerpoint/2010/main" val="25830177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Teşvikten Sağlanan Avantaj Tutarı</a:t>
            </a:r>
          </a:p>
        </p:txBody>
      </p:sp>
      <p:sp>
        <p:nvSpPr>
          <p:cNvPr id="3" name="İçerik Yer Tutucusu 2"/>
          <p:cNvSpPr>
            <a:spLocks noGrp="1"/>
          </p:cNvSpPr>
          <p:nvPr>
            <p:ph idx="1"/>
          </p:nvPr>
        </p:nvSpPr>
        <p:spPr>
          <a:xfrm>
            <a:off x="416170" y="2340150"/>
            <a:ext cx="10515600" cy="3274106"/>
          </a:xfrm>
        </p:spPr>
        <p:txBody>
          <a:bodyPr>
            <a:normAutofit/>
          </a:bodyPr>
          <a:lstStyle/>
          <a:p>
            <a:pPr algn="just"/>
            <a:r>
              <a:rPr lang="tr-TR" sz="3200" dirty="0"/>
              <a:t>Söz konusu teşvikin avantajı 2’li bir ayrıma tabi tutulmuştur. İşyerinin imalat/bilişim alanında faaliyet göstermesi ile bunlarında dışında kalan diğer alanlarda faaliyet göstermesine göre değişiklik göstermektedir. </a:t>
            </a:r>
          </a:p>
        </p:txBody>
      </p:sp>
    </p:spTree>
    <p:extLst>
      <p:ext uri="{BB962C8B-B14F-4D97-AF65-F5344CB8AC3E}">
        <p14:creationId xmlns:p14="http://schemas.microsoft.com/office/powerpoint/2010/main" val="11001054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a:t>İşyeri İmalat ve Bilişim Sektöründeyse;</a:t>
            </a:r>
            <a:br>
              <a:rPr lang="tr-TR" dirty="0"/>
            </a:br>
            <a:endParaRPr lang="tr-TR" dirty="0"/>
          </a:p>
        </p:txBody>
      </p:sp>
      <p:sp>
        <p:nvSpPr>
          <p:cNvPr id="3" name="İçerik Yer Tutucusu 2"/>
          <p:cNvSpPr>
            <a:spLocks noGrp="1"/>
          </p:cNvSpPr>
          <p:nvPr>
            <p:ph idx="1"/>
          </p:nvPr>
        </p:nvSpPr>
        <p:spPr>
          <a:xfrm>
            <a:off x="677333" y="2160589"/>
            <a:ext cx="9461453" cy="3880773"/>
          </a:xfrm>
        </p:spPr>
        <p:txBody>
          <a:bodyPr>
            <a:normAutofit fontScale="92500"/>
          </a:bodyPr>
          <a:lstStyle/>
          <a:p>
            <a:pPr algn="just"/>
            <a:r>
              <a:rPr lang="tr-TR" sz="2800" dirty="0"/>
              <a:t>Sigortalının tüm kazancı üzerinden hesaplanacak sigorta primi işveren ve işçi hissesinin tamamı, (Teşvik indirim tutarı her bir sigortalı için  ilgili dönemdeki brüt asgari ücreti geçemeyecek)</a:t>
            </a:r>
          </a:p>
          <a:p>
            <a:pPr algn="just"/>
            <a:r>
              <a:rPr lang="tr-TR" sz="2800" dirty="0"/>
              <a:t>Asgari ücret üzerinden hesaplanacak gelir vergisinden AGİ düştükten sonra kalan kısmı,</a:t>
            </a:r>
          </a:p>
          <a:p>
            <a:pPr algn="just"/>
            <a:r>
              <a:rPr lang="tr-TR" sz="2800" dirty="0"/>
              <a:t>Asgari ücret üzerinden hesaplanacak damga vergisi tutarı,</a:t>
            </a:r>
          </a:p>
          <a:p>
            <a:pPr algn="just"/>
            <a:r>
              <a:rPr lang="tr-TR" sz="2800" dirty="0"/>
              <a:t>İşverene teşvik olarak sağlanacaktır.</a:t>
            </a:r>
          </a:p>
          <a:p>
            <a:endParaRPr lang="tr-TR" sz="2800" dirty="0"/>
          </a:p>
        </p:txBody>
      </p:sp>
    </p:spTree>
    <p:extLst>
      <p:ext uri="{BB962C8B-B14F-4D97-AF65-F5344CB8AC3E}">
        <p14:creationId xmlns:p14="http://schemas.microsoft.com/office/powerpoint/2010/main" val="14602193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Diğer Sektörler İçin Avantaj Tutarı</a:t>
            </a:r>
          </a:p>
        </p:txBody>
      </p:sp>
      <p:sp>
        <p:nvSpPr>
          <p:cNvPr id="3" name="İçerik Yer Tutucusu 2"/>
          <p:cNvSpPr>
            <a:spLocks noGrp="1"/>
          </p:cNvSpPr>
          <p:nvPr>
            <p:ph idx="1"/>
          </p:nvPr>
        </p:nvSpPr>
        <p:spPr>
          <a:xfrm>
            <a:off x="677334" y="2160589"/>
            <a:ext cx="9662420" cy="3880773"/>
          </a:xfrm>
        </p:spPr>
        <p:txBody>
          <a:bodyPr>
            <a:normAutofit/>
          </a:bodyPr>
          <a:lstStyle/>
          <a:p>
            <a:pPr algn="just"/>
            <a:r>
              <a:rPr lang="tr-TR" sz="2800" dirty="0"/>
              <a:t>Asgari ücret üzerinden hesaplanacak sigorta primi işveren ve işçi hissesinin tamamı, </a:t>
            </a:r>
          </a:p>
          <a:p>
            <a:pPr algn="just"/>
            <a:r>
              <a:rPr lang="tr-TR" sz="2800" dirty="0"/>
              <a:t>Asgari ücret üzerinden hesaplanacak gelir vergisinden AGİ düştükten sonra kalan kısmı,</a:t>
            </a:r>
          </a:p>
          <a:p>
            <a:pPr algn="just"/>
            <a:r>
              <a:rPr lang="tr-TR" sz="2800" dirty="0"/>
              <a:t>Asgari ücret üzerinden hesaplanacak damga vergisi tutarı,</a:t>
            </a:r>
          </a:p>
          <a:p>
            <a:pPr algn="just"/>
            <a:r>
              <a:rPr lang="tr-TR" sz="2800" dirty="0"/>
              <a:t>İşverene teşvik olarak sağlanacaktır.</a:t>
            </a:r>
          </a:p>
          <a:p>
            <a:endParaRPr lang="tr-TR" sz="2800" dirty="0"/>
          </a:p>
        </p:txBody>
      </p:sp>
    </p:spTree>
    <p:extLst>
      <p:ext uri="{BB962C8B-B14F-4D97-AF65-F5344CB8AC3E}">
        <p14:creationId xmlns:p14="http://schemas.microsoft.com/office/powerpoint/2010/main" val="37362558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ÖRNEK AVANTAJ HESAPLAMASI</a:t>
            </a:r>
          </a:p>
        </p:txBody>
      </p:sp>
      <p:sp>
        <p:nvSpPr>
          <p:cNvPr id="3" name="İçerik Yer Tutucusu 2"/>
          <p:cNvSpPr>
            <a:spLocks noGrp="1"/>
          </p:cNvSpPr>
          <p:nvPr>
            <p:ph idx="1"/>
          </p:nvPr>
        </p:nvSpPr>
        <p:spPr>
          <a:xfrm>
            <a:off x="838200" y="3047999"/>
            <a:ext cx="10515600" cy="3128963"/>
          </a:xfrm>
        </p:spPr>
        <p:txBody>
          <a:bodyPr>
            <a:normAutofit/>
          </a:bodyPr>
          <a:lstStyle/>
          <a:p>
            <a:pPr algn="just"/>
            <a:r>
              <a:rPr lang="tr-TR" sz="3200" dirty="0"/>
              <a:t>Ör 1) İmalat sektörü işyerinde söz konusu teşvik kapsamında işe alınan ve 5000 TL brüt kazancı olan bir sigortalının teşvikten yararlanması durumunda işveren avantajı nedir?</a:t>
            </a:r>
          </a:p>
          <a:p>
            <a:endParaRPr lang="tr-TR" sz="3200" dirty="0"/>
          </a:p>
        </p:txBody>
      </p:sp>
    </p:spTree>
    <p:extLst>
      <p:ext uri="{BB962C8B-B14F-4D97-AF65-F5344CB8AC3E}">
        <p14:creationId xmlns:p14="http://schemas.microsoft.com/office/powerpoint/2010/main" val="40887231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ÖRNEK AVANTAJ HESAPLAMASI</a:t>
            </a:r>
          </a:p>
        </p:txBody>
      </p:sp>
      <p:sp>
        <p:nvSpPr>
          <p:cNvPr id="4" name="İçerik Yer Tutucusu 3"/>
          <p:cNvSpPr>
            <a:spLocks noGrp="1"/>
          </p:cNvSpPr>
          <p:nvPr>
            <p:ph sz="half" idx="1"/>
          </p:nvPr>
        </p:nvSpPr>
        <p:spPr/>
        <p:txBody>
          <a:bodyPr>
            <a:normAutofit fontScale="85000" lnSpcReduction="10000"/>
          </a:bodyPr>
          <a:lstStyle/>
          <a:p>
            <a:r>
              <a:rPr lang="tr-TR" b="1" dirty="0"/>
              <a:t>Sigorta Prim Avantajı</a:t>
            </a:r>
          </a:p>
          <a:p>
            <a:r>
              <a:rPr lang="tr-TR" dirty="0"/>
              <a:t>Sigorta Primi İşçi : 700,00 TL (5000*0,14)</a:t>
            </a:r>
          </a:p>
          <a:p>
            <a:r>
              <a:rPr lang="tr-TR" dirty="0"/>
              <a:t>Sigorta Primi İşveren: 1.025,00 TL (5.000*0,205)</a:t>
            </a:r>
          </a:p>
          <a:p>
            <a:r>
              <a:rPr lang="tr-TR" dirty="0"/>
              <a:t>Toplan Sigorta Primi Avantajı: 1.725,00 TL (Toplam avantaj 2018 için 2.029,50 TL’yi geçemez)</a:t>
            </a:r>
          </a:p>
          <a:p>
            <a:r>
              <a:rPr lang="tr-TR" b="1" dirty="0"/>
              <a:t>Gelir Vergisi Avantajı</a:t>
            </a:r>
          </a:p>
          <a:p>
            <a:r>
              <a:rPr lang="tr-TR" dirty="0"/>
              <a:t>Asgari Ücret Gelir Vergisi :258,77 (2.029,50*0,85*0,15)</a:t>
            </a:r>
          </a:p>
          <a:p>
            <a:r>
              <a:rPr lang="tr-TR" dirty="0"/>
              <a:t>AGİ: 152,21</a:t>
            </a:r>
          </a:p>
          <a:p>
            <a:r>
              <a:rPr lang="tr-TR" dirty="0"/>
              <a:t>GV Avantajı :106,56 TL (258,77-152,21)</a:t>
            </a:r>
          </a:p>
          <a:p>
            <a:endParaRPr lang="tr-TR" dirty="0"/>
          </a:p>
        </p:txBody>
      </p:sp>
      <p:sp>
        <p:nvSpPr>
          <p:cNvPr id="5" name="İçerik Yer Tutucusu 4"/>
          <p:cNvSpPr>
            <a:spLocks noGrp="1"/>
          </p:cNvSpPr>
          <p:nvPr>
            <p:ph sz="half" idx="2"/>
          </p:nvPr>
        </p:nvSpPr>
        <p:spPr/>
        <p:txBody>
          <a:bodyPr>
            <a:normAutofit fontScale="85000" lnSpcReduction="10000"/>
          </a:bodyPr>
          <a:lstStyle/>
          <a:p>
            <a:r>
              <a:rPr lang="tr-TR" b="1" dirty="0"/>
              <a:t>Damga Vergisi Avantajı</a:t>
            </a:r>
          </a:p>
          <a:p>
            <a:r>
              <a:rPr lang="tr-TR" dirty="0"/>
              <a:t>Asgari Ücret:2.029,50</a:t>
            </a:r>
          </a:p>
          <a:p>
            <a:r>
              <a:rPr lang="tr-TR" dirty="0"/>
              <a:t>Damga Vergisi:0,00759</a:t>
            </a:r>
          </a:p>
          <a:p>
            <a:r>
              <a:rPr lang="tr-TR" dirty="0"/>
              <a:t>DV Avantajı: 15,40 TL (2.209,50*0,00759)</a:t>
            </a:r>
          </a:p>
          <a:p>
            <a:r>
              <a:rPr lang="tr-TR" b="1" dirty="0"/>
              <a:t>Toplam Avantaj</a:t>
            </a:r>
          </a:p>
          <a:p>
            <a:r>
              <a:rPr lang="tr-TR" dirty="0"/>
              <a:t>SGK Primi Avantajı : 1.725,00 TL</a:t>
            </a:r>
          </a:p>
          <a:p>
            <a:r>
              <a:rPr lang="tr-TR" dirty="0"/>
              <a:t>GV Avantajı : 106,56 TL</a:t>
            </a:r>
          </a:p>
          <a:p>
            <a:r>
              <a:rPr lang="tr-TR" dirty="0"/>
              <a:t>DV Avantajı: 15,40 TL</a:t>
            </a:r>
          </a:p>
          <a:p>
            <a:r>
              <a:rPr lang="tr-TR" dirty="0"/>
              <a:t>Toplan Avantaj 1.846,97 TL (1.725,00+106,56+15,40)</a:t>
            </a:r>
          </a:p>
          <a:p>
            <a:endParaRPr lang="tr-TR" dirty="0"/>
          </a:p>
        </p:txBody>
      </p:sp>
    </p:spTree>
    <p:extLst>
      <p:ext uri="{BB962C8B-B14F-4D97-AF65-F5344CB8AC3E}">
        <p14:creationId xmlns:p14="http://schemas.microsoft.com/office/powerpoint/2010/main" val="759161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ÖRNEK AVANTAJ HESAPLAMASI</a:t>
            </a:r>
          </a:p>
        </p:txBody>
      </p:sp>
      <p:sp>
        <p:nvSpPr>
          <p:cNvPr id="3" name="İçerik Yer Tutucusu 2"/>
          <p:cNvSpPr>
            <a:spLocks noGrp="1"/>
          </p:cNvSpPr>
          <p:nvPr>
            <p:ph idx="1"/>
          </p:nvPr>
        </p:nvSpPr>
        <p:spPr>
          <a:xfrm>
            <a:off x="838200" y="3222171"/>
            <a:ext cx="10515600" cy="2954792"/>
          </a:xfrm>
        </p:spPr>
        <p:txBody>
          <a:bodyPr>
            <a:normAutofit/>
          </a:bodyPr>
          <a:lstStyle/>
          <a:p>
            <a:pPr algn="just"/>
            <a:r>
              <a:rPr lang="tr-TR" sz="3200" dirty="0"/>
              <a:t>İmalat ve bilişim dışında diğer sektör işyerinde söz konusu teşvik kapsamında işe alınan ve 5000 TL brüt kazancı olan bir sigortalının teşvikten yararlanması durumunda işveren avantajı nedir ?</a:t>
            </a:r>
          </a:p>
          <a:p>
            <a:endParaRPr lang="tr-TR" sz="3200" dirty="0"/>
          </a:p>
        </p:txBody>
      </p:sp>
    </p:spTree>
    <p:extLst>
      <p:ext uri="{BB962C8B-B14F-4D97-AF65-F5344CB8AC3E}">
        <p14:creationId xmlns:p14="http://schemas.microsoft.com/office/powerpoint/2010/main" val="12969086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ÖRNEK AVANTAJ HESAPLAMASI</a:t>
            </a:r>
          </a:p>
        </p:txBody>
      </p:sp>
      <p:sp>
        <p:nvSpPr>
          <p:cNvPr id="4" name="İçerik Yer Tutucusu 3"/>
          <p:cNvSpPr>
            <a:spLocks noGrp="1"/>
          </p:cNvSpPr>
          <p:nvPr>
            <p:ph sz="half" idx="1"/>
          </p:nvPr>
        </p:nvSpPr>
        <p:spPr/>
        <p:txBody>
          <a:bodyPr>
            <a:normAutofit fontScale="85000" lnSpcReduction="10000"/>
          </a:bodyPr>
          <a:lstStyle/>
          <a:p>
            <a:r>
              <a:rPr lang="tr-TR" b="1" dirty="0"/>
              <a:t>Sigorta Prim Avantajı</a:t>
            </a:r>
          </a:p>
          <a:p>
            <a:r>
              <a:rPr lang="tr-TR" dirty="0"/>
              <a:t>Sigorta Primi İşçi : 284,13 TL (2.209,50*0,14)</a:t>
            </a:r>
          </a:p>
          <a:p>
            <a:r>
              <a:rPr lang="tr-TR" dirty="0"/>
              <a:t>Sigorta Primi İşveren: 416,05 TL (2.029,50*0,205)</a:t>
            </a:r>
          </a:p>
          <a:p>
            <a:r>
              <a:rPr lang="tr-TR" dirty="0"/>
              <a:t>Toplan Sigorta Primi Avantajı: 700,18 TL </a:t>
            </a:r>
          </a:p>
          <a:p>
            <a:endParaRPr lang="tr-TR" dirty="0"/>
          </a:p>
          <a:p>
            <a:r>
              <a:rPr lang="tr-TR" b="1" dirty="0"/>
              <a:t>Gelir Vergisi Avantajı</a:t>
            </a:r>
          </a:p>
          <a:p>
            <a:r>
              <a:rPr lang="tr-TR" dirty="0"/>
              <a:t>Asgari Ücret Gelir Vergisi :258,77 (2.029,50*0,85*0,15)</a:t>
            </a:r>
          </a:p>
          <a:p>
            <a:r>
              <a:rPr lang="tr-TR" dirty="0"/>
              <a:t>AGİ: 152,21</a:t>
            </a:r>
          </a:p>
          <a:p>
            <a:r>
              <a:rPr lang="tr-TR" dirty="0"/>
              <a:t>GV Avantajı :106,56 TL (258,77-152,2)</a:t>
            </a:r>
          </a:p>
        </p:txBody>
      </p:sp>
      <p:sp>
        <p:nvSpPr>
          <p:cNvPr id="5" name="İçerik Yer Tutucusu 4"/>
          <p:cNvSpPr>
            <a:spLocks noGrp="1"/>
          </p:cNvSpPr>
          <p:nvPr>
            <p:ph sz="half" idx="2"/>
          </p:nvPr>
        </p:nvSpPr>
        <p:spPr/>
        <p:txBody>
          <a:bodyPr>
            <a:normAutofit fontScale="85000" lnSpcReduction="10000"/>
          </a:bodyPr>
          <a:lstStyle/>
          <a:p>
            <a:r>
              <a:rPr lang="tr-TR" b="1" dirty="0"/>
              <a:t>Damga Vergisi Avantajı</a:t>
            </a:r>
          </a:p>
          <a:p>
            <a:r>
              <a:rPr lang="tr-TR" dirty="0"/>
              <a:t>Asgari Ücret:2.029,50</a:t>
            </a:r>
          </a:p>
          <a:p>
            <a:r>
              <a:rPr lang="tr-TR" dirty="0"/>
              <a:t>Damga Vergisi:0,00759</a:t>
            </a:r>
          </a:p>
          <a:p>
            <a:r>
              <a:rPr lang="tr-TR" dirty="0"/>
              <a:t>DV Avantajı: 15,40 TL (2.029,50*0,00759)</a:t>
            </a:r>
          </a:p>
          <a:p>
            <a:pPr marL="0" indent="0">
              <a:buNone/>
            </a:pPr>
            <a:endParaRPr lang="tr-TR" dirty="0"/>
          </a:p>
          <a:p>
            <a:r>
              <a:rPr lang="tr-TR" b="1" dirty="0"/>
              <a:t>Toplam Avantaj</a:t>
            </a:r>
          </a:p>
          <a:p>
            <a:r>
              <a:rPr lang="tr-TR" dirty="0"/>
              <a:t>SGK Primi Avantajı : 700,18 TL</a:t>
            </a:r>
          </a:p>
          <a:p>
            <a:r>
              <a:rPr lang="tr-TR" dirty="0"/>
              <a:t>GV Avantajı : 106,56 TL</a:t>
            </a:r>
          </a:p>
          <a:p>
            <a:r>
              <a:rPr lang="tr-TR" dirty="0"/>
              <a:t>DV Avantajı: 15,40 TL</a:t>
            </a:r>
          </a:p>
          <a:p>
            <a:r>
              <a:rPr lang="tr-TR" dirty="0"/>
              <a:t>Toplan Avantaj: 822,14 TL (700,18+106,56+15,40)</a:t>
            </a:r>
          </a:p>
          <a:p>
            <a:endParaRPr lang="tr-TR" dirty="0"/>
          </a:p>
        </p:txBody>
      </p:sp>
    </p:spTree>
    <p:extLst>
      <p:ext uri="{BB962C8B-B14F-4D97-AF65-F5344CB8AC3E}">
        <p14:creationId xmlns:p14="http://schemas.microsoft.com/office/powerpoint/2010/main" val="330311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18478"/>
            <a:ext cx="10515600" cy="2418829"/>
          </a:xfrm>
        </p:spPr>
        <p:txBody>
          <a:bodyPr>
            <a:normAutofit/>
          </a:bodyPr>
          <a:lstStyle/>
          <a:p>
            <a:pPr algn="ctr"/>
            <a:r>
              <a:rPr lang="tr-TR" sz="4800" b="1" dirty="0"/>
              <a:t>İSTİHDAM TEŞVİKLERİ</a:t>
            </a:r>
          </a:p>
        </p:txBody>
      </p:sp>
    </p:spTree>
    <p:extLst>
      <p:ext uri="{BB962C8B-B14F-4D97-AF65-F5344CB8AC3E}">
        <p14:creationId xmlns:p14="http://schemas.microsoft.com/office/powerpoint/2010/main" val="42758629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Diğer Özellikli Durumlar:</a:t>
            </a:r>
          </a:p>
        </p:txBody>
      </p:sp>
      <p:sp>
        <p:nvSpPr>
          <p:cNvPr id="3" name="İçerik Yer Tutucusu 2"/>
          <p:cNvSpPr>
            <a:spLocks noGrp="1"/>
          </p:cNvSpPr>
          <p:nvPr>
            <p:ph idx="1"/>
          </p:nvPr>
        </p:nvSpPr>
        <p:spPr>
          <a:xfrm>
            <a:off x="838200" y="2351313"/>
            <a:ext cx="10515600" cy="3825649"/>
          </a:xfrm>
        </p:spPr>
        <p:txBody>
          <a:bodyPr>
            <a:normAutofit/>
          </a:bodyPr>
          <a:lstStyle/>
          <a:p>
            <a:pPr algn="just"/>
            <a:r>
              <a:rPr lang="tr-TR" sz="2800" dirty="0"/>
              <a:t>Daha önce başka bir işyerinde teşvikten yararlanmış sigortalılar diğer şartları sağlamaları durumda kalan süre ile sınırlı olarak başka bir işyerinde söz konusu teşvikten yararlanabilecek.</a:t>
            </a:r>
          </a:p>
          <a:p>
            <a:pPr algn="just"/>
            <a:r>
              <a:rPr lang="tr-TR" sz="2800" dirty="0"/>
              <a:t>2017 yılında sigortalı bildirimi olmayan ve 2018 yılında ilk defa sigortalı çalıştıran işyerleri söz konusu teşvikten ilk defa sigortalı çalıştırdıkları tarihi takip eden 3. ayda teşvikten faydalanabilecek.</a:t>
            </a:r>
          </a:p>
        </p:txBody>
      </p:sp>
    </p:spTree>
    <p:extLst>
      <p:ext uri="{BB962C8B-B14F-4D97-AF65-F5344CB8AC3E}">
        <p14:creationId xmlns:p14="http://schemas.microsoft.com/office/powerpoint/2010/main" val="3685693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Hesaplama:</a:t>
            </a:r>
            <a:br>
              <a:rPr lang="tr-TR" dirty="0"/>
            </a:br>
            <a:endParaRPr lang="tr-TR" dirty="0"/>
          </a:p>
        </p:txBody>
      </p:sp>
      <p:sp>
        <p:nvSpPr>
          <p:cNvPr id="3" name="İçerik Yer Tutucusu 2"/>
          <p:cNvSpPr>
            <a:spLocks noGrp="1"/>
          </p:cNvSpPr>
          <p:nvPr>
            <p:ph idx="1"/>
          </p:nvPr>
        </p:nvSpPr>
        <p:spPr>
          <a:xfrm>
            <a:off x="838200" y="2191657"/>
            <a:ext cx="10515600" cy="3985306"/>
          </a:xfrm>
        </p:spPr>
        <p:txBody>
          <a:bodyPr>
            <a:normAutofit/>
          </a:bodyPr>
          <a:lstStyle/>
          <a:p>
            <a:pPr algn="just"/>
            <a:r>
              <a:rPr lang="tr-TR" sz="2800" dirty="0"/>
              <a:t>Söz konusu teşvikten yararlanacak kişilerin hesaplaması bir önceki yıl çalışan sayısı ortalaması cari ay ile karşılaştırılır, aradaki ilave istihdam farkı kadar kişi söz konusu teşvikten Kurma bildirilebilir. </a:t>
            </a:r>
          </a:p>
          <a:p>
            <a:pPr algn="just"/>
            <a:r>
              <a:rPr lang="tr-TR" sz="2800" dirty="0"/>
              <a:t>Ör) İşyerinin 2017 yılı çalışan sayısı ortalaması 100 kişi olarak gerçekleşmiştir. İşyerinin 2018 Şubat ayı çalışan sayısının 110 olduğu bilindiğine göre, söz konusu ayda 10 kişi teşvikten yararlanabilecektir.</a:t>
            </a:r>
          </a:p>
          <a:p>
            <a:endParaRPr lang="tr-TR" sz="2800" dirty="0"/>
          </a:p>
        </p:txBody>
      </p:sp>
    </p:spTree>
    <p:extLst>
      <p:ext uri="{BB962C8B-B14F-4D97-AF65-F5344CB8AC3E}">
        <p14:creationId xmlns:p14="http://schemas.microsoft.com/office/powerpoint/2010/main" val="25560675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2018 YILI ASGARİ ÜCRET DESTEĞİ</a:t>
            </a:r>
            <a:br>
              <a:rPr lang="tr-TR" dirty="0"/>
            </a:br>
            <a:endParaRPr lang="tr-TR" dirty="0"/>
          </a:p>
        </p:txBody>
      </p:sp>
      <p:sp>
        <p:nvSpPr>
          <p:cNvPr id="3" name="İçerik Yer Tutucusu 2"/>
          <p:cNvSpPr>
            <a:spLocks noGrp="1"/>
          </p:cNvSpPr>
          <p:nvPr>
            <p:ph idx="1"/>
          </p:nvPr>
        </p:nvSpPr>
        <p:spPr/>
        <p:txBody>
          <a:bodyPr>
            <a:normAutofit lnSpcReduction="10000"/>
          </a:bodyPr>
          <a:lstStyle/>
          <a:p>
            <a:pPr algn="just"/>
            <a:r>
              <a:rPr lang="tr-TR" dirty="0"/>
              <a:t>Yeni torba yasa tasarısı 2018 yılı asgari ücret desteği ile ilgili önemli düzenlemeleri içermektedir.  Madde metninde;</a:t>
            </a:r>
          </a:p>
          <a:p>
            <a:pPr algn="just"/>
            <a:r>
              <a:rPr lang="tr-TR" dirty="0"/>
              <a:t>2018 yılı asgari ücret desteğinin 2018 Ocak-2018 Eylül ayları için 9 aylık süreyle sınırlı olacağı belirtilmektedir. </a:t>
            </a:r>
          </a:p>
          <a:p>
            <a:pPr algn="just"/>
            <a:r>
              <a:rPr lang="tr-TR" dirty="0"/>
              <a:t>2018 asgari ücret desteği 2017 yılının aynı ayında, kazancı Bakanlar Kurulu tarafından belirlenen tutarın altında olan sigortalıların toplan gün sayısının, yine Bakanlar Kurulu tarafından belirlenecek destek tutarıyla çarpılması sonucunda belirlenecek. Linyit ve taşkömürü faaliyeti olan işyerlerinde Bakanlar Kurulunca belirlenen desteğe esas sigorta prim matrahı iki kat olarak uygulanacak. </a:t>
            </a:r>
          </a:p>
          <a:p>
            <a:pPr algn="just"/>
            <a:r>
              <a:rPr lang="tr-TR" dirty="0"/>
              <a:t>2017 yılında destek verilen sigortalıların günlük kazancı 110 TL (aylık 3300), günlük destek tutarı 3,33 olarak belirlenmiştir. Bu  yılda günlük kazancın değişeceği ancak destek tutarının değişmeyeceği beklenilmektedir</a:t>
            </a:r>
          </a:p>
        </p:txBody>
      </p:sp>
    </p:spTree>
    <p:extLst>
      <p:ext uri="{BB962C8B-B14F-4D97-AF65-F5344CB8AC3E}">
        <p14:creationId xmlns:p14="http://schemas.microsoft.com/office/powerpoint/2010/main" val="25063562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2018 YILI ASGARİ ÜCRET DESTEĞİ</a:t>
            </a:r>
          </a:p>
        </p:txBody>
      </p:sp>
      <p:sp>
        <p:nvSpPr>
          <p:cNvPr id="3" name="İçerik Yer Tutucusu 2"/>
          <p:cNvSpPr>
            <a:spLocks noGrp="1"/>
          </p:cNvSpPr>
          <p:nvPr>
            <p:ph idx="1"/>
          </p:nvPr>
        </p:nvSpPr>
        <p:spPr/>
        <p:txBody>
          <a:bodyPr/>
          <a:lstStyle/>
          <a:p>
            <a:pPr algn="just"/>
            <a:r>
              <a:rPr lang="tr-TR" dirty="0"/>
              <a:t>2017 yılında sigortalı bildirimi olmayan işyerleri için 2018 yılında bildirdikleri sigortalılar değerlendirmeye alınacaktır </a:t>
            </a:r>
          </a:p>
          <a:p>
            <a:pPr algn="just"/>
            <a:r>
              <a:rPr lang="tr-TR" dirty="0"/>
              <a:t>Toplu sözleşme uygulanan işyerleri için destekten yararlanabilecek sigortalıların kazanç üst sınırı Bakanlar Kurulunca daha yüksek olarak belirlenebilecektir.</a:t>
            </a:r>
          </a:p>
          <a:p>
            <a:pPr algn="just"/>
            <a:r>
              <a:rPr lang="tr-TR" dirty="0"/>
              <a:t>Asgari ücret destek tutarı işverenlere ilgili aydaki sigorta primleri borcunda mahsup suretiyle sağlanacaktır. Destek tutarı sigorta prim borcundan daha yüksek olsa bile Kurum tarafından sigorta prim borcu kadar mahsup yapılacak ve daha sonraki aylara devir söz konusu olmayacaktır. </a:t>
            </a:r>
          </a:p>
          <a:p>
            <a:endParaRPr lang="tr-TR" dirty="0"/>
          </a:p>
        </p:txBody>
      </p:sp>
    </p:spTree>
    <p:extLst>
      <p:ext uri="{BB962C8B-B14F-4D97-AF65-F5344CB8AC3E}">
        <p14:creationId xmlns:p14="http://schemas.microsoft.com/office/powerpoint/2010/main" val="11145340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2018 YILI ASGARİ ÜCRET DESTEĞİ</a:t>
            </a:r>
          </a:p>
        </p:txBody>
      </p:sp>
      <p:sp>
        <p:nvSpPr>
          <p:cNvPr id="3" name="İçerik Yer Tutucusu 2"/>
          <p:cNvSpPr>
            <a:spLocks noGrp="1"/>
          </p:cNvSpPr>
          <p:nvPr>
            <p:ph idx="1"/>
          </p:nvPr>
        </p:nvSpPr>
        <p:spPr/>
        <p:txBody>
          <a:bodyPr/>
          <a:lstStyle/>
          <a:p>
            <a:pPr algn="just"/>
            <a:r>
              <a:rPr lang="tr-TR" dirty="0"/>
              <a:t>4734 sayılı Kanun uyarınca sözleşmede fiyat farkı ödeneceği öngörülen ihale kapsamındaki işlerde; personel sayısının belirlendiği ve sigortalıların haftalık çalışma saatinin tamamı idarede geçen işlerde  asgari ücret desteği idare tarafından yüklenicinin hakkedişinden kesilecektir. </a:t>
            </a:r>
          </a:p>
          <a:p>
            <a:pPr algn="just"/>
            <a:r>
              <a:rPr lang="tr-TR" dirty="0"/>
              <a:t>Parametrelerin değişmediği varsayıldığında 2018 Ocak ayına ait asgari ücret desteği şöyle hesaplanmaktadır.</a:t>
            </a:r>
          </a:p>
          <a:p>
            <a:pPr algn="just"/>
            <a:r>
              <a:rPr lang="tr-TR" dirty="0"/>
              <a:t>Ör) Bir önceki yıl Ocak ayı kazancı günlük 110 TL altında olan 100 kişinin toplam gün sayısı 3000 </a:t>
            </a:r>
            <a:r>
              <a:rPr lang="tr-TR" dirty="0" err="1"/>
              <a:t>dir</a:t>
            </a:r>
            <a:r>
              <a:rPr lang="tr-TR" dirty="0"/>
              <a:t>. Bu durumda işverenin 2018 Ocak ayı Asgari Ücret Desteği 9.990,00 TL </a:t>
            </a:r>
            <a:r>
              <a:rPr lang="tr-TR" dirty="0" err="1"/>
              <a:t>dir</a:t>
            </a:r>
            <a:r>
              <a:rPr lang="tr-TR" dirty="0"/>
              <a:t>. (3000*3,33)</a:t>
            </a:r>
          </a:p>
        </p:txBody>
      </p:sp>
    </p:spTree>
    <p:extLst>
      <p:ext uri="{BB962C8B-B14F-4D97-AF65-F5344CB8AC3E}">
        <p14:creationId xmlns:p14="http://schemas.microsoft.com/office/powerpoint/2010/main" val="15466620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3544" y="3260167"/>
            <a:ext cx="10515600" cy="859657"/>
          </a:xfrm>
        </p:spPr>
        <p:txBody>
          <a:bodyPr>
            <a:normAutofit/>
          </a:bodyPr>
          <a:lstStyle/>
          <a:p>
            <a:r>
              <a:rPr lang="tr-TR" sz="4000" dirty="0"/>
              <a:t>TEŞVİKLERDEN GERİYE DÖNÜK YARARLANMA</a:t>
            </a:r>
          </a:p>
        </p:txBody>
      </p:sp>
    </p:spTree>
    <p:extLst>
      <p:ext uri="{BB962C8B-B14F-4D97-AF65-F5344CB8AC3E}">
        <p14:creationId xmlns:p14="http://schemas.microsoft.com/office/powerpoint/2010/main" val="26627565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TEŞVİKLERDEN GERİYE DÖNÜK YARARLANMA</a:t>
            </a:r>
          </a:p>
        </p:txBody>
      </p:sp>
      <p:sp>
        <p:nvSpPr>
          <p:cNvPr id="3" name="İçerik Yer Tutucusu 2"/>
          <p:cNvSpPr>
            <a:spLocks noGrp="1"/>
          </p:cNvSpPr>
          <p:nvPr>
            <p:ph idx="1"/>
          </p:nvPr>
        </p:nvSpPr>
        <p:spPr/>
        <p:txBody>
          <a:bodyPr>
            <a:normAutofit/>
          </a:bodyPr>
          <a:lstStyle/>
          <a:p>
            <a:pPr algn="just"/>
            <a:r>
              <a:rPr lang="tr-TR" sz="2000" dirty="0"/>
              <a:t>Sigorta prim teşviklerinden geriye dönük yararlanma işlemleri </a:t>
            </a:r>
            <a:r>
              <a:rPr lang="tr-TR" sz="2000" dirty="0" err="1"/>
              <a:t>SGK’nın</a:t>
            </a:r>
            <a:r>
              <a:rPr lang="tr-TR" sz="2000" dirty="0"/>
              <a:t> 18.03.2015 tarihli 2015/10 sayılı Genelge ile yürütülmektedir.</a:t>
            </a:r>
          </a:p>
          <a:p>
            <a:pPr algn="just"/>
            <a:r>
              <a:rPr lang="tr-TR" sz="2000" dirty="0"/>
              <a:t>Genelge uyarınca hiçbir teşvikten yararlanılmamışsa sigorta primi teşviklerinden geriye dönük yararlanmak mümkündür. Ancak bir sigorta primi teşvikinden yararlanıp, daha avantajlı olan başka bir sigorta prim teşvikiyle değişikli talepleri Kabul edilmemektedir. Ancak bu durumun bazı istisnaları mevcuttur.</a:t>
            </a:r>
          </a:p>
          <a:p>
            <a:pPr algn="just"/>
            <a:r>
              <a:rPr lang="tr-TR" sz="2000" dirty="0"/>
              <a:t>Diğer taraftan Meclise Sunulan Torba Yasa Tasarısı ile geriye dönük sigorta prim teşviklerinden yararlanmada önemli değişiklikler getirilmektedir. </a:t>
            </a:r>
          </a:p>
          <a:p>
            <a:endParaRPr lang="tr-TR" sz="2000" dirty="0"/>
          </a:p>
        </p:txBody>
      </p:sp>
    </p:spTree>
    <p:extLst>
      <p:ext uri="{BB962C8B-B14F-4D97-AF65-F5344CB8AC3E}">
        <p14:creationId xmlns:p14="http://schemas.microsoft.com/office/powerpoint/2010/main" val="36824609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TEŞVİKLERDEN GERİYE DÖNÜK YARARLANMA</a:t>
            </a:r>
          </a:p>
        </p:txBody>
      </p:sp>
      <p:sp>
        <p:nvSpPr>
          <p:cNvPr id="3" name="İçerik Yer Tutucusu 2"/>
          <p:cNvSpPr>
            <a:spLocks noGrp="1"/>
          </p:cNvSpPr>
          <p:nvPr>
            <p:ph idx="1"/>
          </p:nvPr>
        </p:nvSpPr>
        <p:spPr/>
        <p:txBody>
          <a:bodyPr>
            <a:normAutofit/>
          </a:bodyPr>
          <a:lstStyle/>
          <a:p>
            <a:pPr algn="just"/>
            <a:r>
              <a:rPr lang="tr-TR" sz="2800" dirty="0"/>
              <a:t>Ana Kural: </a:t>
            </a:r>
          </a:p>
          <a:p>
            <a:pPr marL="0" indent="0" algn="just">
              <a:buNone/>
            </a:pPr>
            <a:r>
              <a:rPr lang="tr-TR" sz="2800" dirty="0"/>
              <a:t>Kanunun yürürlük tarihinden itibaren idari yoldan teşviklerden geriye dönük yararlanma 6 ay ile sınırlı olarak mümkün hale gelecek. Bir başka değişle Kuruma başvuru tarihinden geriye doğru 6 ay la sınırlı olarak teşviklerden geriye dönük olarak idari yoldan yararlanılabilecek. </a:t>
            </a:r>
          </a:p>
          <a:p>
            <a:endParaRPr lang="tr-TR" sz="2800" dirty="0"/>
          </a:p>
        </p:txBody>
      </p:sp>
    </p:spTree>
    <p:extLst>
      <p:ext uri="{BB962C8B-B14F-4D97-AF65-F5344CB8AC3E}">
        <p14:creationId xmlns:p14="http://schemas.microsoft.com/office/powerpoint/2010/main" val="35905123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TEŞVİKLERDEN GERİYE DÖNÜK YARARLANMA</a:t>
            </a:r>
          </a:p>
        </p:txBody>
      </p:sp>
      <p:sp>
        <p:nvSpPr>
          <p:cNvPr id="3" name="İçerik Yer Tutucusu 2"/>
          <p:cNvSpPr>
            <a:spLocks noGrp="1"/>
          </p:cNvSpPr>
          <p:nvPr>
            <p:ph idx="1"/>
          </p:nvPr>
        </p:nvSpPr>
        <p:spPr/>
        <p:txBody>
          <a:bodyPr>
            <a:normAutofit/>
          </a:bodyPr>
          <a:lstStyle/>
          <a:p>
            <a:pPr algn="just"/>
            <a:r>
              <a:rPr lang="tr-TR" sz="2400" dirty="0"/>
              <a:t>Geçici Yararlanma Hakkı:</a:t>
            </a:r>
          </a:p>
          <a:p>
            <a:pPr algn="just"/>
            <a:r>
              <a:rPr lang="tr-TR" sz="2400" dirty="0"/>
              <a:t>Diğer taraftan Kanun yürürlük tarihine kadar yararlanılmayan sigorta prim teşviklerinden Kanunun yürürlük tarihini izleyen aydan itibaren bir ay içinde Kuruma başvurma şartıyla bir defaya mahsus olmak üzere idari yoldan yararlanılabilecek.  Bu kapsamda açılmış olan davalarda mahkemeler karar vermeye yer olmadığı kararını verecek ve dava giderleri ve vekalet ücretinin dörtte biri Kurum üzerine bırakılacak. </a:t>
            </a:r>
          </a:p>
          <a:p>
            <a:endParaRPr lang="tr-TR" sz="2400" dirty="0"/>
          </a:p>
        </p:txBody>
      </p:sp>
    </p:spTree>
    <p:extLst>
      <p:ext uri="{BB962C8B-B14F-4D97-AF65-F5344CB8AC3E}">
        <p14:creationId xmlns:p14="http://schemas.microsoft.com/office/powerpoint/2010/main" val="27586356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TEŞVİKLERDEN GERİYE DÖNÜK YARARLANMA</a:t>
            </a:r>
          </a:p>
        </p:txBody>
      </p:sp>
      <p:sp>
        <p:nvSpPr>
          <p:cNvPr id="3" name="İçerik Yer Tutucusu 2"/>
          <p:cNvSpPr>
            <a:spLocks noGrp="1"/>
          </p:cNvSpPr>
          <p:nvPr>
            <p:ph idx="1"/>
          </p:nvPr>
        </p:nvSpPr>
        <p:spPr/>
        <p:txBody>
          <a:bodyPr>
            <a:normAutofit/>
          </a:bodyPr>
          <a:lstStyle/>
          <a:p>
            <a:pPr algn="just"/>
            <a:r>
              <a:rPr lang="tr-TR" sz="2400" dirty="0"/>
              <a:t>Mahsup Yöntemi ve Açılmış Olan Davalar:</a:t>
            </a:r>
          </a:p>
          <a:p>
            <a:pPr marL="0" indent="0" algn="just">
              <a:buNone/>
            </a:pPr>
            <a:r>
              <a:rPr lang="tr-TR" sz="2400" dirty="0"/>
              <a:t>Geriye dönük teşvik iadeleri öncelikle Kuruma olan prim borçlarından mahsup suretiyle gerçekleştirilecek. Kalan tutar olması durumunda nakden işverene ödeme yapılacak. Ödemeler 01.01.2019 tarihinden itibaren 3 yıllık sürede 6 eşit taksitle yapılacak. Dava aşamasında olan geriye dönük teşvik talepleri için dava açmadan önce Kuruma başvuru tarihinden itibaren, kanun yürürlük tarihinden sonra ilk defa başvuranlar için ise başvuru tarihinden itibaren yasal faiz ödenecek. </a:t>
            </a:r>
          </a:p>
          <a:p>
            <a:endParaRPr lang="tr-TR" dirty="0"/>
          </a:p>
        </p:txBody>
      </p:sp>
    </p:spTree>
    <p:extLst>
      <p:ext uri="{BB962C8B-B14F-4D97-AF65-F5344CB8AC3E}">
        <p14:creationId xmlns:p14="http://schemas.microsoft.com/office/powerpoint/2010/main" val="43390498"/>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TM04033937[[fn=Uçak İzi]]</Template>
  <TotalTime>805</TotalTime>
  <Words>5795</Words>
  <Application>Microsoft Office PowerPoint</Application>
  <PresentationFormat>Özel</PresentationFormat>
  <Paragraphs>514</Paragraphs>
  <Slides>100</Slides>
  <Notes>1</Notes>
  <HiddenSlides>0</HiddenSlides>
  <MMClips>0</MMClips>
  <ScaleCrop>false</ScaleCrop>
  <HeadingPairs>
    <vt:vector size="4" baseType="variant">
      <vt:variant>
        <vt:lpstr>Tema</vt:lpstr>
      </vt:variant>
      <vt:variant>
        <vt:i4>1</vt:i4>
      </vt:variant>
      <vt:variant>
        <vt:lpstr>Slayt Başlıkları</vt:lpstr>
      </vt:variant>
      <vt:variant>
        <vt:i4>100</vt:i4>
      </vt:variant>
    </vt:vector>
  </HeadingPairs>
  <TitlesOfParts>
    <vt:vector size="101" baseType="lpstr">
      <vt:lpstr>Yüzeyler</vt:lpstr>
      <vt:lpstr>SİGORTA PRİMİ ORANLARI</vt:lpstr>
      <vt:lpstr>                     PRİM ORANLARI</vt:lpstr>
      <vt:lpstr>5.000 TL Brüt Kazancı Olan Bir Sigortalı İçin Ödenecek Sigorta Prim Tutarı Nedir ?</vt:lpstr>
      <vt:lpstr>Teşviklerden Nasıl Faydalanılır?</vt:lpstr>
      <vt:lpstr>Sigorta Prim Teşviki Kanun Kodları</vt:lpstr>
      <vt:lpstr>Teşvikten İşveren Kazancı Nedir</vt:lpstr>
      <vt:lpstr>PowerPoint Sunusu</vt:lpstr>
      <vt:lpstr>PowerPoint Sunusu</vt:lpstr>
      <vt:lpstr>İSTİHDAM TEŞVİKLERİ</vt:lpstr>
      <vt:lpstr>MEVCUT İSTİHDAM TEŞVİKLERİ</vt:lpstr>
      <vt:lpstr>YÜRÜRLÜĞE GİRECEK İSTİHDAM TEŞVİKLERİ</vt:lpstr>
      <vt:lpstr>İŞKUR İŞBAŞI  EĞİTİM PROGRAMI ÜCRET VE SİGORTA PRİM TEŞVİKİ </vt:lpstr>
      <vt:lpstr>İşkur İşbaşı Eğitim Teşviki Nedir?</vt:lpstr>
      <vt:lpstr>Programın İşverene Sağladığı Avantajlar Nelerdir?</vt:lpstr>
      <vt:lpstr>İşbaşı Eğitim Programından Yararlanma Şartları Nelerdir?</vt:lpstr>
      <vt:lpstr>İşbaşı Eğitim Programından Yararlanma Şartları Nelerdir?</vt:lpstr>
      <vt:lpstr>Programdan Yararlanabilecek Kişi Sayısı Nedir?</vt:lpstr>
      <vt:lpstr>Programdan Yararlanma Süresi Ne Kadardır?</vt:lpstr>
      <vt:lpstr>İşverenin İstihdam Taahhüdü ve Çalışan Sayısı Yükümlülüklerine Aykırı Davranması</vt:lpstr>
      <vt:lpstr>İşbaşı Eğitim Programı Ücret Avantajı</vt:lpstr>
      <vt:lpstr>İşbaşı Eğitim Programı Sigorta Prim Teşviki</vt:lpstr>
      <vt:lpstr>Sigortalı Bakımından Yararlanma Şartları Nelerdir?</vt:lpstr>
      <vt:lpstr>İşyeri Bakımından Yararlanma Şartları Nelerdir?</vt:lpstr>
      <vt:lpstr>İşyeri Bakımından Yararlanma Şartları Nelerdir?</vt:lpstr>
      <vt:lpstr>Teşvikten Yararlanma Süresi Ne Kadardır?</vt:lpstr>
      <vt:lpstr>Sigorta Priminden Sağlanan Avantaj Tutarı Ne Kadardır?</vt:lpstr>
      <vt:lpstr>    6111 İLAVE İSTİHDAM  SİGORTA PRİM TEŞVİKİ </vt:lpstr>
      <vt:lpstr>6111 İlave İstihdam Sigorta Prim Teşviki Nedir </vt:lpstr>
      <vt:lpstr>Sigortalı Bakımından Yararlanma Şartları Nelerdir?</vt:lpstr>
      <vt:lpstr>İşyeri Bakımından Yararlanma Şartları Nelerdir?</vt:lpstr>
      <vt:lpstr>Sigortalıların Teşvikten Yararlanma Süreleri Ne Kadardır ?</vt:lpstr>
      <vt:lpstr>Sigorta Priminden Sağlanan Avantaj Tutarı Ne Kadardır?</vt:lpstr>
      <vt:lpstr>PowerPoint Sunusu</vt:lpstr>
      <vt:lpstr>ARAŞTIRMA VE GELİŞTİRME FAALİYETLERİNE İLİŞKİN SİGORTA PRİMİ, GELİR VERGİSİ VE DAMGA VERGİSİ TEŞVİKİ </vt:lpstr>
      <vt:lpstr>Teşvikten Yararlanma Şartları  </vt:lpstr>
      <vt:lpstr>Sigortalılara ilişkin Şartlar Nelerdir? </vt:lpstr>
      <vt:lpstr>İşyerine İlişkin Şartlar Nelerdir? </vt:lpstr>
      <vt:lpstr>Sağlanan Destekler Nelerdir?</vt:lpstr>
      <vt:lpstr>Sigorta Prim Desteği</vt:lpstr>
      <vt:lpstr>Gelir Vergisi Stopajı Desteği: </vt:lpstr>
      <vt:lpstr>Damga Vergisi Desteği: </vt:lpstr>
      <vt:lpstr>AR-GE KAPSAMINDAKİ TÜM TEŞVİKLERİN UYGULAMA ÖRNEĞİ</vt:lpstr>
      <vt:lpstr>Diğer Özellikli Durumlar</vt:lpstr>
      <vt:lpstr>Diğer Özellikli Durumlar</vt:lpstr>
      <vt:lpstr>Diğer Özellikli Durumlar</vt:lpstr>
      <vt:lpstr>Diğer Özellikli Durumlar</vt:lpstr>
      <vt:lpstr>Diğer Özellikli Durumlar</vt:lpstr>
      <vt:lpstr>Diğer Özellikli Durumlar</vt:lpstr>
      <vt:lpstr>ENGELLİ SİGORTA PRİM TEŞVİKİ</vt:lpstr>
      <vt:lpstr>Engelli Çalıştırma Zorunluluğu</vt:lpstr>
      <vt:lpstr>Teşvikten Yararlanma Şartları </vt:lpstr>
      <vt:lpstr>Teşvikten Sağlanan Avantaj</vt:lpstr>
      <vt:lpstr>İlave 6 Puan Bölgesel  Sigorta Prim Teşviki </vt:lpstr>
      <vt:lpstr>İlave 6 Puan Bölgesel Sigorta Prim Teşviki </vt:lpstr>
      <vt:lpstr>Teşvikten Yararlanma Şartları</vt:lpstr>
      <vt:lpstr>6486 sayılı Kanun Kapsamındaki İller</vt:lpstr>
      <vt:lpstr>Teşvikten Sağlanan Avantaj</vt:lpstr>
      <vt:lpstr>Yatırım Teşvik Belgesi Kapsamında Sigorta Prim Teşviki </vt:lpstr>
      <vt:lpstr>Yatırım Teşvik Belgesi Kapsamında Sigorta Prim Teşviki</vt:lpstr>
      <vt:lpstr>Teşvikten Yararlanma Şartları</vt:lpstr>
      <vt:lpstr>Teşvikten Yararlanma Şartları</vt:lpstr>
      <vt:lpstr>Teşvikten Sağlanan Avantaj Tutarı</vt:lpstr>
      <vt:lpstr>PowerPoint Sunusu</vt:lpstr>
      <vt:lpstr>KÜLTÜR  YATIRIM/GİRİŞİM BELGESİ KAPSAMINDA SİGORTA PRİM TEŞVİKİ</vt:lpstr>
      <vt:lpstr>Temel Kavramlar</vt:lpstr>
      <vt:lpstr>Teşvik veya indirime Konu Olacak Faaliyetler: </vt:lpstr>
      <vt:lpstr>Teşvikten Yararlanma Şartları</vt:lpstr>
      <vt:lpstr>Sigorta Primi İşveren Paylarında İndirim  </vt:lpstr>
      <vt:lpstr>İşsizlik Ödeneği Alanların İstihdamı Sigorta Prim Teşviki </vt:lpstr>
      <vt:lpstr>İşsizlik Ödeneği Alanların İstihdamı Sigorta Prim Teşviki</vt:lpstr>
      <vt:lpstr>Teşvikten Yararlanma Şartları</vt:lpstr>
      <vt:lpstr>Teşvikten Yararlanma Şartları</vt:lpstr>
      <vt:lpstr>Teşvikten Sağlanan Avantaj</vt:lpstr>
      <vt:lpstr>Sosyal Yardım Ödeneği Alanların İstihdamı Sigorta Prim Teşviki </vt:lpstr>
      <vt:lpstr>Sosyal Yardım Ödeneği Alanların İstihdamı Sigorta Prim Teşviki </vt:lpstr>
      <vt:lpstr>Teşvikten Yararlanma Şartları</vt:lpstr>
      <vt:lpstr>Teşvikten Sağlanan Avantaj Tutarı</vt:lpstr>
      <vt:lpstr>YÜRÜRLÜĞE GİRECEK İSTİHDAM TEŞVİKLERİ</vt:lpstr>
      <vt:lpstr>687 KHK Benzeri Sigorta Prim Teşviki </vt:lpstr>
      <vt:lpstr>Sigortalıya İlişkin Yararlanma Şartları</vt:lpstr>
      <vt:lpstr>İşyerine İlişkin Teşvikten Yararlanma Şartları </vt:lpstr>
      <vt:lpstr>Teşvikten Yararlanma Süresi: </vt:lpstr>
      <vt:lpstr>Teşvikten Sağlanan Avantaj Tutarı</vt:lpstr>
      <vt:lpstr>İşyeri İmalat ve Bilişim Sektöründeyse; </vt:lpstr>
      <vt:lpstr>Diğer Sektörler İçin Avantaj Tutarı</vt:lpstr>
      <vt:lpstr>ÖRNEK AVANTAJ HESAPLAMASI</vt:lpstr>
      <vt:lpstr>ÖRNEK AVANTAJ HESAPLAMASI</vt:lpstr>
      <vt:lpstr>ÖRNEK AVANTAJ HESAPLAMASI</vt:lpstr>
      <vt:lpstr>ÖRNEK AVANTAJ HESAPLAMASI</vt:lpstr>
      <vt:lpstr>Diğer Özellikli Durumlar:</vt:lpstr>
      <vt:lpstr>Hesaplama: </vt:lpstr>
      <vt:lpstr>2018 YILI ASGARİ ÜCRET DESTEĞİ </vt:lpstr>
      <vt:lpstr>2018 YILI ASGARİ ÜCRET DESTEĞİ</vt:lpstr>
      <vt:lpstr>2018 YILI ASGARİ ÜCRET DESTEĞİ</vt:lpstr>
      <vt:lpstr>TEŞVİKLERDEN GERİYE DÖNÜK YARARLANMA</vt:lpstr>
      <vt:lpstr>TEŞVİKLERDEN GERİYE DÖNÜK YARARLANMA</vt:lpstr>
      <vt:lpstr>TEŞVİKLERDEN GERİYE DÖNÜK YARARLANMA</vt:lpstr>
      <vt:lpstr>TEŞVİKLERDEN GERİYE DÖNÜK YARARLANMA</vt:lpstr>
      <vt:lpstr>TEŞVİKLERDEN GERİYE DÖNÜK YARARLANMA</vt:lpstr>
      <vt:lpstr>TEŞEKKÜRLER </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NOLU BELGE SGK PRİM ORANLARI</dc:title>
  <dc:creator>USER</dc:creator>
  <cp:lastModifiedBy>Anıl YILMAZ</cp:lastModifiedBy>
  <cp:revision>149</cp:revision>
  <dcterms:created xsi:type="dcterms:W3CDTF">2018-02-23T11:50:43Z</dcterms:created>
  <dcterms:modified xsi:type="dcterms:W3CDTF">2018-03-01T12:09:08Z</dcterms:modified>
</cp:coreProperties>
</file>